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4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5.xml" ContentType="application/vnd.openxmlformats-officedocument.theme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4"/>
    <p:sldMasterId id="2147483672" r:id="rId5"/>
    <p:sldMasterId id="2147483683" r:id="rId6"/>
    <p:sldMasterId id="2147483694" r:id="rId7"/>
    <p:sldMasterId id="2147483705" r:id="rId8"/>
    <p:sldMasterId id="2147483717" r:id="rId9"/>
  </p:sldMasterIdLst>
  <p:notesMasterIdLst>
    <p:notesMasterId r:id="rId16"/>
  </p:notesMasterIdLst>
  <p:sldIdLst>
    <p:sldId id="259" r:id="rId10"/>
    <p:sldId id="272" r:id="rId11"/>
    <p:sldId id="265" r:id="rId12"/>
    <p:sldId id="273" r:id="rId13"/>
    <p:sldId id="279" r:id="rId14"/>
    <p:sldId id="280" r:id="rId15"/>
  </p:sldIdLst>
  <p:sldSz cx="9144000" cy="6862763"/>
  <p:notesSz cx="6858000" cy="9144000"/>
  <p:defaultTextStyle>
    <a:defPPr>
      <a:defRPr lang="sv-SE"/>
    </a:defPPr>
    <a:lvl1pPr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2871"/>
    <a:srgbClr val="1D619F"/>
    <a:srgbClr val="279E93"/>
    <a:srgbClr val="3D68A4"/>
    <a:srgbClr val="AFC124"/>
    <a:srgbClr val="B93C7F"/>
    <a:srgbClr val="174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529" autoAdjust="0"/>
  </p:normalViewPr>
  <p:slideViewPr>
    <p:cSldViewPr>
      <p:cViewPr varScale="1">
        <p:scale>
          <a:sx n="73" d="100"/>
          <a:sy n="73" d="100"/>
        </p:scale>
        <p:origin x="1320" y="72"/>
      </p:cViewPr>
      <p:guideLst>
        <p:guide orient="horz" pos="216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10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sv-S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sv-SE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5800"/>
            <a:ext cx="45688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sv-S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90F1210A-1586-444B-9628-C0C3F7470A3E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7050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8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rgbClr val="1D61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762125" y="2122488"/>
            <a:ext cx="6405563" cy="6477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/>
              <a:t>Klicka här för att ändra format</a:t>
            </a:r>
            <a:endParaRPr lang="sv-SE" noProof="0" dirty="0"/>
          </a:p>
        </p:txBody>
      </p:sp>
      <p:sp>
        <p:nvSpPr>
          <p:cNvPr id="8295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762125" y="2925763"/>
            <a:ext cx="6405563" cy="576262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/>
              <a:t>Klicka om du vill redigera mall för underrubrikformat</a:t>
            </a:r>
            <a:endParaRPr lang="sv-SE" noProof="0" dirty="0"/>
          </a:p>
        </p:txBody>
      </p:sp>
      <p:sp>
        <p:nvSpPr>
          <p:cNvPr id="82954" name="Text Box 10"/>
          <p:cNvSpPr txBox="1">
            <a:spLocks noChangeArrowheads="1"/>
          </p:cNvSpPr>
          <p:nvPr userDrawn="1"/>
        </p:nvSpPr>
        <p:spPr bwMode="auto">
          <a:xfrm>
            <a:off x="612000" y="5986800"/>
            <a:ext cx="298926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GB" sz="1300" dirty="0">
              <a:solidFill>
                <a:srgbClr val="E8E8E8"/>
              </a:solidFill>
            </a:endParaRP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63629"/>
            <a:ext cx="9144000" cy="778669"/>
          </a:xfrm>
          <a:prstGeom prst="rect">
            <a:avLst/>
          </a:prstGeom>
          <a:solidFill>
            <a:srgbClr val="1D619F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11501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1D619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38987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87565"/>
            <a:ext cx="5486400" cy="360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897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il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>
          <a:xfrm>
            <a:off x="323850" y="334963"/>
            <a:ext cx="5616575" cy="172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1D619F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470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762125" y="2122488"/>
            <a:ext cx="6405563" cy="6477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/>
              <a:t>Klicka här för att ändra format</a:t>
            </a:r>
            <a:endParaRPr lang="sv-SE" noProof="0" dirty="0"/>
          </a:p>
        </p:txBody>
      </p:sp>
      <p:sp>
        <p:nvSpPr>
          <p:cNvPr id="8295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762125" y="2925763"/>
            <a:ext cx="6405563" cy="576262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/>
              <a:t>Klicka här för att ändra format på underrubrik i bakgrunden</a:t>
            </a:r>
            <a:endParaRPr lang="sv-SE" noProof="0" dirty="0"/>
          </a:p>
        </p:txBody>
      </p:sp>
      <p:sp>
        <p:nvSpPr>
          <p:cNvPr id="82954" name="Text Box 10"/>
          <p:cNvSpPr txBox="1">
            <a:spLocks noChangeArrowheads="1"/>
          </p:cNvSpPr>
          <p:nvPr userDrawn="1"/>
        </p:nvSpPr>
        <p:spPr bwMode="auto">
          <a:xfrm>
            <a:off x="612000" y="5986800"/>
            <a:ext cx="298926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GB" sz="1300" dirty="0">
              <a:solidFill>
                <a:srgbClr val="E8E8E8"/>
              </a:solidFill>
            </a:endParaRP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63629"/>
            <a:ext cx="9144000" cy="7786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>
          <a:xfrm>
            <a:off x="323850" y="334963"/>
            <a:ext cx="5616575" cy="1727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392983"/>
            <a:ext cx="7772400" cy="1181546"/>
          </a:xfrm>
        </p:spPr>
        <p:txBody>
          <a:bodyPr anchor="t"/>
          <a:lstStyle>
            <a:lvl1pPr algn="l">
              <a:defRPr sz="3500" b="1" cap="all"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65710"/>
            <a:ext cx="7772400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395288"/>
            <a:ext cx="7849244" cy="64770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187449"/>
            <a:ext cx="3810000" cy="418814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199133"/>
            <a:ext cx="3811587" cy="4176464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 smtClean="0"/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sv-SE" sz="1800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396000"/>
            <a:ext cx="8229600" cy="64800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098550"/>
            <a:ext cx="4042800" cy="38861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1631181"/>
            <a:ext cx="4042800" cy="37444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8697" y="1098000"/>
            <a:ext cx="4041775" cy="389165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342900" indent="-342900">
              <a:buNone/>
              <a:defRPr lang="en-US" sz="2200" b="1" dirty="0" smtClean="0"/>
            </a:lvl1pPr>
          </a:lstStyle>
          <a:p>
            <a:pPr marL="0" lvl="0" indent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8697" y="1631181"/>
            <a:ext cx="4041775" cy="3744416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sv-SE"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>
          <a:xfrm>
            <a:off x="323850" y="334963"/>
            <a:ext cx="5616575" cy="1727200"/>
          </a:xfrm>
        </p:spPr>
        <p:txBody>
          <a:bodyPr/>
          <a:lstStyle>
            <a:lvl1pPr marL="0" indent="0">
              <a:buNone/>
              <a:defRPr sz="2400" b="1">
                <a:solidFill>
                  <a:srgbClr val="1D619F"/>
                </a:solidFill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358858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4075"/>
          </a:xfrm>
        </p:spPr>
        <p:txBody>
          <a:bodyPr anchor="t"/>
          <a:lstStyle>
            <a:lvl1pPr algn="l">
              <a:defRPr sz="2400" b="1"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10254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99132"/>
            <a:ext cx="3008313" cy="41764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11501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3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38987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87565"/>
            <a:ext cx="5486400" cy="360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l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>
          <a:xfrm>
            <a:off x="323850" y="334963"/>
            <a:ext cx="5616575" cy="1727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Bil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>
          <a:xfrm>
            <a:off x="323850" y="334963"/>
            <a:ext cx="5616575" cy="1727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04" y="5663443"/>
            <a:ext cx="864095" cy="77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1575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Rubrikbil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762125" y="2122488"/>
            <a:ext cx="6405563" cy="6477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/>
              <a:t>Klicka här för att ändra format</a:t>
            </a:r>
            <a:endParaRPr lang="sv-SE" noProof="0" dirty="0"/>
          </a:p>
        </p:txBody>
      </p:sp>
      <p:sp>
        <p:nvSpPr>
          <p:cNvPr id="8295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762125" y="2925763"/>
            <a:ext cx="6405563" cy="576262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/>
              <a:t>Klicka här för att ändra format på underrubrik i bakgrunden</a:t>
            </a:r>
            <a:endParaRPr lang="sv-SE" noProof="0" dirty="0"/>
          </a:p>
        </p:txBody>
      </p:sp>
      <p:sp>
        <p:nvSpPr>
          <p:cNvPr id="82954" name="Text Box 10"/>
          <p:cNvSpPr txBox="1">
            <a:spLocks noChangeArrowheads="1"/>
          </p:cNvSpPr>
          <p:nvPr userDrawn="1"/>
        </p:nvSpPr>
        <p:spPr bwMode="auto">
          <a:xfrm>
            <a:off x="612000" y="5986800"/>
            <a:ext cx="298926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GB" sz="1300" dirty="0">
              <a:solidFill>
                <a:srgbClr val="E8E8E8"/>
              </a:solidFill>
            </a:endParaRP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63628"/>
            <a:ext cx="9144000" cy="7786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>
          <a:xfrm>
            <a:off x="323850" y="334963"/>
            <a:ext cx="5616575" cy="1727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392983"/>
            <a:ext cx="7772400" cy="1181546"/>
          </a:xfrm>
        </p:spPr>
        <p:txBody>
          <a:bodyPr anchor="t"/>
          <a:lstStyle>
            <a:lvl1pPr algn="l">
              <a:defRPr sz="3500" b="1" cap="all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65710"/>
            <a:ext cx="7772400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395288"/>
            <a:ext cx="7849244" cy="647700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187449"/>
            <a:ext cx="3810000" cy="418814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199133"/>
            <a:ext cx="3811587" cy="4176464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 smtClean="0"/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sv-SE" sz="1800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396000"/>
            <a:ext cx="8229600" cy="648000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098550"/>
            <a:ext cx="4042800" cy="38861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1631181"/>
            <a:ext cx="4042800" cy="37444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8697" y="1098000"/>
            <a:ext cx="4041775" cy="389165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342900" indent="-342900">
              <a:buNone/>
              <a:defRPr lang="en-US" sz="2200" b="1" dirty="0" smtClean="0"/>
            </a:lvl1pPr>
          </a:lstStyle>
          <a:p>
            <a:pPr marL="0" lvl="0" indent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8697" y="1631181"/>
            <a:ext cx="4041775" cy="3744416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sv-SE"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619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5939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4075"/>
          </a:xfrm>
        </p:spPr>
        <p:txBody>
          <a:bodyPr anchor="t"/>
          <a:lstStyle>
            <a:lvl1pPr algn="l">
              <a:defRPr sz="2400" b="1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10254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99132"/>
            <a:ext cx="3008313" cy="41764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11501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4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38987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87565"/>
            <a:ext cx="5486400" cy="360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Rubrikbil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762125" y="2122488"/>
            <a:ext cx="6405563" cy="6477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/>
              <a:t>Klicka här för att ändra format</a:t>
            </a:r>
            <a:endParaRPr lang="sv-SE" noProof="0" dirty="0"/>
          </a:p>
        </p:txBody>
      </p:sp>
      <p:sp>
        <p:nvSpPr>
          <p:cNvPr id="8295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762125" y="2925763"/>
            <a:ext cx="6405563" cy="576262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/>
              <a:t>Klicka här för att ändra format på underrubrik i bakgrunden</a:t>
            </a:r>
            <a:endParaRPr lang="sv-SE" noProof="0" dirty="0"/>
          </a:p>
        </p:txBody>
      </p:sp>
      <p:sp>
        <p:nvSpPr>
          <p:cNvPr id="82954" name="Text Box 10"/>
          <p:cNvSpPr txBox="1">
            <a:spLocks noChangeArrowheads="1"/>
          </p:cNvSpPr>
          <p:nvPr userDrawn="1"/>
        </p:nvSpPr>
        <p:spPr bwMode="auto">
          <a:xfrm>
            <a:off x="612000" y="5986800"/>
            <a:ext cx="298926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GB" sz="1300" dirty="0">
              <a:solidFill>
                <a:srgbClr val="E8E8E8"/>
              </a:solidFill>
            </a:endParaRP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63627"/>
            <a:ext cx="9144000" cy="7786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>
          <a:xfrm>
            <a:off x="323850" y="334963"/>
            <a:ext cx="5616575" cy="1727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392983"/>
            <a:ext cx="7772400" cy="1181546"/>
          </a:xfrm>
        </p:spPr>
        <p:txBody>
          <a:bodyPr anchor="t"/>
          <a:lstStyle>
            <a:lvl1pPr algn="l">
              <a:defRPr sz="3500" b="1" cap="all">
                <a:solidFill>
                  <a:schemeClr val="accent5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65710"/>
            <a:ext cx="7772400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395288"/>
            <a:ext cx="7849244" cy="6477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187449"/>
            <a:ext cx="3810000" cy="418814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199133"/>
            <a:ext cx="3811587" cy="4176464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 smtClean="0"/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sv-SE" sz="1800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396000"/>
            <a:ext cx="8229600" cy="648000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098550"/>
            <a:ext cx="4042800" cy="38861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1631181"/>
            <a:ext cx="4042800" cy="37444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8697" y="1098000"/>
            <a:ext cx="4041775" cy="389165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342900" indent="-342900">
              <a:buNone/>
              <a:defRPr lang="en-US" sz="2200" b="1" dirty="0" smtClean="0"/>
            </a:lvl1pPr>
          </a:lstStyle>
          <a:p>
            <a:pPr marL="0" lvl="0" indent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8697" y="1631181"/>
            <a:ext cx="4041775" cy="3744416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sv-SE"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392983"/>
            <a:ext cx="7772400" cy="1181546"/>
          </a:xfrm>
        </p:spPr>
        <p:txBody>
          <a:bodyPr anchor="t"/>
          <a:lstStyle>
            <a:lvl1pPr algn="l">
              <a:defRPr sz="3500" b="1" cap="all">
                <a:solidFill>
                  <a:srgbClr val="1D619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65710"/>
            <a:ext cx="7772400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2906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4075"/>
          </a:xfrm>
        </p:spPr>
        <p:txBody>
          <a:bodyPr anchor="t"/>
          <a:lstStyle>
            <a:lvl1pPr algn="l">
              <a:defRPr sz="2400" b="1">
                <a:solidFill>
                  <a:schemeClr val="accent5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10254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99132"/>
            <a:ext cx="3008313" cy="41764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11501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5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38987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87565"/>
            <a:ext cx="5486400" cy="360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762125" y="2122488"/>
            <a:ext cx="6405563" cy="6477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/>
              <a:t>Klicka här för att ändra format</a:t>
            </a:r>
            <a:endParaRPr lang="sv-SE" noProof="0" dirty="0"/>
          </a:p>
        </p:txBody>
      </p:sp>
      <p:sp>
        <p:nvSpPr>
          <p:cNvPr id="8295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762125" y="2925763"/>
            <a:ext cx="6405563" cy="576262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/>
              <a:t>Klicka här för att ändra format på underrubrik i bakgrunden</a:t>
            </a:r>
            <a:endParaRPr lang="sv-SE" noProof="0" dirty="0"/>
          </a:p>
        </p:txBody>
      </p:sp>
      <p:sp>
        <p:nvSpPr>
          <p:cNvPr id="82954" name="Text Box 10"/>
          <p:cNvSpPr txBox="1">
            <a:spLocks noChangeArrowheads="1"/>
          </p:cNvSpPr>
          <p:nvPr userDrawn="1"/>
        </p:nvSpPr>
        <p:spPr bwMode="auto">
          <a:xfrm>
            <a:off x="612000" y="5986800"/>
            <a:ext cx="298926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GB" sz="1300" dirty="0">
              <a:solidFill>
                <a:srgbClr val="E8E8E8"/>
              </a:solidFill>
            </a:endParaRP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663627"/>
            <a:ext cx="9144000" cy="77866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>
          <a:xfrm>
            <a:off x="323850" y="334963"/>
            <a:ext cx="5616575" cy="1727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6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392983"/>
            <a:ext cx="7772400" cy="1181546"/>
          </a:xfrm>
        </p:spPr>
        <p:txBody>
          <a:bodyPr anchor="t"/>
          <a:lstStyle>
            <a:lvl1pPr algn="l">
              <a:defRPr sz="3500" b="1" cap="all">
                <a:solidFill>
                  <a:schemeClr val="accent6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65710"/>
            <a:ext cx="7772400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395288"/>
            <a:ext cx="7849244" cy="647700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187449"/>
            <a:ext cx="3810000" cy="418814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199133"/>
            <a:ext cx="3811587" cy="4176464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 smtClean="0"/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sv-SE" sz="1800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396000"/>
            <a:ext cx="8229600" cy="648000"/>
          </a:xfr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098550"/>
            <a:ext cx="4042800" cy="38861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1631181"/>
            <a:ext cx="4042800" cy="37444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8697" y="1098000"/>
            <a:ext cx="4041775" cy="389165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342900" indent="-342900">
              <a:buNone/>
              <a:defRPr lang="en-US" sz="2200" b="1" dirty="0" smtClean="0"/>
            </a:lvl1pPr>
          </a:lstStyle>
          <a:p>
            <a:pPr marL="0" lvl="0" indent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8697" y="1631181"/>
            <a:ext cx="4041775" cy="3744416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sv-SE"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395288"/>
            <a:ext cx="7849244" cy="6477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187449"/>
            <a:ext cx="3810000" cy="418814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199133"/>
            <a:ext cx="3811587" cy="4176464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 smtClean="0"/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sv-SE" sz="1800" dirty="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02782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4075"/>
          </a:xfrm>
        </p:spPr>
        <p:txBody>
          <a:bodyPr anchor="t"/>
          <a:lstStyle>
            <a:lvl1pPr algn="l">
              <a:defRPr sz="2400" b="1">
                <a:solidFill>
                  <a:schemeClr val="accent6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10254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99132"/>
            <a:ext cx="3008313" cy="41764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11501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38987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87565"/>
            <a:ext cx="5486400" cy="360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443"/>
            <a:ext cx="864096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Rubrikbild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5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762125" y="2122488"/>
            <a:ext cx="6405563" cy="6477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/>
              <a:t>Klicka här för att ändra format</a:t>
            </a:r>
            <a:endParaRPr lang="sv-SE" noProof="0" dirty="0"/>
          </a:p>
        </p:txBody>
      </p:sp>
      <p:sp>
        <p:nvSpPr>
          <p:cNvPr id="8295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762125" y="2925763"/>
            <a:ext cx="6405563" cy="576262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/>
              <a:t>Klicka här för att ändra format på underrubrik i bakgrunden</a:t>
            </a:r>
            <a:endParaRPr lang="sv-SE" noProof="0" dirty="0"/>
          </a:p>
        </p:txBody>
      </p:sp>
      <p:sp>
        <p:nvSpPr>
          <p:cNvPr id="82954" name="Text Box 10"/>
          <p:cNvSpPr txBox="1">
            <a:spLocks noChangeArrowheads="1"/>
          </p:cNvSpPr>
          <p:nvPr userDrawn="1"/>
        </p:nvSpPr>
        <p:spPr bwMode="auto">
          <a:xfrm>
            <a:off x="612000" y="5986800"/>
            <a:ext cx="298926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GB" sz="1300" dirty="0">
              <a:solidFill>
                <a:srgbClr val="E8E8E8"/>
              </a:solidFill>
            </a:endParaRPr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3627"/>
            <a:ext cx="9144000" cy="7786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>
          <a:xfrm>
            <a:off x="323850" y="334963"/>
            <a:ext cx="5616575" cy="1727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04" y="5663443"/>
            <a:ext cx="864095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04" y="5663443"/>
            <a:ext cx="864095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392983"/>
            <a:ext cx="7772400" cy="1181546"/>
          </a:xfrm>
        </p:spPr>
        <p:txBody>
          <a:bodyPr anchor="t"/>
          <a:lstStyle>
            <a:lvl1pPr algn="l">
              <a:defRPr sz="3500" b="1" cap="all"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65710"/>
            <a:ext cx="7772400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04" y="5663443"/>
            <a:ext cx="864095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395288"/>
            <a:ext cx="7849244" cy="6477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187449"/>
            <a:ext cx="3810000" cy="418814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199133"/>
            <a:ext cx="3811587" cy="4176464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dirty="0" smtClean="0"/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sv-SE" sz="1800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04" y="5663443"/>
            <a:ext cx="864095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396000"/>
            <a:ext cx="8229600" cy="6480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098550"/>
            <a:ext cx="4042800" cy="38861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1631181"/>
            <a:ext cx="4042800" cy="37444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8697" y="1098000"/>
            <a:ext cx="4041775" cy="389165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342900" indent="-342900">
              <a:buNone/>
              <a:defRPr lang="en-US" sz="2200" b="1" dirty="0" smtClean="0"/>
            </a:lvl1pPr>
          </a:lstStyle>
          <a:p>
            <a:pPr marL="0" lvl="0" indent="0"/>
            <a:r>
              <a:rPr lang="sv-SE" dirty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8697" y="1631181"/>
            <a:ext cx="4041775" cy="3744416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sv-SE"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04" y="5663443"/>
            <a:ext cx="864095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000" y="396000"/>
            <a:ext cx="82296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2000" y="1098550"/>
            <a:ext cx="4042800" cy="388615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560" y="1631181"/>
            <a:ext cx="4042800" cy="374441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8697" y="1098000"/>
            <a:ext cx="4041775" cy="389165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342900" indent="-342900">
              <a:buNone/>
              <a:defRPr lang="en-US" sz="2200" b="1" dirty="0" smtClean="0"/>
            </a:lvl1pPr>
          </a:lstStyle>
          <a:p>
            <a:pPr marL="0" lvl="0" indent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8697" y="1631181"/>
            <a:ext cx="4041775" cy="3744416"/>
          </a:xfrm>
          <a:noFill/>
          <a:ln>
            <a:noFill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lang="en-US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sv-SE" sz="18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09698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04" y="5663443"/>
            <a:ext cx="864095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04" y="5663443"/>
            <a:ext cx="864095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4075"/>
          </a:xfrm>
        </p:spPr>
        <p:txBody>
          <a:bodyPr anchor="t"/>
          <a:lstStyle>
            <a:lvl1pPr algn="l">
              <a:defRPr sz="2400" b="1"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10254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99132"/>
            <a:ext cx="3008313" cy="41764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04" y="5663443"/>
            <a:ext cx="864095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11501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2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38987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87565"/>
            <a:ext cx="5486400" cy="360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04" y="5663443"/>
            <a:ext cx="864095" cy="7720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il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text 8"/>
          <p:cNvSpPr>
            <a:spLocks noGrp="1"/>
          </p:cNvSpPr>
          <p:nvPr>
            <p:ph type="body" sz="quarter" idx="10"/>
          </p:nvPr>
        </p:nvSpPr>
        <p:spPr>
          <a:xfrm>
            <a:off x="323850" y="334963"/>
            <a:ext cx="5616575" cy="1727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9904" y="5663443"/>
            <a:ext cx="864095" cy="77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35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65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031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854075"/>
          </a:xfrm>
        </p:spPr>
        <p:txBody>
          <a:bodyPr anchor="t"/>
          <a:lstStyle>
            <a:lvl1pPr algn="l">
              <a:defRPr sz="2400" b="1"/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102547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199132"/>
            <a:ext cx="3008313" cy="41764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79904" y="5663629"/>
            <a:ext cx="864096" cy="772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29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6.xml"/><Relationship Id="rId7" Type="http://schemas.openxmlformats.org/officeDocument/2006/relationships/slideLayout" Target="../slideLayouts/slideLayout60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5.xml"/><Relationship Id="rId1" Type="http://schemas.openxmlformats.org/officeDocument/2006/relationships/slideLayout" Target="../slideLayouts/slideLayout54.xml"/><Relationship Id="rId6" Type="http://schemas.openxmlformats.org/officeDocument/2006/relationships/slideLayout" Target="../slideLayouts/slideLayout59.xml"/><Relationship Id="rId11" Type="http://schemas.openxmlformats.org/officeDocument/2006/relationships/slideLayout" Target="../slideLayouts/slideLayout64.xml"/><Relationship Id="rId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63.xml"/><Relationship Id="rId4" Type="http://schemas.openxmlformats.org/officeDocument/2006/relationships/slideLayout" Target="../slideLayouts/slideLayout57.xml"/><Relationship Id="rId9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395288"/>
            <a:ext cx="777398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187449"/>
            <a:ext cx="7773987" cy="418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612000" y="5986800"/>
            <a:ext cx="298926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GB" sz="1300" dirty="0">
              <a:solidFill>
                <a:srgbClr val="E8E8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716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1D619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395288"/>
            <a:ext cx="777398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187449"/>
            <a:ext cx="7773987" cy="418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612000" y="5986800"/>
            <a:ext cx="298926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GB" sz="1300" dirty="0">
              <a:solidFill>
                <a:srgbClr val="E8E8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0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63" r:id="rId11"/>
    <p:sldLayoutId id="214748374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395288"/>
            <a:ext cx="777398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187449"/>
            <a:ext cx="7773987" cy="418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612000" y="5986800"/>
            <a:ext cx="298926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GB" sz="1300" dirty="0">
              <a:solidFill>
                <a:srgbClr val="E8E8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985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395288"/>
            <a:ext cx="777398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187449"/>
            <a:ext cx="7773987" cy="418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612000" y="5986800"/>
            <a:ext cx="298926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GB" sz="1300" dirty="0">
              <a:solidFill>
                <a:srgbClr val="E8E8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84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395288"/>
            <a:ext cx="777398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187449"/>
            <a:ext cx="7773987" cy="418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612000" y="5986800"/>
            <a:ext cx="298926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GB" sz="1300" dirty="0">
              <a:solidFill>
                <a:srgbClr val="E8E8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556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395288"/>
            <a:ext cx="7773987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187449"/>
            <a:ext cx="7773987" cy="418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612000" y="5986800"/>
            <a:ext cx="2989262" cy="29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en-GB" sz="1300" dirty="0">
              <a:solidFill>
                <a:srgbClr val="E8E8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9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D68A4"/>
          </a:solidFill>
          <a:latin typeface="Arial" charset="0"/>
          <a:ea typeface="ＭＳ Ｐゴシック" pitchFamily="8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Arbetssätt för att våga utforska</a:t>
            </a:r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Seminarium 18 november - Digitaliseringens ekonomiska effekter</a:t>
            </a:r>
          </a:p>
        </p:txBody>
      </p:sp>
    </p:spTree>
    <p:extLst>
      <p:ext uri="{BB962C8B-B14F-4D97-AF65-F5344CB8AC3E}">
        <p14:creationId xmlns:p14="http://schemas.microsoft.com/office/powerpoint/2010/main" val="3230455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var problemet som skulle/kunde lösas genom digitalisering?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Digitalisering komplext, föränderligt, har inte alla svar, vet inte var vi ska</a:t>
            </a:r>
          </a:p>
          <a:p>
            <a:r>
              <a:rPr lang="sv-SE" dirty="0"/>
              <a:t>Att göra initiativ kräver investeringar och investerad tid</a:t>
            </a:r>
          </a:p>
          <a:p>
            <a:r>
              <a:rPr lang="sv-SE" dirty="0"/>
              <a:t>Kräver nya arbetssätt, ett utforskande och ständigt pågående arbete</a:t>
            </a:r>
          </a:p>
          <a:p>
            <a:r>
              <a:rPr lang="sv-SE" dirty="0"/>
              <a:t>Men hur ska vi våga vara utforskande när det kräver både investeringar och tid?</a:t>
            </a:r>
          </a:p>
          <a:p>
            <a:endParaRPr lang="sv-SE" dirty="0"/>
          </a:p>
          <a:p>
            <a:pPr marL="400050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339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gjorde ni åt det och hur gick ni tillväga?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Börjat arbeta på ett annat sätt</a:t>
            </a:r>
          </a:p>
          <a:p>
            <a:r>
              <a:rPr lang="sv-SE" dirty="0"/>
              <a:t>Tvärfunktionellt och tillsammans två timmar i veckan</a:t>
            </a:r>
          </a:p>
          <a:p>
            <a:r>
              <a:rPr lang="sv-SE" dirty="0"/>
              <a:t>Samlar ihop initiativ där vi tror att vi kan skapa värde</a:t>
            </a:r>
          </a:p>
          <a:p>
            <a:r>
              <a:rPr lang="sv-SE" dirty="0"/>
              <a:t>Bryter ner frågor till två veckors arbete</a:t>
            </a:r>
          </a:p>
          <a:p>
            <a:r>
              <a:rPr lang="sv-SE" dirty="0"/>
              <a:t>Prioriterar och fokuserar på några initiativ åt gången</a:t>
            </a:r>
          </a:p>
          <a:p>
            <a:r>
              <a:rPr lang="sv-SE" dirty="0"/>
              <a:t>Visar varandra efter varje två veckor och bidrar in i varandras arbete</a:t>
            </a:r>
          </a:p>
          <a:p>
            <a:r>
              <a:rPr lang="sv-SE" dirty="0"/>
              <a:t>Om vi tycker att det finns mer värde att hämta i initiativet formulerar vi ny tvåveckors-bit, prioriterar, osv.</a:t>
            </a:r>
          </a:p>
          <a:p>
            <a:r>
              <a:rPr lang="sv-SE" dirty="0"/>
              <a:t>10 guidande principer, som att </a:t>
            </a:r>
          </a:p>
          <a:p>
            <a:pPr lvl="1"/>
            <a:r>
              <a:rPr lang="sv-SE" dirty="0"/>
              <a:t>Vi utgår från de vi finns till för</a:t>
            </a:r>
          </a:p>
          <a:p>
            <a:pPr lvl="1"/>
            <a:r>
              <a:rPr lang="sv-SE" dirty="0"/>
              <a:t>Vi återanvänder i första hand</a:t>
            </a:r>
          </a:p>
          <a:p>
            <a:pPr lvl="1"/>
            <a:r>
              <a:rPr lang="sv-SE" dirty="0"/>
              <a:t>Vi sätter högsta värde på progress, inte en massa bollar i luften</a:t>
            </a:r>
          </a:p>
          <a:p>
            <a:pPr lvl="1"/>
            <a:r>
              <a:rPr lang="sv-SE" dirty="0"/>
              <a:t>Vi arbetar som en kommun, tar mandatet vi fått och är modiga </a:t>
            </a:r>
          </a:p>
        </p:txBody>
      </p:sp>
    </p:spTree>
    <p:extLst>
      <p:ext uri="{BB962C8B-B14F-4D97-AF65-F5344CB8AC3E}">
        <p14:creationId xmlns:p14="http://schemas.microsoft.com/office/powerpoint/2010/main" val="4126751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Vad blev resultatet, verksamhetsmässigt och ekonomiskt?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har löst utmaningar och skapat utvecklingskraft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Konkreta initiativ, kommit närmare lösning, t.ex. </a:t>
            </a:r>
          </a:p>
          <a:p>
            <a:pPr lvl="1"/>
            <a:r>
              <a:rPr lang="sv-SE" dirty="0"/>
              <a:t>Digital signering för politiska handlingar och vissa avtal</a:t>
            </a:r>
          </a:p>
          <a:p>
            <a:pPr lvl="1"/>
            <a:r>
              <a:rPr lang="sv-SE" dirty="0"/>
              <a:t>Säkra videomöten med invånare </a:t>
            </a:r>
          </a:p>
          <a:p>
            <a:endParaRPr lang="sv-SE" dirty="0"/>
          </a:p>
          <a:p>
            <a:r>
              <a:rPr lang="sv-SE" dirty="0"/>
              <a:t>Utforskat viktiga områden som</a:t>
            </a:r>
          </a:p>
          <a:p>
            <a:pPr lvl="1"/>
            <a:r>
              <a:rPr lang="sv-SE" dirty="0"/>
              <a:t>Automatisering, robotisering – var lämpligast att börja i ett lärande syfte? Hur arbetar vi för att sprida det vi lär oss vidare? (Inte ta det med mest effekt först, och som kanske är komplicerat)</a:t>
            </a:r>
          </a:p>
          <a:p>
            <a:pPr lvl="1"/>
            <a:endParaRPr lang="sv-SE" dirty="0"/>
          </a:p>
          <a:p>
            <a:r>
              <a:rPr lang="sv-SE" dirty="0"/>
              <a:t>Det operativa föder det strategiska (och tillbaka)</a:t>
            </a:r>
          </a:p>
          <a:p>
            <a:pPr lvl="1"/>
            <a:r>
              <a:rPr lang="sv-SE" dirty="0"/>
              <a:t>Gemensamt och lokalt? Faktiska lösningar eller erfarenhetsutbyte?</a:t>
            </a:r>
          </a:p>
          <a:p>
            <a:pPr lvl="1"/>
            <a:r>
              <a:rPr lang="sv-SE" dirty="0"/>
              <a:t>Frågor kring beslutsstrukturer och finansiering av gemensamt</a:t>
            </a:r>
          </a:p>
          <a:p>
            <a:pPr lvl="1"/>
            <a:r>
              <a:rPr lang="sv-SE" dirty="0"/>
              <a:t>Vartefter vi upptäcker nya frågor, har vi möjlighet att ta ny riktning, nya actions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615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Sättet att arbeta gör att vi vågar utforska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har hela tiden koll på värde (effekter) och kostnader</a:t>
            </a:r>
          </a:p>
          <a:p>
            <a:r>
              <a:rPr lang="sv-SE" dirty="0"/>
              <a:t>Prioriterar på värdet vi kan skapa de närmsta två veckorna, ser vi inget värde så gör vi det inte</a:t>
            </a:r>
          </a:p>
          <a:p>
            <a:r>
              <a:rPr lang="sv-SE" dirty="0"/>
              <a:t>Gör ingenting om vi inte kan se något nästa steg</a:t>
            </a:r>
          </a:p>
          <a:p>
            <a:r>
              <a:rPr lang="sv-SE" dirty="0"/>
              <a:t>Förenklar uppföljning eftersom det vi gör är så avgränsat i både omfång och tid</a:t>
            </a:r>
          </a:p>
        </p:txBody>
      </p:sp>
    </p:spTree>
    <p:extLst>
      <p:ext uri="{BB962C8B-B14F-4D97-AF65-F5344CB8AC3E}">
        <p14:creationId xmlns:p14="http://schemas.microsoft.com/office/powerpoint/2010/main" val="3596863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Reflektion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Vi uppmärksammar inte kostnader vi inte har</a:t>
            </a:r>
          </a:p>
          <a:p>
            <a:r>
              <a:rPr lang="sv-SE" dirty="0"/>
              <a:t>De är svåra att uppskatta men borde inte vara svårare att göra efter än före</a:t>
            </a:r>
          </a:p>
        </p:txBody>
      </p:sp>
    </p:spTree>
    <p:extLst>
      <p:ext uri="{BB962C8B-B14F-4D97-AF65-F5344CB8AC3E}">
        <p14:creationId xmlns:p14="http://schemas.microsoft.com/office/powerpoint/2010/main" val="1032398666"/>
      </p:ext>
    </p:extLst>
  </p:cSld>
  <p:clrMapOvr>
    <a:masterClrMapping/>
  </p:clrMapOvr>
</p:sld>
</file>

<file path=ppt/theme/theme1.xml><?xml version="1.0" encoding="utf-8"?>
<a:theme xmlns:a="http://schemas.openxmlformats.org/drawingml/2006/main" name="1_Blå">
  <a:themeElements>
    <a:clrScheme name="Sollentu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7899C6"/>
      </a:accent1>
      <a:accent2>
        <a:srgbClr val="D85395"/>
      </a:accent2>
      <a:accent3>
        <a:srgbClr val="87D3D1"/>
      </a:accent3>
      <a:accent4>
        <a:srgbClr val="682F73"/>
      </a:accent4>
      <a:accent5>
        <a:srgbClr val="E1E167"/>
      </a:accent5>
      <a:accent6>
        <a:srgbClr val="DFCDE3"/>
      </a:accent6>
      <a:hlink>
        <a:srgbClr val="0000FF"/>
      </a:hlink>
      <a:folHlink>
        <a:srgbClr val="800080"/>
      </a:folHlink>
    </a:clrScheme>
    <a:fontScheme name="Sollentuna, teckensnit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2" charset="-128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99C6"/>
        </a:accent1>
        <a:accent2>
          <a:srgbClr val="1E549E"/>
        </a:accent2>
        <a:accent3>
          <a:srgbClr val="FFFFFF"/>
        </a:accent3>
        <a:accent4>
          <a:srgbClr val="000000"/>
        </a:accent4>
        <a:accent5>
          <a:srgbClr val="BECADF"/>
        </a:accent5>
        <a:accent6>
          <a:srgbClr val="1A4B8F"/>
        </a:accent6>
        <a:hlink>
          <a:srgbClr val="CCB400"/>
        </a:hlink>
        <a:folHlink>
          <a:srgbClr val="E698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2" id="{44685CA3-64AC-B448-A5C1-1782EEECCFA1}" vid="{CFE0D4FA-6061-4E4C-9657-996FE9C8CFC3}"/>
    </a:ext>
  </a:extLst>
</a:theme>
</file>

<file path=ppt/theme/theme2.xml><?xml version="1.0" encoding="utf-8"?>
<a:theme xmlns:a="http://schemas.openxmlformats.org/drawingml/2006/main" name="2_Cyan">
  <a:themeElements>
    <a:clrScheme name="Sollentuna Kommun">
      <a:dk1>
        <a:srgbClr val="000000"/>
      </a:dk1>
      <a:lt1>
        <a:srgbClr val="FFFFFF"/>
      </a:lt1>
      <a:dk2>
        <a:srgbClr val="1D539D"/>
      </a:dk2>
      <a:lt2>
        <a:srgbClr val="EEECE1"/>
      </a:lt2>
      <a:accent1>
        <a:srgbClr val="7899C6"/>
      </a:accent1>
      <a:accent2>
        <a:srgbClr val="D85395"/>
      </a:accent2>
      <a:accent3>
        <a:srgbClr val="35B5B3"/>
      </a:accent3>
      <a:accent4>
        <a:srgbClr val="7D3889"/>
      </a:accent4>
      <a:accent5>
        <a:srgbClr val="B8B308"/>
      </a:accent5>
      <a:accent6>
        <a:srgbClr val="D9531E"/>
      </a:accent6>
      <a:hlink>
        <a:srgbClr val="0000FF"/>
      </a:hlink>
      <a:folHlink>
        <a:srgbClr val="800080"/>
      </a:folHlink>
    </a:clrScheme>
    <a:fontScheme name="Sollentuna, teckensnit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2" charset="-128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99C6"/>
        </a:accent1>
        <a:accent2>
          <a:srgbClr val="1E549E"/>
        </a:accent2>
        <a:accent3>
          <a:srgbClr val="FFFFFF"/>
        </a:accent3>
        <a:accent4>
          <a:srgbClr val="000000"/>
        </a:accent4>
        <a:accent5>
          <a:srgbClr val="BECADF"/>
        </a:accent5>
        <a:accent6>
          <a:srgbClr val="1A4B8F"/>
        </a:accent6>
        <a:hlink>
          <a:srgbClr val="CCB400"/>
        </a:hlink>
        <a:folHlink>
          <a:srgbClr val="E698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2" id="{44685CA3-64AC-B448-A5C1-1782EEECCFA1}" vid="{233E8551-B508-E648-9CD9-6DE9BFEFDBEB}"/>
    </a:ext>
  </a:extLst>
</a:theme>
</file>

<file path=ppt/theme/theme3.xml><?xml version="1.0" encoding="utf-8"?>
<a:theme xmlns:a="http://schemas.openxmlformats.org/drawingml/2006/main" name="3_Lila">
  <a:themeElements>
    <a:clrScheme name="Sollentuna Kommun">
      <a:dk1>
        <a:srgbClr val="000000"/>
      </a:dk1>
      <a:lt1>
        <a:srgbClr val="FFFFFF"/>
      </a:lt1>
      <a:dk2>
        <a:srgbClr val="1D539D"/>
      </a:dk2>
      <a:lt2>
        <a:srgbClr val="EEECE1"/>
      </a:lt2>
      <a:accent1>
        <a:srgbClr val="7899C6"/>
      </a:accent1>
      <a:accent2>
        <a:srgbClr val="D85395"/>
      </a:accent2>
      <a:accent3>
        <a:srgbClr val="35B5B3"/>
      </a:accent3>
      <a:accent4>
        <a:srgbClr val="7D3889"/>
      </a:accent4>
      <a:accent5>
        <a:srgbClr val="B8B308"/>
      </a:accent5>
      <a:accent6>
        <a:srgbClr val="D9531E"/>
      </a:accent6>
      <a:hlink>
        <a:srgbClr val="0000FF"/>
      </a:hlink>
      <a:folHlink>
        <a:srgbClr val="800080"/>
      </a:folHlink>
    </a:clrScheme>
    <a:fontScheme name="Sollentuna, teckensnit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2" charset="-128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99C6"/>
        </a:accent1>
        <a:accent2>
          <a:srgbClr val="1E549E"/>
        </a:accent2>
        <a:accent3>
          <a:srgbClr val="FFFFFF"/>
        </a:accent3>
        <a:accent4>
          <a:srgbClr val="000000"/>
        </a:accent4>
        <a:accent5>
          <a:srgbClr val="BECADF"/>
        </a:accent5>
        <a:accent6>
          <a:srgbClr val="1A4B8F"/>
        </a:accent6>
        <a:hlink>
          <a:srgbClr val="CCB400"/>
        </a:hlink>
        <a:folHlink>
          <a:srgbClr val="E698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2" id="{44685CA3-64AC-B448-A5C1-1782EEECCFA1}" vid="{2382A56F-2A90-F54D-BE35-9A53FCC5180B}"/>
    </a:ext>
  </a:extLst>
</a:theme>
</file>

<file path=ppt/theme/theme4.xml><?xml version="1.0" encoding="utf-8"?>
<a:theme xmlns:a="http://schemas.openxmlformats.org/drawingml/2006/main" name="4_Grön">
  <a:themeElements>
    <a:clrScheme name="Sollentuna Kommun">
      <a:dk1>
        <a:srgbClr val="000000"/>
      </a:dk1>
      <a:lt1>
        <a:srgbClr val="FFFFFF"/>
      </a:lt1>
      <a:dk2>
        <a:srgbClr val="1D539D"/>
      </a:dk2>
      <a:lt2>
        <a:srgbClr val="EEECE1"/>
      </a:lt2>
      <a:accent1>
        <a:srgbClr val="7899C6"/>
      </a:accent1>
      <a:accent2>
        <a:srgbClr val="D85395"/>
      </a:accent2>
      <a:accent3>
        <a:srgbClr val="35B5B3"/>
      </a:accent3>
      <a:accent4>
        <a:srgbClr val="7D3889"/>
      </a:accent4>
      <a:accent5>
        <a:srgbClr val="B8B308"/>
      </a:accent5>
      <a:accent6>
        <a:srgbClr val="D9531E"/>
      </a:accent6>
      <a:hlink>
        <a:srgbClr val="0000FF"/>
      </a:hlink>
      <a:folHlink>
        <a:srgbClr val="800080"/>
      </a:folHlink>
    </a:clrScheme>
    <a:fontScheme name="Sollentuna, teckensnit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2" charset="-128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99C6"/>
        </a:accent1>
        <a:accent2>
          <a:srgbClr val="1E549E"/>
        </a:accent2>
        <a:accent3>
          <a:srgbClr val="FFFFFF"/>
        </a:accent3>
        <a:accent4>
          <a:srgbClr val="000000"/>
        </a:accent4>
        <a:accent5>
          <a:srgbClr val="BECADF"/>
        </a:accent5>
        <a:accent6>
          <a:srgbClr val="1A4B8F"/>
        </a:accent6>
        <a:hlink>
          <a:srgbClr val="CCB400"/>
        </a:hlink>
        <a:folHlink>
          <a:srgbClr val="E698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2" id="{44685CA3-64AC-B448-A5C1-1782EEECCFA1}" vid="{6A057220-BA51-EE4F-B169-6E87D98E597B}"/>
    </a:ext>
  </a:extLst>
</a:theme>
</file>

<file path=ppt/theme/theme5.xml><?xml version="1.0" encoding="utf-8"?>
<a:theme xmlns:a="http://schemas.openxmlformats.org/drawingml/2006/main" name="5_Orange">
  <a:themeElements>
    <a:clrScheme name="Sollentuna Kommun">
      <a:dk1>
        <a:srgbClr val="000000"/>
      </a:dk1>
      <a:lt1>
        <a:srgbClr val="FFFFFF"/>
      </a:lt1>
      <a:dk2>
        <a:srgbClr val="1D539D"/>
      </a:dk2>
      <a:lt2>
        <a:srgbClr val="EEECE1"/>
      </a:lt2>
      <a:accent1>
        <a:srgbClr val="7899C6"/>
      </a:accent1>
      <a:accent2>
        <a:srgbClr val="D85395"/>
      </a:accent2>
      <a:accent3>
        <a:srgbClr val="35B5B3"/>
      </a:accent3>
      <a:accent4>
        <a:srgbClr val="7D3889"/>
      </a:accent4>
      <a:accent5>
        <a:srgbClr val="B8B308"/>
      </a:accent5>
      <a:accent6>
        <a:srgbClr val="D9531E"/>
      </a:accent6>
      <a:hlink>
        <a:srgbClr val="0000FF"/>
      </a:hlink>
      <a:folHlink>
        <a:srgbClr val="800080"/>
      </a:folHlink>
    </a:clrScheme>
    <a:fontScheme name="Sollentuna, teckensnit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2" charset="-128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99C6"/>
        </a:accent1>
        <a:accent2>
          <a:srgbClr val="1E549E"/>
        </a:accent2>
        <a:accent3>
          <a:srgbClr val="FFFFFF"/>
        </a:accent3>
        <a:accent4>
          <a:srgbClr val="000000"/>
        </a:accent4>
        <a:accent5>
          <a:srgbClr val="BECADF"/>
        </a:accent5>
        <a:accent6>
          <a:srgbClr val="1A4B8F"/>
        </a:accent6>
        <a:hlink>
          <a:srgbClr val="CCB400"/>
        </a:hlink>
        <a:folHlink>
          <a:srgbClr val="E698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2" id="{44685CA3-64AC-B448-A5C1-1782EEECCFA1}" vid="{13E80A68-7ABB-B54A-ABD9-66323E910B9C}"/>
    </a:ext>
  </a:extLst>
</a:theme>
</file>

<file path=ppt/theme/theme6.xml><?xml version="1.0" encoding="utf-8"?>
<a:theme xmlns:a="http://schemas.openxmlformats.org/drawingml/2006/main" name="6_Rosa">
  <a:themeElements>
    <a:clrScheme name="Sollentuna Kommun">
      <a:dk1>
        <a:srgbClr val="000000"/>
      </a:dk1>
      <a:lt1>
        <a:srgbClr val="FFFFFF"/>
      </a:lt1>
      <a:dk2>
        <a:srgbClr val="1D539D"/>
      </a:dk2>
      <a:lt2>
        <a:srgbClr val="EEECE1"/>
      </a:lt2>
      <a:accent1>
        <a:srgbClr val="7899C6"/>
      </a:accent1>
      <a:accent2>
        <a:srgbClr val="D85395"/>
      </a:accent2>
      <a:accent3>
        <a:srgbClr val="35B5B3"/>
      </a:accent3>
      <a:accent4>
        <a:srgbClr val="7D3889"/>
      </a:accent4>
      <a:accent5>
        <a:srgbClr val="B8B308"/>
      </a:accent5>
      <a:accent6>
        <a:srgbClr val="D9531E"/>
      </a:accent6>
      <a:hlink>
        <a:srgbClr val="0000FF"/>
      </a:hlink>
      <a:folHlink>
        <a:srgbClr val="800080"/>
      </a:folHlink>
    </a:clrScheme>
    <a:fontScheme name="Sollentuna, teckensnitt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82" charset="-128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899C6"/>
        </a:accent1>
        <a:accent2>
          <a:srgbClr val="1E549E"/>
        </a:accent2>
        <a:accent3>
          <a:srgbClr val="FFFFFF"/>
        </a:accent3>
        <a:accent4>
          <a:srgbClr val="000000"/>
        </a:accent4>
        <a:accent5>
          <a:srgbClr val="BECADF"/>
        </a:accent5>
        <a:accent6>
          <a:srgbClr val="1A4B8F"/>
        </a:accent6>
        <a:hlink>
          <a:srgbClr val="CCB400"/>
        </a:hlink>
        <a:folHlink>
          <a:srgbClr val="E698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2" id="{44685CA3-64AC-B448-A5C1-1782EEECCFA1}" vid="{09FE91AE-800F-E448-AE6E-11918CAD9EE2}"/>
    </a:ext>
  </a:ext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11ADDEAEAF5834D9D83F0ABAA037619" ma:contentTypeVersion="11" ma:contentTypeDescription="Skapa ett nytt dokument." ma:contentTypeScope="" ma:versionID="270953a449a0571c7c1be7d60dc1ec7e">
  <xsd:schema xmlns:xsd="http://www.w3.org/2001/XMLSchema" xmlns:xs="http://www.w3.org/2001/XMLSchema" xmlns:p="http://schemas.microsoft.com/office/2006/metadata/properties" xmlns:ns2="9fd5cc5a-f9ba-404b-b3a4-cd259a1dc088" xmlns:ns3="83d2fd88-328a-4e65-881f-3a0ed3e529c5" targetNamespace="http://schemas.microsoft.com/office/2006/metadata/properties" ma:root="true" ma:fieldsID="dcab234509740b93cd36e1a74076d9f8" ns2:_="" ns3:_="">
    <xsd:import namespace="9fd5cc5a-f9ba-404b-b3a4-cd259a1dc088"/>
    <xsd:import namespace="83d2fd88-328a-4e65-881f-3a0ed3e529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d5cc5a-f9ba-404b-b3a4-cd259a1dc0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d2fd88-328a-4e65-881f-3a0ed3e529c5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8F6155-CE50-4127-9796-56AD6AFDFEB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A613773-8934-4497-870D-5C901AE25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C66C82-1E5F-4440-A023-B787896921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fd5cc5a-f9ba-404b-b3a4-cd259a1dc088"/>
    <ds:schemaRef ds:uri="83d2fd88-328a-4e65-881f-3a0ed3e529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SollentunaKommun_Mallsidor_Turkos</Template>
  <TotalTime>351</TotalTime>
  <Words>405</Words>
  <Application>Microsoft Office PowerPoint</Application>
  <PresentationFormat>Custom</PresentationFormat>
  <Paragraphs>44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1_Blå</vt:lpstr>
      <vt:lpstr>2_Cyan</vt:lpstr>
      <vt:lpstr>3_Lila</vt:lpstr>
      <vt:lpstr>4_Grön</vt:lpstr>
      <vt:lpstr>5_Orange</vt:lpstr>
      <vt:lpstr>6_Rosa</vt:lpstr>
      <vt:lpstr>Arbetssätt för att våga utforska</vt:lpstr>
      <vt:lpstr>Vad var problemet som skulle/kunde lösas genom digitalisering?</vt:lpstr>
      <vt:lpstr>Vad gjorde ni åt det och hur gick ni tillväga?</vt:lpstr>
      <vt:lpstr>Vad blev resultatet, verksamhetsmässigt och ekonomiskt?</vt:lpstr>
      <vt:lpstr>Sättet att arbeta gör att vi vågar utforska</vt:lpstr>
      <vt:lpstr>Reflektion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Ericsson, Maria</dc:creator>
  <cp:keywords/>
  <dc:description/>
  <cp:lastModifiedBy>Ericsson, Maria</cp:lastModifiedBy>
  <cp:revision>34</cp:revision>
  <cp:lastPrinted>2017-05-23T07:57:47Z</cp:lastPrinted>
  <dcterms:created xsi:type="dcterms:W3CDTF">2020-11-02T18:10:29Z</dcterms:created>
  <dcterms:modified xsi:type="dcterms:W3CDTF">2022-05-17T14:45:23Z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sdatum">
    <vt:filetime>2010-04-15T22:00:00Z</vt:filetime>
  </property>
  <property fmtid="{D5CDD505-2E9C-101B-9397-08002B2CF9AE}" pid="3" name="Version">
    <vt:i4>0</vt:i4>
  </property>
  <property fmtid="{D5CDD505-2E9C-101B-9397-08002B2CF9AE}" pid="4" name="NewSlide">
    <vt:bool>true</vt:bool>
  </property>
  <property fmtid="{D5CDD505-2E9C-101B-9397-08002B2CF9AE}" pid="5" name="Mall">
    <vt:lpwstr> </vt:lpwstr>
  </property>
  <property fmtid="{D5CDD505-2E9C-101B-9397-08002B2CF9AE}" pid="6" name="ContentTypeId">
    <vt:lpwstr>0x010100B11ADDEAEAF5834D9D83F0ABAA037619</vt:lpwstr>
  </property>
</Properties>
</file>