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  <p:sldMasterId id="2147483678" r:id="rId5"/>
    <p:sldMasterId id="2147483710" r:id="rId6"/>
    <p:sldMasterId id="2147483733" r:id="rId7"/>
    <p:sldMasterId id="2147483716" r:id="rId8"/>
    <p:sldMasterId id="2147483723" r:id="rId9"/>
  </p:sldMasterIdLst>
  <p:notesMasterIdLst>
    <p:notesMasterId r:id="rId21"/>
  </p:notesMasterIdLst>
  <p:sldIdLst>
    <p:sldId id="296" r:id="rId10"/>
    <p:sldId id="326" r:id="rId11"/>
    <p:sldId id="327" r:id="rId12"/>
    <p:sldId id="299" r:id="rId13"/>
    <p:sldId id="304" r:id="rId14"/>
    <p:sldId id="305" r:id="rId15"/>
    <p:sldId id="328" r:id="rId16"/>
    <p:sldId id="303" r:id="rId17"/>
    <p:sldId id="310" r:id="rId18"/>
    <p:sldId id="330" r:id="rId19"/>
    <p:sldId id="298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228"/>
    <a:srgbClr val="FFFFFF"/>
    <a:srgbClr val="0070C0"/>
    <a:srgbClr val="8DB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 showGuides="1">
      <p:cViewPr varScale="1">
        <p:scale>
          <a:sx n="76" d="100"/>
          <a:sy n="76" d="100"/>
        </p:scale>
        <p:origin x="296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BDDD7-7A61-4934-8D18-B74C2FE89C60}" type="datetimeFigureOut">
              <a:rPr lang="sv-SE" smtClean="0"/>
              <a:t>2022-05-18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FAEA8-7074-4629-833A-2DAE9587E2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51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Derk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74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Derk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1804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Stig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861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Stig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152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Stig generellt –</a:t>
            </a:r>
            <a:r>
              <a:rPr lang="sv-SE" baseline="0" dirty="0"/>
              <a:t> utgångspunkten typisk verksamhetsutvecklingsorganisation</a:t>
            </a:r>
          </a:p>
          <a:p>
            <a:r>
              <a:rPr lang="sv-SE" baseline="0" dirty="0" err="1"/>
              <a:t>Derk</a:t>
            </a:r>
            <a:r>
              <a:rPr lang="sv-SE" baseline="0" dirty="0"/>
              <a:t> kommentar:</a:t>
            </a:r>
            <a:endParaRPr lang="sv-SE" dirty="0"/>
          </a:p>
          <a:p>
            <a:r>
              <a:rPr lang="sv-SE" dirty="0"/>
              <a:t>Ekonomerna ropade efter verksamhetsutveckling/digitalisering för att klara effektiviseringar</a:t>
            </a:r>
          </a:p>
          <a:p>
            <a:r>
              <a:rPr lang="sv-SE" dirty="0"/>
              <a:t>IT och verksamhetsutvecklarna ropade efter finansiering och prioritering</a:t>
            </a:r>
          </a:p>
          <a:p>
            <a:r>
              <a:rPr lang="sv-SE" dirty="0"/>
              <a:t>En</a:t>
            </a:r>
            <a:r>
              <a:rPr lang="sv-SE" baseline="0" dirty="0"/>
              <a:t> avdelning, en </a:t>
            </a:r>
            <a:r>
              <a:rPr lang="sv-SE" dirty="0"/>
              <a:t>agenda och röst i kommunledning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581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Derk</a:t>
            </a:r>
            <a:endParaRPr lang="sv-SE" dirty="0"/>
          </a:p>
          <a:p>
            <a:r>
              <a:rPr lang="sv-SE" dirty="0"/>
              <a:t>Stig kommenterar </a:t>
            </a:r>
            <a:r>
              <a:rPr lang="sv-SE" dirty="0" err="1"/>
              <a:t>centarl</a:t>
            </a:r>
            <a:r>
              <a:rPr lang="sv-SE" dirty="0"/>
              <a:t> investeringspott 3 mkr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789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Stig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5963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Stig generellt</a:t>
            </a:r>
          </a:p>
          <a:p>
            <a:r>
              <a:rPr lang="sv-SE" dirty="0"/>
              <a:t>&amp; </a:t>
            </a:r>
            <a:r>
              <a:rPr lang="sv-SE" dirty="0" err="1"/>
              <a:t>Derk</a:t>
            </a:r>
            <a:r>
              <a:rPr lang="sv-SE" dirty="0"/>
              <a:t> exempel Ekonomi LG 1 timma varannan vecka = tydliga</a:t>
            </a:r>
            <a:r>
              <a:rPr lang="sv-SE" baseline="0" dirty="0"/>
              <a:t> prioriteringar, </a:t>
            </a:r>
            <a:r>
              <a:rPr lang="sv-SE" dirty="0"/>
              <a:t>förankrade</a:t>
            </a:r>
            <a:r>
              <a:rPr lang="sv-SE" baseline="0" dirty="0"/>
              <a:t> projekt, snabbt undanröja hinder =&gt; Fart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702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Derk</a:t>
            </a:r>
            <a:r>
              <a:rPr lang="sv-SE" dirty="0"/>
              <a:t> </a:t>
            </a:r>
          </a:p>
          <a:p>
            <a:r>
              <a:rPr lang="sv-SE" dirty="0"/>
              <a:t>Centrala och lokala prioriteringar utifrån nytta/</a:t>
            </a:r>
            <a:r>
              <a:rPr lang="sv-SE" dirty="0" err="1"/>
              <a:t>payoff</a:t>
            </a:r>
            <a:endParaRPr lang="sv-SE" dirty="0"/>
          </a:p>
          <a:p>
            <a:r>
              <a:rPr lang="sv-SE" dirty="0"/>
              <a:t>Enkel modell kostnader-tid-kvalitet ”samma leverans till lägre kostnad eller större eller bättre leverans till samma kostnad”</a:t>
            </a:r>
          </a:p>
          <a:p>
            <a:r>
              <a:rPr lang="sv-SE" dirty="0"/>
              <a:t>Ledningens engagemang centralt och lokalt</a:t>
            </a:r>
          </a:p>
          <a:p>
            <a:r>
              <a:rPr lang="sv-SE" dirty="0"/>
              <a:t>Tydligare prioriteringar och finansiering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Snabbare, enklare, tydligare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EA8-7074-4629-833A-2DAE9587E28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26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sv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9643437D-2E42-4CC3-BD18-487D6AEF77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316" t="-1" r="21272" b="42217"/>
          <a:stretch/>
        </p:blipFill>
        <p:spPr>
          <a:xfrm>
            <a:off x="10976407" y="276501"/>
            <a:ext cx="1175906" cy="828000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4C9B3D25-A85C-49C6-906F-4BC4EF9633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294398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0BF1921D-D08B-4844-89EF-498FF16439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tIns="0" rIns="0" bIns="0"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205622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CBA23BEC-963C-4DF8-9E8F-71014209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 2">
            <a:extLst>
              <a:ext uri="{FF2B5EF4-FFF2-40B4-BE49-F238E27FC236}">
                <a16:creationId xmlns:a16="http://schemas.microsoft.com/office/drawing/2014/main" id="{67731F94-94AE-4C82-8B5E-F5CAF856ECC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12192000" cy="5532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5064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A925D57-9391-428E-BD4C-33E9D89C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C687F6B9-6D0B-4A8E-BDCA-1461A1B56B1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809751"/>
            <a:ext cx="6096000" cy="3563938"/>
          </a:xfr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lang="sv-SE" sz="2000"/>
            </a:lvl1pPr>
          </a:lstStyle>
          <a:p>
            <a:pPr marL="228600" lvl="0" indent="-228600"/>
            <a:r>
              <a:rPr lang="sv-SE" dirty="0"/>
              <a:t>Bild</a:t>
            </a:r>
          </a:p>
        </p:txBody>
      </p:sp>
      <p:sp>
        <p:nvSpPr>
          <p:cNvPr id="10" name="Platshållare för innehåll 3">
            <a:extLst>
              <a:ext uri="{FF2B5EF4-FFF2-40B4-BE49-F238E27FC236}">
                <a16:creationId xmlns:a16="http://schemas.microsoft.com/office/drawing/2014/main" id="{C5055B5B-6148-4B9C-9E3C-8BAFF870D69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9751"/>
            <a:ext cx="4310332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68421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2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5A7752F-F0B0-467A-9B07-4308E8B1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E62D3336-C8AB-46A4-A3A4-5205E8401DE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4310332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>
            <a:extLst>
              <a:ext uri="{FF2B5EF4-FFF2-40B4-BE49-F238E27FC236}">
                <a16:creationId xmlns:a16="http://schemas.microsoft.com/office/drawing/2014/main" id="{D63FDCDD-8BF4-46AB-9759-E51EB3772DD2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9751"/>
            <a:ext cx="4310332" cy="3563937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51C7C01D-23F4-4D45-80BF-92F0911F8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3088" y="5532380"/>
            <a:ext cx="1418154" cy="9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5D289C0D-6668-41B5-851C-FC6FDCA3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2019788B-49D8-463F-BC23-62F52B82B14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8704716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51C7C01D-23F4-4D45-80BF-92F0911F8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3088" y="5532380"/>
            <a:ext cx="1418154" cy="9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9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5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26E1-9AC1-42AB-926B-FE1699AD3E2A}" type="datetimeFigureOut">
              <a:rPr lang="sv-SE" smtClean="0"/>
              <a:t>2022-05-18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671D-AD97-4630-B970-97486B8EF3D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031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E706377-8C91-4E9E-AEED-830B9416843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tIns="0" rIns="0" bIns="0"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840364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CBA23BEC-963C-4DF8-9E8F-71014209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 2">
            <a:extLst>
              <a:ext uri="{FF2B5EF4-FFF2-40B4-BE49-F238E27FC236}">
                <a16:creationId xmlns:a16="http://schemas.microsoft.com/office/drawing/2014/main" id="{67731F94-94AE-4C82-8B5E-F5CAF856ECC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12192000" cy="5532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628608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A925D57-9391-428E-BD4C-33E9D89C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C687F6B9-6D0B-4A8E-BDCA-1461A1B56B1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809751"/>
            <a:ext cx="6096000" cy="3563938"/>
          </a:xfr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lang="sv-SE" sz="2000"/>
            </a:lvl1pPr>
          </a:lstStyle>
          <a:p>
            <a:pPr marL="228600" lvl="0" indent="-228600"/>
            <a:r>
              <a:rPr lang="sv-SE" dirty="0"/>
              <a:t>Bild</a:t>
            </a:r>
          </a:p>
        </p:txBody>
      </p:sp>
      <p:sp>
        <p:nvSpPr>
          <p:cNvPr id="10" name="Platshållare för innehåll 3">
            <a:extLst>
              <a:ext uri="{FF2B5EF4-FFF2-40B4-BE49-F238E27FC236}">
                <a16:creationId xmlns:a16="http://schemas.microsoft.com/office/drawing/2014/main" id="{C5055B5B-6148-4B9C-9E3C-8BAFF870D69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9751"/>
            <a:ext cx="4310332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40200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2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5A7752F-F0B0-467A-9B07-4308E8B1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E62D3336-C8AB-46A4-A3A4-5205E8401DE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4310332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>
            <a:extLst>
              <a:ext uri="{FF2B5EF4-FFF2-40B4-BE49-F238E27FC236}">
                <a16:creationId xmlns:a16="http://schemas.microsoft.com/office/drawing/2014/main" id="{D63FDCDD-8BF4-46AB-9759-E51EB3772DD2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9751"/>
            <a:ext cx="4310332" cy="3563937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0688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F968D9B6-CB2A-4B51-B309-B0BC8190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Platshållare för bild 2">
            <a:extLst>
              <a:ext uri="{FF2B5EF4-FFF2-40B4-BE49-F238E27FC236}">
                <a16:creationId xmlns:a16="http://schemas.microsoft.com/office/drawing/2014/main" id="{6787E032-BF24-4245-9BDD-C7288197169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12192000" cy="55324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Bild</a:t>
            </a: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9643437D-2E42-4CC3-BD18-487D6AEF77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316" t="-1" r="21272" b="42217"/>
          <a:stretch/>
        </p:blipFill>
        <p:spPr>
          <a:xfrm>
            <a:off x="10976407" y="276501"/>
            <a:ext cx="1175906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12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5D289C0D-6668-41B5-851C-FC6FDCA3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2019788B-49D8-463F-BC23-62F52B82B14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8704716" cy="3563938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59024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passad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FAB475E-27F2-4582-94C0-F2D2E8EA2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8710503-7561-4A4D-A55A-6420CDCC6643}" type="datetime1">
              <a:rPr lang="sv-SE" smtClean="0"/>
              <a:pPr/>
              <a:t>2022-05-18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B4E215E-8B43-432F-8F64-74ECB6E9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17195-A2B3-4B08-8CC0-11D52F3F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994F5F4A-0EB4-41ED-BF8F-DFCE742350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316" t="-1" r="21272" b="42217"/>
          <a:stretch/>
        </p:blipFill>
        <p:spPr>
          <a:xfrm>
            <a:off x="3429526" y="1650709"/>
            <a:ext cx="5050972" cy="355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17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AC2E4-B3A8-464B-A686-68A82CD89373}" type="datetimeFigureOut">
              <a:rPr lang="sv-SE" smtClean="0"/>
              <a:t>2022-05-18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4237E-40EA-4F73-808B-841F97FBDB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23550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C6453B-C1A2-4EE0-9005-3A0BAF66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1D868C8-CADB-40D2-A24B-4F072E84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6CC92E-A44F-4238-AA3C-FDA1CE55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152BA897-7E6F-4E08-B5A9-CB5BAFC2F2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2159385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5B7382-7963-4F5F-BB16-EC5316386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9CFD6724-9A00-45C9-8E49-856144876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508" y="1809751"/>
            <a:ext cx="8713787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C4D563A-C953-4869-98E7-8E032995E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60A923-5687-4185-A258-CDFEB864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10B1ECF-2D09-4A09-85F2-32E1B68A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1339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C6453B-C1A2-4EE0-9005-3A0BAF66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1D868C8-CADB-40D2-A24B-4F072E84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6CC92E-A44F-4238-AA3C-FDA1CE55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0542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24D76743-370A-4D65-9A77-4E34963D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4FBD5F86-0B13-4F6E-B436-8BD37F3E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690AC08-8267-414F-B6C3-23E9CB6F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599946F8-EDC7-42A0-B30F-74394AD777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4101684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 14">
            <a:extLst>
              <a:ext uri="{FF2B5EF4-FFF2-40B4-BE49-F238E27FC236}">
                <a16:creationId xmlns:a16="http://schemas.microsoft.com/office/drawing/2014/main" id="{A3D02FC9-3FBA-4451-A30E-91793EAE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B0BBE577-4317-4A95-8231-1EF71039788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12192000" cy="5532437"/>
          </a:xfrm>
          <a:noFill/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Bild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24D76743-370A-4D65-9A77-4E34963D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4FBD5F86-0B13-4F6E-B436-8BD37F3E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690AC08-8267-414F-B6C3-23E9CB6F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54187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2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E5B97ED-C90A-4679-B03A-869CE9ED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 2">
            <a:extLst>
              <a:ext uri="{FF2B5EF4-FFF2-40B4-BE49-F238E27FC236}">
                <a16:creationId xmlns:a16="http://schemas.microsoft.com/office/drawing/2014/main" id="{B61A95D0-B2E8-4723-86FD-2B01BEE6E6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6096000" cy="5532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lang="sv-SE" sz="2000"/>
            </a:lvl1pPr>
          </a:lstStyle>
          <a:p>
            <a:pPr marL="228600" lvl="0" indent="-228600"/>
            <a:r>
              <a:rPr lang="sv-SE" dirty="0"/>
              <a:t>Bild</a:t>
            </a:r>
          </a:p>
        </p:txBody>
      </p:sp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CD3180E7-3D7A-4A49-948D-999F578984E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978" y="1808163"/>
            <a:ext cx="4310332" cy="4191209"/>
          </a:xfrm>
          <a:prstGeom prst="rect">
            <a:avLst/>
          </a:prstGeom>
        </p:spPr>
        <p:txBody>
          <a:bodyPr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10B1ECF-2D09-4A09-85F2-32E1B68A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55271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5CE990B3-B7E1-4605-9FBB-E6FD4B0F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C1364CAB-2264-424B-8442-65E4CFCCC7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4310332" cy="4178509"/>
          </a:xfr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1680D08E-59C4-4DFF-B992-E102943DFFF1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8163"/>
            <a:ext cx="4310332" cy="4178509"/>
          </a:xfr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C6453B-C1A2-4EE0-9005-3A0BAF66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1D868C8-CADB-40D2-A24B-4F072E84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6CC92E-A44F-4238-AA3C-FDA1CE55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186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E535915-1F8B-4B42-B036-8A39F6D2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2" name="Platshållare för bild 2">
            <a:extLst>
              <a:ext uri="{FF2B5EF4-FFF2-40B4-BE49-F238E27FC236}">
                <a16:creationId xmlns:a16="http://schemas.microsoft.com/office/drawing/2014/main" id="{6787E032-BF24-4245-9BDD-C7288197169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6096000" cy="5532437"/>
          </a:xfr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lang="sv-SE" sz="2000"/>
            </a:lvl1pPr>
          </a:lstStyle>
          <a:p>
            <a:pPr marL="228600" lvl="0" indent="-228600"/>
            <a:r>
              <a:rPr lang="sv-SE" dirty="0"/>
              <a:t>Bild</a:t>
            </a:r>
          </a:p>
        </p:txBody>
      </p:sp>
      <p:sp>
        <p:nvSpPr>
          <p:cNvPr id="15" name="Platshållare för innehåll 3">
            <a:extLst>
              <a:ext uri="{FF2B5EF4-FFF2-40B4-BE49-F238E27FC236}">
                <a16:creationId xmlns:a16="http://schemas.microsoft.com/office/drawing/2014/main" id="{1747AF44-26A1-46FC-8656-29BA5153C56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978" y="1808163"/>
            <a:ext cx="4310332" cy="4191209"/>
          </a:xfrm>
        </p:spPr>
        <p:txBody>
          <a:bodyPr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8A529B3C-32BE-468D-AAF7-F932FDF9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157284C3-21F9-4CB7-B0C3-636487889C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316" t="-1" r="21272" b="42217"/>
          <a:stretch/>
        </p:blipFill>
        <p:spPr>
          <a:xfrm>
            <a:off x="10976407" y="276501"/>
            <a:ext cx="1175906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179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0">
            <a:extLst>
              <a:ext uri="{FF2B5EF4-FFF2-40B4-BE49-F238E27FC236}">
                <a16:creationId xmlns:a16="http://schemas.microsoft.com/office/drawing/2014/main" id="{2811F416-988B-4DB1-A8F9-89665B7D6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1F3321-31BC-4CD3-A247-74FC1E6CB4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4508" y="1809751"/>
            <a:ext cx="8713786" cy="435133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ADB1F22-95A9-46A9-BAA7-214C524B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2DF76B-EF4E-4169-8570-46242A36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029FAB3-0147-452B-9A0A-681D8CCF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67985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FBFC21-DABC-4F33-9519-0E7FFDFAFA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91895" y="5138290"/>
            <a:ext cx="4200834" cy="4746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lang="sv-SE" sz="3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467912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 med Vap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>
            <a:extLst>
              <a:ext uri="{FF2B5EF4-FFF2-40B4-BE49-F238E27FC236}">
                <a16:creationId xmlns:a16="http://schemas.microsoft.com/office/drawing/2014/main" id="{44AEB816-8FC4-4E2B-9A7E-79600E9453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8427" y="1973826"/>
            <a:ext cx="4200833" cy="291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9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7F7DB4E-C77B-4466-B33F-D2FDC67E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innehåll 3">
            <a:extLst>
              <a:ext uri="{FF2B5EF4-FFF2-40B4-BE49-F238E27FC236}">
                <a16:creationId xmlns:a16="http://schemas.microsoft.com/office/drawing/2014/main" id="{5E080EB0-786E-4066-95B1-092DEC3DA04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4310332" cy="4178509"/>
          </a:xfr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9E721490-2553-4995-9A10-FB9D5ADD0194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8163"/>
            <a:ext cx="4310332" cy="4178509"/>
          </a:xfr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7E6BCBA2-B837-430F-BC1B-8F69F793D0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316" t="-1" r="21272" b="42217"/>
          <a:stretch/>
        </p:blipFill>
        <p:spPr>
          <a:xfrm>
            <a:off x="10976407" y="276501"/>
            <a:ext cx="1175906" cy="82800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A9C302-3698-4153-A08A-3D180C7C4A43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F995A2-E757-416F-BB0E-1A9B71C17B6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80B1E0-7FE7-45A8-BBF7-BCA556D0D5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79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5A1761A3-7A0E-4A1C-A035-E802999958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1"/>
            <a:ext cx="8716218" cy="2398144"/>
          </a:xfrm>
          <a:noFill/>
        </p:spPr>
        <p:txBody>
          <a:bodyPr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</p:spTree>
    <p:extLst>
      <p:ext uri="{BB962C8B-B14F-4D97-AF65-F5344CB8AC3E}">
        <p14:creationId xmlns:p14="http://schemas.microsoft.com/office/powerpoint/2010/main" val="401968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BDA0462-678F-4F10-91AB-1BFC4ABA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 2">
            <a:extLst>
              <a:ext uri="{FF2B5EF4-FFF2-40B4-BE49-F238E27FC236}">
                <a16:creationId xmlns:a16="http://schemas.microsoft.com/office/drawing/2014/main" id="{6787E032-BF24-4245-9BDD-C7288197169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12192000" cy="5532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361865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890D06D1-5AEE-4ADF-8E4E-D62A1FC6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 2">
            <a:extLst>
              <a:ext uri="{FF2B5EF4-FFF2-40B4-BE49-F238E27FC236}">
                <a16:creationId xmlns:a16="http://schemas.microsoft.com/office/drawing/2014/main" id="{6787E032-BF24-4245-9BDD-C7288197169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1325563"/>
            <a:ext cx="6096000" cy="5532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FontTx/>
              <a:buNone/>
              <a:defRPr lang="sv-SE" sz="2000"/>
            </a:lvl1pPr>
          </a:lstStyle>
          <a:p>
            <a:pPr marL="228600" lvl="0" indent="-228600"/>
            <a:r>
              <a:rPr lang="sv-SE" dirty="0"/>
              <a:t>Bild</a:t>
            </a:r>
          </a:p>
        </p:txBody>
      </p:sp>
      <p:sp>
        <p:nvSpPr>
          <p:cNvPr id="15" name="Platshållare för innehåll 3">
            <a:extLst>
              <a:ext uri="{FF2B5EF4-FFF2-40B4-BE49-F238E27FC236}">
                <a16:creationId xmlns:a16="http://schemas.microsoft.com/office/drawing/2014/main" id="{1747AF44-26A1-46FC-8656-29BA5153C56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978" y="1808163"/>
            <a:ext cx="4310332" cy="4191209"/>
          </a:xfrm>
          <a:prstGeom prst="rect">
            <a:avLst/>
          </a:prstGeom>
        </p:spPr>
        <p:txBody>
          <a:bodyPr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75EA11-6A0C-41BA-B88F-6CBAB710331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424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2F518B3D-5EF3-4DD1-ACD0-D854E8573120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96621348-38AF-439A-937F-E65DA25FD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innehåll 3">
            <a:extLst>
              <a:ext uri="{FF2B5EF4-FFF2-40B4-BE49-F238E27FC236}">
                <a16:creationId xmlns:a16="http://schemas.microsoft.com/office/drawing/2014/main" id="{5E080EB0-786E-4066-95B1-092DEC3DA04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604508" y="1809751"/>
            <a:ext cx="4310332" cy="4178509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9E721490-2553-4995-9A10-FB9D5ADD0194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6811978" y="1808163"/>
            <a:ext cx="4310332" cy="4178509"/>
          </a:xfrm>
          <a:prstGeom prst="rect">
            <a:avLst/>
          </a:prstGeom>
        </p:spPr>
        <p:txBody>
          <a:bodyPr lIns="0" tIns="0"/>
          <a:lstStyle>
            <a:lvl2pPr marL="685800" indent="-228600">
              <a:buFont typeface="Gill Sans MT Pro Light" panose="020B0302020104020203" pitchFamily="34" charset="0"/>
              <a:buChar char="–"/>
              <a:defRPr/>
            </a:lvl2pPr>
            <a:lvl3pPr marL="1143000" indent="-228600">
              <a:buFont typeface="Gill Sans MT Pro Light" panose="020B0302020104020203" pitchFamily="34" charset="0"/>
              <a:buChar char="–"/>
              <a:defRPr/>
            </a:lvl3pPr>
            <a:lvl4pPr marL="1600200" indent="-228600">
              <a:buFont typeface="Gill Sans MT Pro Light" panose="020B0302020104020203" pitchFamily="34" charset="0"/>
              <a:buChar char="–"/>
              <a:defRPr/>
            </a:lvl4pPr>
            <a:lvl5pPr marL="2057400" indent="-228600">
              <a:buFont typeface="Gill Sans MT Pro Light" panose="020B0302020104020203" pitchFamily="34" charset="0"/>
              <a:buChar char="–"/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FE38294-D35E-4491-A603-06A70125CC0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E687DCFC-3CBB-4073-B3AD-9424AB66CE0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822F754A-C121-4D92-B927-2FF249963BE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992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>
            <a:extLst>
              <a:ext uri="{FF2B5EF4-FFF2-40B4-BE49-F238E27FC236}">
                <a16:creationId xmlns:a16="http://schemas.microsoft.com/office/drawing/2014/main" id="{21A19E98-7B8B-419A-8A6D-B1D94AD5FA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92" r="1052"/>
          <a:stretch/>
        </p:blipFill>
        <p:spPr>
          <a:xfrm>
            <a:off x="0" y="3811504"/>
            <a:ext cx="12200021" cy="3058033"/>
          </a:xfrm>
          <a:prstGeom prst="rect">
            <a:avLst/>
          </a:prstGeom>
        </p:spPr>
      </p:pic>
      <p:sp>
        <p:nvSpPr>
          <p:cNvPr id="3" name="Underrubrik 2">
            <a:extLst>
              <a:ext uri="{FF2B5EF4-FFF2-40B4-BE49-F238E27FC236}">
                <a16:creationId xmlns:a16="http://schemas.microsoft.com/office/drawing/2014/main" id="{4CFC32CB-3519-4052-84FE-B608A573AC7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1593007" y="1181041"/>
            <a:ext cx="8716218" cy="884207"/>
          </a:xfrm>
        </p:spPr>
        <p:txBody>
          <a:bodyPr anchor="b">
            <a:noAutofit/>
          </a:bodyPr>
          <a:lstStyle>
            <a:lvl1pPr marL="0" indent="0" algn="l">
              <a:buNone/>
              <a:defRPr sz="6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för att ändra rubrik</a:t>
            </a: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6D9C7014-990A-4008-868B-1FE4745E25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93007" y="2165230"/>
            <a:ext cx="8716218" cy="2398144"/>
          </a:xfrm>
          <a:noFill/>
        </p:spPr>
        <p:txBody>
          <a:bodyPr tIns="0" rIns="0" bIns="0" anchor="t">
            <a:noAutofit/>
          </a:bodyPr>
          <a:lstStyle>
            <a:lvl1pPr algn="l">
              <a:defRPr sz="84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för att ändra rubrik</a:t>
            </a:r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25E22768-94FE-4036-9E5D-0F1A512B4F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13088" y="5532380"/>
            <a:ext cx="1418154" cy="9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5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5.sv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9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rubrik 1">
            <a:extLst>
              <a:ext uri="{FF2B5EF4-FFF2-40B4-BE49-F238E27FC236}">
                <a16:creationId xmlns:a16="http://schemas.microsoft.com/office/drawing/2014/main" id="{BEADC791-FE96-47A7-81FE-BF4991C9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9799B3-60C5-4BE1-8B9E-9A989EE96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7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50D27EDC-A265-46C7-B5EB-33418328F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3A0355EC-5E3E-46CB-893A-7BA323BDF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CCC99595-8F2C-49A6-AC53-81A3A119C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261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691" r:id="rId2"/>
    <p:sldLayoutId id="2147483692" r:id="rId3"/>
    <p:sldLayoutId id="2147483693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005" userDrawn="1">
          <p15:clr>
            <a:srgbClr val="F26B43"/>
          </p15:clr>
        </p15:guide>
        <p15:guide id="4" orient="horz" pos="1139" userDrawn="1">
          <p15:clr>
            <a:srgbClr val="F26B43"/>
          </p15:clr>
        </p15:guide>
        <p15:guide id="5" orient="horz" pos="3900" userDrawn="1">
          <p15:clr>
            <a:srgbClr val="F26B43"/>
          </p15:clr>
        </p15:guide>
        <p15:guide id="6" orient="horz" pos="3997" userDrawn="1">
          <p15:clr>
            <a:srgbClr val="F26B43"/>
          </p15:clr>
        </p15:guide>
        <p15:guide id="7" pos="649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rubrik 1">
            <a:extLst>
              <a:ext uri="{FF2B5EF4-FFF2-40B4-BE49-F238E27FC236}">
                <a16:creationId xmlns:a16="http://schemas.microsoft.com/office/drawing/2014/main" id="{362CA76E-816B-4D89-8319-9E345977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891446DD-F491-4B91-B73C-FA7F93857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7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2880EB10-B60F-4889-97CC-B68059232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3847984E-BE44-43EA-ACF7-FAABDFEB6C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69C1D99E-B366-47CA-833F-3A6678ECC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327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699" r:id="rId2"/>
    <p:sldLayoutId id="2147483700" r:id="rId3"/>
    <p:sldLayoutId id="2147483701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9" userDrawn="1">
          <p15:clr>
            <a:srgbClr val="F26B43"/>
          </p15:clr>
        </p15:guide>
        <p15:guide id="2" pos="100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 8">
            <a:extLst>
              <a:ext uri="{FF2B5EF4-FFF2-40B4-BE49-F238E27FC236}">
                <a16:creationId xmlns:a16="http://schemas.microsoft.com/office/drawing/2014/main" id="{CD7DC7DE-C689-40BD-8192-ACD95E34A2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592" r="1052"/>
          <a:stretch/>
        </p:blipFill>
        <p:spPr>
          <a:xfrm>
            <a:off x="0" y="3811504"/>
            <a:ext cx="12200021" cy="3058033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CF1FD47-DD3A-42BD-9F5D-6631C877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srgbClr val="FFFFFF"/>
                </a:solidFill>
              </a14:hiddenLine>
            </a:ext>
          </a:extLst>
        </p:spPr>
        <p:txBody>
          <a:bodyPr vert="horz" lIns="0" tIns="45720" rIns="91440" bIns="45720" rtlCol="0" anchor="ctr">
            <a:normAutofit/>
          </a:bodyPr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534D589-6908-4230-8186-8D352A6CE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6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7A40BA9D-873A-45D5-9845-4596627DC58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413088" y="5532380"/>
            <a:ext cx="1418154" cy="977668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8D689FB9-B231-494E-BD35-8CF9B5AC9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3" name="Platshållare för sidfot 4">
            <a:extLst>
              <a:ext uri="{FF2B5EF4-FFF2-40B4-BE49-F238E27FC236}">
                <a16:creationId xmlns:a16="http://schemas.microsoft.com/office/drawing/2014/main" id="{853A4CF3-15DF-4FC1-8F85-7A5D7F20B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4" name="Platshållare för bildnummer 5">
            <a:extLst>
              <a:ext uri="{FF2B5EF4-FFF2-40B4-BE49-F238E27FC236}">
                <a16:creationId xmlns:a16="http://schemas.microsoft.com/office/drawing/2014/main" id="{DFED5EAF-CB9A-4B94-80BB-E2CC51F32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28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2" r:id="rId2"/>
    <p:sldLayoutId id="2147483715" r:id="rId3"/>
    <p:sldLayoutId id="2147483714" r:id="rId4"/>
    <p:sldLayoutId id="2147483712" r:id="rId5"/>
    <p:sldLayoutId id="2147483711" r:id="rId6"/>
    <p:sldLayoutId id="214748374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40" userDrawn="1">
          <p15:clr>
            <a:srgbClr val="F26B43"/>
          </p15:clr>
        </p15:guide>
        <p15:guide id="2" pos="100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>
            <a:extLst>
              <a:ext uri="{FF2B5EF4-FFF2-40B4-BE49-F238E27FC236}">
                <a16:creationId xmlns:a16="http://schemas.microsoft.com/office/drawing/2014/main" id="{F0EE17A1-3A2F-4A10-8E7E-C15610A425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592" r="1052"/>
          <a:stretch/>
        </p:blipFill>
        <p:spPr>
          <a:xfrm>
            <a:off x="0" y="3811504"/>
            <a:ext cx="12200021" cy="3058033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CF1FD47-DD3A-42BD-9F5D-6631C877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srgbClr val="FFFFFF"/>
                </a:solidFill>
              </a14:hiddenLine>
            </a:ext>
          </a:extLst>
        </p:spPr>
        <p:txBody>
          <a:bodyPr vert="horz" lIns="0" tIns="45720" rIns="91440" bIns="45720" rtlCol="0" anchor="ctr">
            <a:normAutofit/>
          </a:bodyPr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534D589-6908-4230-8186-8D352A6CE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6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8D689FB9-B231-494E-BD35-8CF9B5AC9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0503-7561-4A4D-A55A-6420CDCC6643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3" name="Platshållare för sidfot 4">
            <a:extLst>
              <a:ext uri="{FF2B5EF4-FFF2-40B4-BE49-F238E27FC236}">
                <a16:creationId xmlns:a16="http://schemas.microsoft.com/office/drawing/2014/main" id="{853A4CF3-15DF-4FC1-8F85-7A5D7F20B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4" name="Platshållare för bildnummer 5">
            <a:extLst>
              <a:ext uri="{FF2B5EF4-FFF2-40B4-BE49-F238E27FC236}">
                <a16:creationId xmlns:a16="http://schemas.microsoft.com/office/drawing/2014/main" id="{DFED5EAF-CB9A-4B94-80BB-E2CC51F32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E7E1025A-5BCC-4B2F-96D6-05F2210674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22316" t="-1" r="21272" b="42217"/>
          <a:stretch/>
        </p:blipFill>
        <p:spPr>
          <a:xfrm>
            <a:off x="10974345" y="5798637"/>
            <a:ext cx="1183762" cy="83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8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40">
          <p15:clr>
            <a:srgbClr val="F26B43"/>
          </p15:clr>
        </p15:guide>
        <p15:guide id="2" pos="100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rubrik 1">
            <a:extLst>
              <a:ext uri="{FF2B5EF4-FFF2-40B4-BE49-F238E27FC236}">
                <a16:creationId xmlns:a16="http://schemas.microsoft.com/office/drawing/2014/main" id="{BEADC791-FE96-47A7-81FE-BF4991C9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srgbClr val="FFFFFF"/>
                </a:solidFill>
              </a14:hiddenLine>
            </a:ext>
          </a:extLst>
        </p:spPr>
        <p:txBody>
          <a:bodyPr vert="horz" lIns="0" tIns="0" rIns="0" bIns="0" rtlCol="0" anchor="ctr">
            <a:normAutofit/>
          </a:bodyPr>
          <a:lstStyle/>
          <a:p>
            <a:r>
              <a:rPr lang="sv-SE" dirty="0"/>
              <a:t>Klicka här för att ändra rubrik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9799B3-60C5-4BE1-8B9E-9A989EE96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7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50D27EDC-A265-46C7-B5EB-33418328F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3A0355EC-5E3E-46CB-893A-7BA323BDF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CCC99595-8F2C-49A6-AC53-81A3A119C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2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21" r:id="rId2"/>
    <p:sldLayoutId id="2147483722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05" userDrawn="1">
          <p15:clr>
            <a:srgbClr val="F26B43"/>
          </p15:clr>
        </p15:guide>
        <p15:guide id="2" orient="horz" pos="1139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rubrik 1">
            <a:extLst>
              <a:ext uri="{FF2B5EF4-FFF2-40B4-BE49-F238E27FC236}">
                <a16:creationId xmlns:a16="http://schemas.microsoft.com/office/drawing/2014/main" id="{BEADC791-FE96-47A7-81FE-BF4991C9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38" y="73322"/>
            <a:ext cx="8713786" cy="117891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srgbClr val="FFFFFF"/>
                </a:solidFill>
              </a14:hiddenLine>
            </a:ext>
          </a:extLst>
        </p:spPr>
        <p:txBody>
          <a:bodyPr vert="horz" lIns="0" tIns="0" rIns="0" bIns="0" rtlCol="0" anchor="ctr">
            <a:normAutofit/>
          </a:bodyPr>
          <a:lstStyle/>
          <a:p>
            <a:endParaRPr lang="sv-SE" dirty="0"/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7E9799B3-60C5-4BE1-8B9E-9A989EE96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508" y="1809751"/>
            <a:ext cx="8713787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50D27EDC-A265-46C7-B5EB-33418328F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95438" y="6356350"/>
            <a:ext cx="90622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DA40-BAE3-47BD-9323-6F61191843E4}" type="datetime1">
              <a:rPr lang="sv-SE" smtClean="0"/>
              <a:t>2022-05-18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3A0355EC-5E3E-46CB-893A-7BA323BDF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6052" y="6356350"/>
            <a:ext cx="55773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Upplands Väsby kommun</a:t>
            </a:r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CCC99595-8F2C-49A6-AC53-81A3A119C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08564" y="6356350"/>
            <a:ext cx="846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B8E39-C05F-479E-B6FD-8A842972D60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2ACF69E0-00FF-4344-A849-70313235E31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224186" y="5793858"/>
            <a:ext cx="661300" cy="77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5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7" r:id="rId2"/>
    <p:sldLayoutId id="2147483725" r:id="rId3"/>
    <p:sldLayoutId id="2147483726" r:id="rId4"/>
    <p:sldLayoutId id="2147483724" r:id="rId5"/>
    <p:sldLayoutId id="2147483728" r:id="rId6"/>
    <p:sldLayoutId id="2147483729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Gill Sans MT Pro Light" panose="020B03020201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rk.de.beer@upplandsvasby.se" TargetMode="External"/><Relationship Id="rId2" Type="http://schemas.openxmlformats.org/officeDocument/2006/relationships/hyperlink" Target="mailto:Stig.fjeldheim@upplandsvasby.se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>
            <a:extLst>
              <a:ext uri="{FF2B5EF4-FFF2-40B4-BE49-F238E27FC236}">
                <a16:creationId xmlns:a16="http://schemas.microsoft.com/office/drawing/2014/main" id="{C142E987-C7AF-46C9-9103-0BBF2E674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896" y="962927"/>
            <a:ext cx="11492918" cy="1847385"/>
          </a:xfrm>
        </p:spPr>
        <p:txBody>
          <a:bodyPr/>
          <a:lstStyle/>
          <a:p>
            <a:pPr algn="ctr"/>
            <a:r>
              <a:rPr lang="sv-SE" sz="4800" dirty="0"/>
              <a:t>Digitaliseringens</a:t>
            </a:r>
            <a:r>
              <a:rPr lang="sv-SE" sz="4400" dirty="0"/>
              <a:t> ekonomiska effekter - </a:t>
            </a:r>
            <a:r>
              <a:rPr lang="sv-SE" sz="4400" dirty="0" err="1"/>
              <a:t>STORSTHLM</a:t>
            </a:r>
            <a:r>
              <a:rPr lang="sv-SE" sz="4400" dirty="0"/>
              <a:t> </a:t>
            </a:r>
          </a:p>
          <a:p>
            <a:pPr algn="ctr"/>
            <a:r>
              <a:rPr lang="sv-SE" sz="4400" dirty="0"/>
              <a:t>2020-11-18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90B875A-D353-48F9-9EC3-125B57FCA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392" y="2542735"/>
            <a:ext cx="11014745" cy="2398144"/>
          </a:xfrm>
        </p:spPr>
        <p:txBody>
          <a:bodyPr/>
          <a:lstStyle/>
          <a:p>
            <a:pPr algn="ctr"/>
            <a:br>
              <a:rPr lang="sv-SE" sz="4800" dirty="0"/>
            </a:br>
            <a:r>
              <a:rPr lang="sv-SE" sz="4800" dirty="0">
                <a:solidFill>
                  <a:srgbClr val="405228"/>
                </a:solidFill>
              </a:rPr>
              <a:t>Få fart på rätt utvecklingsprojekt med rätt effekt</a:t>
            </a:r>
            <a:br>
              <a:rPr lang="sv-SE" sz="4800" dirty="0"/>
            </a:br>
            <a:endParaRPr lang="sv-SE" sz="4800" dirty="0"/>
          </a:p>
        </p:txBody>
      </p:sp>
      <p:sp>
        <p:nvSpPr>
          <p:cNvPr id="4" name="textruta 3"/>
          <p:cNvSpPr txBox="1"/>
          <p:nvPr/>
        </p:nvSpPr>
        <p:spPr>
          <a:xfrm>
            <a:off x="956345" y="5754847"/>
            <a:ext cx="5905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linkClick r:id="rId2"/>
              </a:rPr>
              <a:t>Stig.fjeldheim@upplandsvasby.se</a:t>
            </a:r>
            <a:endParaRPr lang="sv-SE" dirty="0"/>
          </a:p>
          <a:p>
            <a:r>
              <a:rPr lang="sv-SE" dirty="0">
                <a:hlinkClick r:id="rId3"/>
              </a:rPr>
              <a:t>Derk.de.beer@upplandsvasby.se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256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14BACB-46C5-43BF-B8DF-9FE2CA9A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Centrala och lokala prioriteringar utifrån nytta/</a:t>
            </a:r>
            <a:r>
              <a:rPr lang="sv-SE" dirty="0" err="1"/>
              <a:t>payoff</a:t>
            </a:r>
            <a:endParaRPr lang="sv-SE" dirty="0"/>
          </a:p>
          <a:p>
            <a:r>
              <a:rPr lang="sv-SE" dirty="0"/>
              <a:t>Enkel modell kostnader-tid-kvalitet ”samma leverans till lägre kostnad eller större eller bättre leverans till samma kostnad”</a:t>
            </a:r>
          </a:p>
          <a:p>
            <a:r>
              <a:rPr lang="sv-SE" dirty="0"/>
              <a:t>Ledningens engagemang centralt och lokalt</a:t>
            </a:r>
          </a:p>
          <a:p>
            <a:r>
              <a:rPr lang="sv-SE" dirty="0"/>
              <a:t>Tydligare prioriteringar och finansiering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Snabbare, enklare, tydligare</a:t>
            </a:r>
          </a:p>
          <a:p>
            <a:r>
              <a:rPr lang="sv-SE" dirty="0">
                <a:solidFill>
                  <a:srgbClr val="405228"/>
                </a:solidFill>
              </a:rPr>
              <a:t>Få fart på rätt utvecklingsprojekt med rätt effekt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370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97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14BACB-46C5-43BF-B8DF-9FE2CA9A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Utmaning/problem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Ingen modell för prioritering &amp; finansiering</a:t>
            </a:r>
          </a:p>
          <a:p>
            <a:r>
              <a:rPr lang="sv-SE" dirty="0"/>
              <a:t>Lågt engagemang hos kommunledning</a:t>
            </a:r>
          </a:p>
          <a:p>
            <a:r>
              <a:rPr lang="sv-SE" dirty="0"/>
              <a:t>Svårt att finansiera initialt</a:t>
            </a:r>
          </a:p>
          <a:p>
            <a:r>
              <a:rPr lang="sv-SE" dirty="0"/>
              <a:t>Svårt att få </a:t>
            </a:r>
            <a:r>
              <a:rPr lang="sv-SE" dirty="0" err="1"/>
              <a:t>pay</a:t>
            </a:r>
            <a:r>
              <a:rPr lang="sv-SE" dirty="0"/>
              <a:t>-off</a:t>
            </a:r>
          </a:p>
          <a:p>
            <a:endParaRPr lang="sv-SE" dirty="0"/>
          </a:p>
          <a:p>
            <a:r>
              <a:rPr lang="sv-SE" dirty="0"/>
              <a:t>Behov av effektiviseringar – 1-1,5 % årligen</a:t>
            </a:r>
          </a:p>
          <a:p>
            <a:r>
              <a:rPr lang="sv-SE" dirty="0"/>
              <a:t>Digitalisering en strategi för effektivitet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16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14BACB-46C5-43BF-B8DF-9FE2CA9A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Frågeställning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Hur få fart i digitalisering?</a:t>
            </a:r>
          </a:p>
          <a:p>
            <a:r>
              <a:rPr lang="sv-SE" dirty="0"/>
              <a:t>Hur göra rätt prioriteringar?</a:t>
            </a:r>
          </a:p>
          <a:p>
            <a:r>
              <a:rPr lang="sv-SE" dirty="0"/>
              <a:t>Hur säkra finansiering?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=&gt; Mål, ledning, organisation, finansiering………. kultur 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612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14BACB-46C5-43BF-B8DF-9FE2CA9A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Digital strategi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Helt digitala processer. Information ska skapas, kommuniceras och förvaras digitalt.</a:t>
            </a:r>
          </a:p>
          <a:p>
            <a:endParaRPr lang="sv-SE"/>
          </a:p>
          <a:p>
            <a:r>
              <a:rPr lang="sv-SE"/>
              <a:t>Ökad självservice. Vi ska erbjuda möjlighet till självservice för alla som bor och verkar i kommunen.</a:t>
            </a:r>
          </a:p>
          <a:p>
            <a:endParaRPr lang="sv-SE"/>
          </a:p>
          <a:p>
            <a:r>
              <a:rPr lang="sv-SE"/>
              <a:t>Innovativa metoder och teknik ska användas för att höja kvaliteten i välfärden.</a:t>
            </a:r>
          </a:p>
        </p:txBody>
      </p:sp>
    </p:spTree>
    <p:extLst>
      <p:ext uri="{BB962C8B-B14F-4D97-AF65-F5344CB8AC3E}">
        <p14:creationId xmlns:p14="http://schemas.microsoft.com/office/powerpoint/2010/main" val="331270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792" y="5048385"/>
            <a:ext cx="1321250" cy="1136558"/>
          </a:xfrm>
          <a:prstGeom prst="rect">
            <a:avLst/>
          </a:prstGeom>
        </p:spPr>
      </p:pic>
      <p:sp>
        <p:nvSpPr>
          <p:cNvPr id="19" name="textruta 18"/>
          <p:cNvSpPr txBox="1"/>
          <p:nvPr/>
        </p:nvSpPr>
        <p:spPr>
          <a:xfrm>
            <a:off x="4097866" y="5324276"/>
            <a:ext cx="2476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Aktivitetsplan</a:t>
            </a:r>
            <a:endParaRPr lang="sv-SE"/>
          </a:p>
        </p:txBody>
      </p:sp>
      <p:sp>
        <p:nvSpPr>
          <p:cNvPr id="20" name="textruta 19"/>
          <p:cNvSpPr txBox="1"/>
          <p:nvPr/>
        </p:nvSpPr>
        <p:spPr>
          <a:xfrm>
            <a:off x="4097866" y="3672565"/>
            <a:ext cx="5171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Verksamhetsutvecklingsgrupp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097866" y="2011965"/>
            <a:ext cx="2645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Ledningsgrupp</a:t>
            </a:r>
          </a:p>
        </p:txBody>
      </p:sp>
      <p:pic>
        <p:nvPicPr>
          <p:cNvPr id="22" name="Bildobjekt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752" y="3249730"/>
            <a:ext cx="1747329" cy="12150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4545" y="1651327"/>
            <a:ext cx="985742" cy="1090608"/>
          </a:xfrm>
          <a:prstGeom prst="rect">
            <a:avLst/>
          </a:prstGeom>
        </p:spPr>
      </p:pic>
      <p:sp>
        <p:nvSpPr>
          <p:cNvPr id="24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/>
              <a:t>Typisk verksamhetsutvecklingsorganisation</a:t>
            </a:r>
          </a:p>
        </p:txBody>
      </p:sp>
    </p:spTree>
    <p:extLst>
      <p:ext uri="{BB962C8B-B14F-4D97-AF65-F5344CB8AC3E}">
        <p14:creationId xmlns:p14="http://schemas.microsoft.com/office/powerpoint/2010/main" val="389424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792" y="5048385"/>
            <a:ext cx="1321250" cy="1136558"/>
          </a:xfrm>
          <a:prstGeom prst="rect">
            <a:avLst/>
          </a:prstGeom>
        </p:spPr>
      </p:pic>
      <p:sp>
        <p:nvSpPr>
          <p:cNvPr id="19" name="textruta 18"/>
          <p:cNvSpPr txBox="1"/>
          <p:nvPr/>
        </p:nvSpPr>
        <p:spPr>
          <a:xfrm>
            <a:off x="4097866" y="5324276"/>
            <a:ext cx="5751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Prioriterade digitaliseringsprojekt</a:t>
            </a:r>
            <a:endParaRPr lang="sv-SE"/>
          </a:p>
        </p:txBody>
      </p:sp>
      <p:sp>
        <p:nvSpPr>
          <p:cNvPr id="20" name="textruta 19"/>
          <p:cNvSpPr txBox="1"/>
          <p:nvPr/>
        </p:nvSpPr>
        <p:spPr>
          <a:xfrm>
            <a:off x="4097866" y="3318622"/>
            <a:ext cx="6770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/>
              <a:t>Ek&amp;digitaliseringsdirektör, projektägare, digitaliseringschef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097866" y="2011965"/>
            <a:ext cx="417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/>
              <a:t>KD + Kontorschefsgrupp</a:t>
            </a:r>
          </a:p>
        </p:txBody>
      </p:sp>
      <p:pic>
        <p:nvPicPr>
          <p:cNvPr id="22" name="Bildobjekt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3752" y="3249730"/>
            <a:ext cx="1747329" cy="121500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4545" y="1651327"/>
            <a:ext cx="985742" cy="1090608"/>
          </a:xfrm>
          <a:prstGeom prst="rect">
            <a:avLst/>
          </a:prstGeom>
        </p:spPr>
      </p:pic>
      <p:sp>
        <p:nvSpPr>
          <p:cNvPr id="24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/>
              <a:t>Kommunen</a:t>
            </a:r>
          </a:p>
        </p:txBody>
      </p:sp>
    </p:spTree>
    <p:extLst>
      <p:ext uri="{BB962C8B-B14F-4D97-AF65-F5344CB8AC3E}">
        <p14:creationId xmlns:p14="http://schemas.microsoft.com/office/powerpoint/2010/main" val="177186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14BACB-46C5-43BF-B8DF-9FE2CA9A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Ledningens engagemang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Effektiviseringsbehov förutsätter verksamhetsutveckling &amp; digitalisering med hög </a:t>
            </a:r>
            <a:r>
              <a:rPr lang="sv-SE" dirty="0" err="1"/>
              <a:t>pay</a:t>
            </a:r>
            <a:r>
              <a:rPr lang="sv-SE" dirty="0"/>
              <a:t>-off</a:t>
            </a:r>
          </a:p>
          <a:p>
            <a:r>
              <a:rPr lang="sv-SE" dirty="0"/>
              <a:t>Tydlig målbild-strategi</a:t>
            </a:r>
          </a:p>
          <a:p>
            <a:r>
              <a:rPr lang="sv-SE" dirty="0"/>
              <a:t>Gemensam prioritering – mkt stödprocesser</a:t>
            </a:r>
          </a:p>
          <a:p>
            <a:r>
              <a:rPr lang="sv-SE" dirty="0"/>
              <a:t>Förankrad portfölj</a:t>
            </a:r>
          </a:p>
          <a:p>
            <a:r>
              <a:rPr lang="sv-SE" dirty="0"/>
              <a:t>Central pott 5 mkr</a:t>
            </a:r>
          </a:p>
          <a:p>
            <a:pPr marL="0" indent="0">
              <a:buNone/>
            </a:pPr>
            <a:r>
              <a:rPr lang="sv-SE" dirty="0"/>
              <a:t>	- initiala investeringar</a:t>
            </a:r>
          </a:p>
          <a:p>
            <a:pPr marL="0" indent="0">
              <a:buNone/>
            </a:pPr>
            <a:r>
              <a:rPr lang="sv-SE" dirty="0"/>
              <a:t>	- kommunövergripande projekt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284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ktangel 31"/>
          <p:cNvSpPr/>
          <p:nvPr/>
        </p:nvSpPr>
        <p:spPr>
          <a:xfrm>
            <a:off x="10082416" y="1403927"/>
            <a:ext cx="1052021" cy="4295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/>
          <p:cNvSpPr/>
          <p:nvPr/>
        </p:nvSpPr>
        <p:spPr>
          <a:xfrm>
            <a:off x="7830128" y="1403927"/>
            <a:ext cx="1052021" cy="4295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/>
          <p:cNvSpPr/>
          <p:nvPr/>
        </p:nvSpPr>
        <p:spPr>
          <a:xfrm>
            <a:off x="5577840" y="1403927"/>
            <a:ext cx="1052021" cy="4295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28"/>
          <p:cNvSpPr/>
          <p:nvPr/>
        </p:nvSpPr>
        <p:spPr>
          <a:xfrm>
            <a:off x="3322320" y="1403927"/>
            <a:ext cx="1052021" cy="4295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4294967295"/>
          </p:nvPr>
        </p:nvSpPr>
        <p:spPr>
          <a:xfrm>
            <a:off x="416819" y="1846812"/>
            <a:ext cx="2651125" cy="81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1600">
                <a:latin typeface="Gill Sans MT" panose="020B0502020104020203" pitchFamily="34" charset="0"/>
              </a:rPr>
              <a:t>DIGITALA MEDARBETARPROCESSER</a:t>
            </a:r>
          </a:p>
        </p:txBody>
      </p:sp>
      <p:sp>
        <p:nvSpPr>
          <p:cNvPr id="5" name="Platshållare för innehåll 3"/>
          <p:cNvSpPr txBox="1">
            <a:spLocks/>
          </p:cNvSpPr>
          <p:nvPr/>
        </p:nvSpPr>
        <p:spPr>
          <a:xfrm>
            <a:off x="369453" y="2782177"/>
            <a:ext cx="2650837" cy="8128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600">
                <a:latin typeface="Gill Sans MT" panose="020B0502020104020203" pitchFamily="34" charset="0"/>
              </a:rPr>
              <a:t>DIGITALISERING BYGGLOVSPROCESSEN</a:t>
            </a:r>
          </a:p>
        </p:txBody>
      </p:sp>
      <p:sp>
        <p:nvSpPr>
          <p:cNvPr id="6" name="Platshållare för innehåll 3"/>
          <p:cNvSpPr txBox="1">
            <a:spLocks/>
          </p:cNvSpPr>
          <p:nvPr/>
        </p:nvSpPr>
        <p:spPr>
          <a:xfrm>
            <a:off x="369454" y="3581287"/>
            <a:ext cx="2650837" cy="8128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600">
                <a:latin typeface="Gill Sans MT" panose="020B0502020104020203" pitchFamily="34" charset="0"/>
              </a:rPr>
              <a:t>INTERNETKOMMUNEN VÄSBY</a:t>
            </a:r>
          </a:p>
        </p:txBody>
      </p:sp>
      <p:sp>
        <p:nvSpPr>
          <p:cNvPr id="7" name="Platshållare för innehåll 3"/>
          <p:cNvSpPr txBox="1">
            <a:spLocks/>
          </p:cNvSpPr>
          <p:nvPr/>
        </p:nvSpPr>
        <p:spPr>
          <a:xfrm>
            <a:off x="369453" y="4475918"/>
            <a:ext cx="2650837" cy="8128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600">
                <a:latin typeface="Gill Sans MT" panose="020B0502020104020203" pitchFamily="34" charset="0"/>
              </a:rPr>
              <a:t>SYSTEMFÖRVALTNING</a:t>
            </a:r>
          </a:p>
        </p:txBody>
      </p:sp>
      <p:sp>
        <p:nvSpPr>
          <p:cNvPr id="8" name="Platshållare för innehåll 3"/>
          <p:cNvSpPr txBox="1">
            <a:spLocks/>
          </p:cNvSpPr>
          <p:nvPr/>
        </p:nvSpPr>
        <p:spPr>
          <a:xfrm>
            <a:off x="369455" y="272474"/>
            <a:ext cx="7098145" cy="8128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000">
                <a:latin typeface="Gill Sans MT" panose="020B0502020104020203" pitchFamily="34" charset="0"/>
              </a:rPr>
              <a:t>UVK 2019-10-17 // ROADMAP FÖR DIGITALISERING</a:t>
            </a:r>
            <a:br>
              <a:rPr lang="sv-SE" sz="2000">
                <a:latin typeface="Gill Sans MT" panose="020B0502020104020203" pitchFamily="34" charset="0"/>
              </a:rPr>
            </a:br>
            <a:r>
              <a:rPr lang="sv-SE" sz="3200" b="1">
                <a:latin typeface="Gill Sans MT" panose="020B0502020104020203" pitchFamily="34" charset="0"/>
              </a:rPr>
              <a:t>PRIORITERADE PROJEKT</a:t>
            </a:r>
          </a:p>
        </p:txBody>
      </p:sp>
      <p:cxnSp>
        <p:nvCxnSpPr>
          <p:cNvPr id="10" name="Rak koppling 9"/>
          <p:cNvCxnSpPr/>
          <p:nvPr/>
        </p:nvCxnSpPr>
        <p:spPr>
          <a:xfrm>
            <a:off x="263236" y="1403927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koppling 10"/>
          <p:cNvCxnSpPr/>
          <p:nvPr/>
        </p:nvCxnSpPr>
        <p:spPr>
          <a:xfrm>
            <a:off x="263236" y="2648563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/>
          <p:cNvCxnSpPr/>
          <p:nvPr/>
        </p:nvCxnSpPr>
        <p:spPr>
          <a:xfrm>
            <a:off x="263236" y="3313389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12"/>
          <p:cNvCxnSpPr/>
          <p:nvPr/>
        </p:nvCxnSpPr>
        <p:spPr>
          <a:xfrm>
            <a:off x="263236" y="4248755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 13"/>
          <p:cNvSpPr/>
          <p:nvPr/>
        </p:nvSpPr>
        <p:spPr>
          <a:xfrm>
            <a:off x="3636356" y="1179945"/>
            <a:ext cx="447964" cy="4479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Q4</a:t>
            </a:r>
            <a:endParaRPr lang="sv-SE" sz="800"/>
          </a:p>
        </p:txBody>
      </p:sp>
      <p:sp>
        <p:nvSpPr>
          <p:cNvPr id="15" name="Ellips 14"/>
          <p:cNvSpPr/>
          <p:nvPr/>
        </p:nvSpPr>
        <p:spPr>
          <a:xfrm>
            <a:off x="4764116" y="1179945"/>
            <a:ext cx="447964" cy="44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Q1</a:t>
            </a:r>
            <a:endParaRPr lang="sv-SE" sz="800"/>
          </a:p>
        </p:txBody>
      </p:sp>
      <p:sp>
        <p:nvSpPr>
          <p:cNvPr id="16" name="Ellips 15"/>
          <p:cNvSpPr/>
          <p:nvPr/>
        </p:nvSpPr>
        <p:spPr>
          <a:xfrm>
            <a:off x="5891876" y="1185484"/>
            <a:ext cx="447964" cy="44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Q2</a:t>
            </a:r>
            <a:endParaRPr lang="sv-SE" sz="800"/>
          </a:p>
        </p:txBody>
      </p:sp>
      <p:sp>
        <p:nvSpPr>
          <p:cNvPr id="17" name="Ellips 16"/>
          <p:cNvSpPr/>
          <p:nvPr/>
        </p:nvSpPr>
        <p:spPr>
          <a:xfrm>
            <a:off x="7019636" y="1179945"/>
            <a:ext cx="447964" cy="44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Q3</a:t>
            </a:r>
            <a:endParaRPr lang="sv-SE" sz="800"/>
          </a:p>
        </p:txBody>
      </p:sp>
      <p:sp>
        <p:nvSpPr>
          <p:cNvPr id="18" name="Ellips 17"/>
          <p:cNvSpPr/>
          <p:nvPr/>
        </p:nvSpPr>
        <p:spPr>
          <a:xfrm>
            <a:off x="8147396" y="1179945"/>
            <a:ext cx="447964" cy="44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Q4</a:t>
            </a:r>
            <a:endParaRPr lang="sv-SE" sz="800"/>
          </a:p>
        </p:txBody>
      </p:sp>
      <p:sp>
        <p:nvSpPr>
          <p:cNvPr id="19" name="Ellips 18"/>
          <p:cNvSpPr/>
          <p:nvPr/>
        </p:nvSpPr>
        <p:spPr>
          <a:xfrm>
            <a:off x="9275156" y="1179945"/>
            <a:ext cx="447964" cy="44796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Q1</a:t>
            </a:r>
            <a:endParaRPr lang="sv-SE" sz="800"/>
          </a:p>
        </p:txBody>
      </p:sp>
      <p:sp>
        <p:nvSpPr>
          <p:cNvPr id="20" name="Ellips 19"/>
          <p:cNvSpPr/>
          <p:nvPr/>
        </p:nvSpPr>
        <p:spPr>
          <a:xfrm>
            <a:off x="10402916" y="1179945"/>
            <a:ext cx="447964" cy="44796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200"/>
              <a:t>Q2</a:t>
            </a:r>
            <a:endParaRPr lang="sv-SE" sz="800"/>
          </a:p>
        </p:txBody>
      </p:sp>
      <p:sp>
        <p:nvSpPr>
          <p:cNvPr id="23" name="Ellips 22"/>
          <p:cNvSpPr/>
          <p:nvPr/>
        </p:nvSpPr>
        <p:spPr>
          <a:xfrm>
            <a:off x="10158614" y="168564"/>
            <a:ext cx="172260" cy="1722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v-SE" sz="800"/>
          </a:p>
        </p:txBody>
      </p:sp>
      <p:sp>
        <p:nvSpPr>
          <p:cNvPr id="24" name="textruta 23"/>
          <p:cNvSpPr txBox="1"/>
          <p:nvPr/>
        </p:nvSpPr>
        <p:spPr>
          <a:xfrm>
            <a:off x="10307141" y="10080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>
                <a:latin typeface="Gill Sans MT" panose="020B0502020104020203" pitchFamily="34" charset="0"/>
              </a:rPr>
              <a:t>2020</a:t>
            </a:r>
          </a:p>
        </p:txBody>
      </p:sp>
      <p:sp>
        <p:nvSpPr>
          <p:cNvPr id="25" name="Ellips 24"/>
          <p:cNvSpPr/>
          <p:nvPr/>
        </p:nvSpPr>
        <p:spPr>
          <a:xfrm>
            <a:off x="9218211" y="168564"/>
            <a:ext cx="172260" cy="1722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v-SE" sz="800"/>
          </a:p>
        </p:txBody>
      </p:sp>
      <p:sp>
        <p:nvSpPr>
          <p:cNvPr id="26" name="textruta 25"/>
          <p:cNvSpPr txBox="1"/>
          <p:nvPr/>
        </p:nvSpPr>
        <p:spPr>
          <a:xfrm>
            <a:off x="9366738" y="10080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>
                <a:latin typeface="Gill Sans MT" panose="020B0502020104020203" pitchFamily="34" charset="0"/>
              </a:rPr>
              <a:t>2019</a:t>
            </a:r>
          </a:p>
        </p:txBody>
      </p:sp>
      <p:sp>
        <p:nvSpPr>
          <p:cNvPr id="27" name="Ellips 26"/>
          <p:cNvSpPr/>
          <p:nvPr/>
        </p:nvSpPr>
        <p:spPr>
          <a:xfrm>
            <a:off x="11099017" y="168564"/>
            <a:ext cx="172260" cy="17226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sv-SE" sz="800"/>
          </a:p>
        </p:txBody>
      </p:sp>
      <p:sp>
        <p:nvSpPr>
          <p:cNvPr id="28" name="textruta 27"/>
          <p:cNvSpPr txBox="1"/>
          <p:nvPr/>
        </p:nvSpPr>
        <p:spPr>
          <a:xfrm>
            <a:off x="11247544" y="10080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>
                <a:latin typeface="Gill Sans MT" panose="020B0502020104020203" pitchFamily="34" charset="0"/>
              </a:rPr>
              <a:t>2021</a:t>
            </a:r>
          </a:p>
        </p:txBody>
      </p:sp>
      <p:cxnSp>
        <p:nvCxnSpPr>
          <p:cNvPr id="33" name="Rak koppling 32"/>
          <p:cNvCxnSpPr/>
          <p:nvPr/>
        </p:nvCxnSpPr>
        <p:spPr>
          <a:xfrm>
            <a:off x="263236" y="4927334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ktangel 33"/>
          <p:cNvSpPr/>
          <p:nvPr/>
        </p:nvSpPr>
        <p:spPr>
          <a:xfrm>
            <a:off x="3360649" y="1722580"/>
            <a:ext cx="5521499" cy="2858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Införande av ny identitetsplattform</a:t>
            </a:r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4426527" y="2049079"/>
            <a:ext cx="2197654" cy="262322"/>
          </a:xfrm>
          <a:prstGeom prst="rect">
            <a:avLst/>
          </a:prstGeom>
          <a:solidFill>
            <a:srgbClr val="8EB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Chefsportalen m anställningsprocess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36" name="Rektangel 35"/>
          <p:cNvSpPr/>
          <p:nvPr/>
        </p:nvSpPr>
        <p:spPr>
          <a:xfrm>
            <a:off x="6676367" y="2049079"/>
            <a:ext cx="1148081" cy="262321"/>
          </a:xfrm>
          <a:prstGeom prst="rect">
            <a:avLst/>
          </a:prstGeom>
          <a:solidFill>
            <a:srgbClr val="8EB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Självservice</a:t>
            </a:r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37" name="Rektangel 36"/>
          <p:cNvSpPr/>
          <p:nvPr/>
        </p:nvSpPr>
        <p:spPr>
          <a:xfrm>
            <a:off x="6681655" y="2342466"/>
            <a:ext cx="4452782" cy="262322"/>
          </a:xfrm>
          <a:prstGeom prst="rect">
            <a:avLst/>
          </a:prstGeom>
          <a:solidFill>
            <a:srgbClr val="B8CD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Nya digitala stödprocesser (ex. utvecklingsamtal)</a:t>
            </a:r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38" name="Rektangel 37"/>
          <p:cNvSpPr/>
          <p:nvPr/>
        </p:nvSpPr>
        <p:spPr>
          <a:xfrm>
            <a:off x="8920480" y="1722580"/>
            <a:ext cx="1161936" cy="2858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>
                <a:solidFill>
                  <a:schemeClr val="tx1"/>
                </a:solidFill>
              </a:rPr>
              <a:t>Förvaltning</a:t>
            </a:r>
            <a:endParaRPr lang="sv-SE" sz="1200">
              <a:solidFill>
                <a:schemeClr val="tx1"/>
              </a:solidFill>
            </a:endParaRPr>
          </a:p>
        </p:txBody>
      </p:sp>
      <p:sp>
        <p:nvSpPr>
          <p:cNvPr id="39" name="Rektangel 38"/>
          <p:cNvSpPr/>
          <p:nvPr/>
        </p:nvSpPr>
        <p:spPr>
          <a:xfrm>
            <a:off x="3352545" y="2703007"/>
            <a:ext cx="1021795" cy="2623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Projektriggning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0" name="Rektangel 39"/>
          <p:cNvSpPr/>
          <p:nvPr/>
        </p:nvSpPr>
        <p:spPr>
          <a:xfrm>
            <a:off x="4426527" y="2700246"/>
            <a:ext cx="1148080" cy="2623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Upphandling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5629634" y="3004584"/>
            <a:ext cx="5504803" cy="262322"/>
          </a:xfrm>
          <a:prstGeom prst="rect">
            <a:avLst/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Införande: processutveckling, migrering, teknisk utveckling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10113964" y="2700246"/>
            <a:ext cx="1020474" cy="26232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Förvaltning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4553205" y="3351889"/>
            <a:ext cx="1021795" cy="262322"/>
          </a:xfrm>
          <a:prstGeom prst="rect">
            <a:avLst/>
          </a:prstGeom>
          <a:solidFill>
            <a:srgbClr val="C70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Projektriggning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5629634" y="3351889"/>
            <a:ext cx="2203726" cy="262322"/>
          </a:xfrm>
          <a:prstGeom prst="rect">
            <a:avLst/>
          </a:prstGeom>
          <a:solidFill>
            <a:srgbClr val="C70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Utveckling av koncept/målbild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7876805" y="3637086"/>
            <a:ext cx="2203727" cy="262322"/>
          </a:xfrm>
          <a:prstGeom prst="rect">
            <a:avLst/>
          </a:prstGeom>
          <a:solidFill>
            <a:srgbClr val="FA1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Utveckling av teknisk plattform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7876805" y="3351889"/>
            <a:ext cx="3257631" cy="262322"/>
          </a:xfrm>
          <a:prstGeom prst="rect">
            <a:avLst/>
          </a:prstGeom>
          <a:solidFill>
            <a:srgbClr val="C705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Stöd och och förvaltning av koncept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8920480" y="3928805"/>
            <a:ext cx="2213956" cy="262322"/>
          </a:xfrm>
          <a:prstGeom prst="rect">
            <a:avLst/>
          </a:prstGeom>
          <a:solidFill>
            <a:srgbClr val="FA1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>
                <a:solidFill>
                  <a:schemeClr val="tx1"/>
                </a:solidFill>
              </a:rPr>
              <a:t>Utveckling i verksamheterna</a:t>
            </a:r>
            <a:endParaRPr lang="sv-SE" sz="105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3352545" y="4306341"/>
            <a:ext cx="5529602" cy="2623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Etableringsstöd till verksamheterna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6676367" y="4597637"/>
            <a:ext cx="2205780" cy="262322"/>
          </a:xfrm>
          <a:prstGeom prst="rect">
            <a:avLst/>
          </a:prstGeom>
          <a:solidFill>
            <a:srgbClr val="ADC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Utbildning för förvaltningsledare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5629633" y="4597637"/>
            <a:ext cx="994547" cy="262322"/>
          </a:xfrm>
          <a:prstGeom prst="rect">
            <a:avLst/>
          </a:prstGeom>
          <a:solidFill>
            <a:srgbClr val="ADC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>
                <a:solidFill>
                  <a:schemeClr val="tx1"/>
                </a:solidFill>
              </a:rPr>
              <a:t>Etablera nätverk</a:t>
            </a:r>
            <a:endParaRPr lang="sv-SE" sz="1050">
              <a:solidFill>
                <a:schemeClr val="tx1"/>
              </a:solidFill>
            </a:endParaRPr>
          </a:p>
        </p:txBody>
      </p:sp>
      <p:sp>
        <p:nvSpPr>
          <p:cNvPr id="53" name="Platshållare för innehåll 3"/>
          <p:cNvSpPr txBox="1">
            <a:spLocks/>
          </p:cNvSpPr>
          <p:nvPr/>
        </p:nvSpPr>
        <p:spPr>
          <a:xfrm>
            <a:off x="369453" y="5130500"/>
            <a:ext cx="2650837" cy="8128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Gill Sans MT Pro Light" panose="020B0302020104020203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600">
                <a:latin typeface="Gill Sans MT" panose="020B0502020104020203" pitchFamily="34" charset="0"/>
              </a:rPr>
              <a:t>SÄKER DIGITAL KOMMUNIKATION</a:t>
            </a:r>
          </a:p>
        </p:txBody>
      </p:sp>
      <p:sp>
        <p:nvSpPr>
          <p:cNvPr id="54" name="Rektangel 53"/>
          <p:cNvSpPr/>
          <p:nvPr/>
        </p:nvSpPr>
        <p:spPr>
          <a:xfrm>
            <a:off x="3362105" y="5006945"/>
            <a:ext cx="1012235" cy="2817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Teknisk etablering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55" name="Rektangel 54"/>
          <p:cNvSpPr/>
          <p:nvPr/>
        </p:nvSpPr>
        <p:spPr>
          <a:xfrm>
            <a:off x="4426527" y="5006945"/>
            <a:ext cx="4455620" cy="2817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Samverkan Storsthlm</a:t>
            </a:r>
            <a:endParaRPr lang="sv-SE" sz="1100">
              <a:solidFill>
                <a:schemeClr val="tx1"/>
              </a:solidFill>
            </a:endParaRPr>
          </a:p>
        </p:txBody>
      </p:sp>
      <p:sp>
        <p:nvSpPr>
          <p:cNvPr id="56" name="Rektangel 55"/>
          <p:cNvSpPr/>
          <p:nvPr/>
        </p:nvSpPr>
        <p:spPr>
          <a:xfrm>
            <a:off x="4423987" y="5321901"/>
            <a:ext cx="4458160" cy="281774"/>
          </a:xfrm>
          <a:prstGeom prst="rect">
            <a:avLst/>
          </a:prstGeom>
          <a:solidFill>
            <a:srgbClr val="D3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>
                <a:solidFill>
                  <a:schemeClr val="tx1"/>
                </a:solidFill>
              </a:rPr>
              <a:t>Löpande verksamhetsnära processkartläggning och införande </a:t>
            </a:r>
            <a:endParaRPr lang="sv-SE" sz="1100">
              <a:solidFill>
                <a:schemeClr val="tx1"/>
              </a:solidFill>
            </a:endParaRPr>
          </a:p>
        </p:txBody>
      </p:sp>
      <p:cxnSp>
        <p:nvCxnSpPr>
          <p:cNvPr id="58" name="Rak koppling 57"/>
          <p:cNvCxnSpPr/>
          <p:nvPr/>
        </p:nvCxnSpPr>
        <p:spPr>
          <a:xfrm>
            <a:off x="263236" y="5699760"/>
            <a:ext cx="10871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koppling 2"/>
          <p:cNvCxnSpPr/>
          <p:nvPr/>
        </p:nvCxnSpPr>
        <p:spPr>
          <a:xfrm>
            <a:off x="8099141" y="932193"/>
            <a:ext cx="0" cy="52739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/>
          <p:cNvSpPr txBox="1"/>
          <p:nvPr/>
        </p:nvSpPr>
        <p:spPr>
          <a:xfrm rot="824706">
            <a:off x="8237504" y="29051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>
                <a:solidFill>
                  <a:srgbClr val="FF0000"/>
                </a:solidFill>
                <a:latin typeface="Bradley Hand ITC" panose="03070402050302030203" pitchFamily="66" charset="0"/>
              </a:rPr>
              <a:t>Vi är här!</a:t>
            </a:r>
          </a:p>
        </p:txBody>
      </p:sp>
      <p:cxnSp>
        <p:nvCxnSpPr>
          <p:cNvPr id="42" name="Böjd koppling 41"/>
          <p:cNvCxnSpPr/>
          <p:nvPr/>
        </p:nvCxnSpPr>
        <p:spPr>
          <a:xfrm rot="5400000">
            <a:off x="7918505" y="609409"/>
            <a:ext cx="503421" cy="142147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5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ruta 19"/>
          <p:cNvSpPr txBox="1"/>
          <p:nvPr/>
        </p:nvSpPr>
        <p:spPr>
          <a:xfrm>
            <a:off x="4097865" y="2328720"/>
            <a:ext cx="77809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Enhetschefer, Utvecklingsledare, förvaltningsledare, projektledare, verksamhetsutvecklare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4097866" y="1517014"/>
            <a:ext cx="3547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/>
              <a:t>Digital ledningsgrupp</a:t>
            </a:r>
          </a:p>
        </p:txBody>
      </p:sp>
      <p:pic>
        <p:nvPicPr>
          <p:cNvPr id="22" name="Bildobjekt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642" y="2686861"/>
            <a:ext cx="1239173" cy="861657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4545" y="1424824"/>
            <a:ext cx="673822" cy="745505"/>
          </a:xfrm>
          <a:prstGeom prst="rect">
            <a:avLst/>
          </a:prstGeom>
        </p:spPr>
      </p:pic>
      <p:sp>
        <p:nvSpPr>
          <p:cNvPr id="24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/>
              <a:t>Kontor/avdelning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1536" y="3808602"/>
            <a:ext cx="7623166" cy="294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16774"/>
      </p:ext>
    </p:extLst>
  </p:cSld>
  <p:clrMapOvr>
    <a:masterClrMapping/>
  </p:clrMapOvr>
</p:sld>
</file>

<file path=ppt/theme/theme1.xml><?xml version="1.0" encoding="utf-8"?>
<a:theme xmlns:a="http://schemas.openxmlformats.org/drawingml/2006/main" name="Upplands Väsby Kommun  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54A8942C-5049-48C0-BFD7-1F7B11CA7C10}"/>
    </a:ext>
  </a:extLst>
</a:theme>
</file>

<file path=ppt/theme/theme2.xml><?xml version="1.0" encoding="utf-8"?>
<a:theme xmlns:a="http://schemas.openxmlformats.org/drawingml/2006/main" name="Upplands Väsby Kommun 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9992D86E-2FE8-4ED1-B6D2-C77045C144C4}"/>
    </a:ext>
  </a:extLst>
</a:theme>
</file>

<file path=ppt/theme/theme3.xml><?xml version="1.0" encoding="utf-8"?>
<a:theme xmlns:a="http://schemas.openxmlformats.org/drawingml/2006/main" name="Upplands Väsby Logga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CC5B0382-F6DE-4600-B6D8-ED737F52C858}"/>
    </a:ext>
  </a:extLst>
</a:theme>
</file>

<file path=ppt/theme/theme4.xml><?xml version="1.0" encoding="utf-8"?>
<a:theme xmlns:a="http://schemas.openxmlformats.org/drawingml/2006/main" name="Upplands Väsby Logga 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1411C2EB-96CB-4A6F-B74D-1027BF0D50A5}"/>
    </a:ext>
  </a:extLst>
</a:theme>
</file>

<file path=ppt/theme/theme5.xml><?xml version="1.0" encoding="utf-8"?>
<a:theme xmlns:a="http://schemas.openxmlformats.org/drawingml/2006/main" name="Upplands Väsby Kommun Blank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8578B771-4FD5-4FC6-B140-E5F41EE065C6}"/>
    </a:ext>
  </a:extLst>
</a:theme>
</file>

<file path=ppt/theme/theme6.xml><?xml version="1.0" encoding="utf-8"?>
<a:theme xmlns:a="http://schemas.openxmlformats.org/drawingml/2006/main" name="Upplands Väsby Kommun Vapen">
  <a:themeElements>
    <a:clrScheme name="Upplands Väsby Colour Grön">
      <a:dk1>
        <a:sysClr val="windowText" lastClr="000000"/>
      </a:dk1>
      <a:lt1>
        <a:sysClr val="window" lastClr="FFFFFF"/>
      </a:lt1>
      <a:dk2>
        <a:srgbClr val="7AABB8"/>
      </a:dk2>
      <a:lt2>
        <a:srgbClr val="E7E6E6"/>
      </a:lt2>
      <a:accent1>
        <a:srgbClr val="8DB05E"/>
      </a:accent1>
      <a:accent2>
        <a:srgbClr val="E68B00"/>
      </a:accent2>
      <a:accent3>
        <a:srgbClr val="BD3B7F"/>
      </a:accent3>
      <a:accent4>
        <a:srgbClr val="C7053D"/>
      </a:accent4>
      <a:accent5>
        <a:srgbClr val="218B9A"/>
      </a:accent5>
      <a:accent6>
        <a:srgbClr val="333333"/>
      </a:accent6>
      <a:hlink>
        <a:srgbClr val="0563C1"/>
      </a:hlink>
      <a:folHlink>
        <a:srgbClr val="954F72"/>
      </a:folHlink>
    </a:clrScheme>
    <a:fontScheme name="Upplands Väsby_Font">
      <a:majorFont>
        <a:latin typeface="Gill Sans MT Pro Medium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plands Väsby Grön Gill.potx" id="{A58E9FB3-14A0-48A4-A13E-9F96888D374C}" vid="{D072E2E4-3036-4A64-A2D4-7CFF19D71D6C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1ADDEAEAF5834D9D83F0ABAA037619" ma:contentTypeVersion="11" ma:contentTypeDescription="Skapa ett nytt dokument." ma:contentTypeScope="" ma:versionID="270953a449a0571c7c1be7d60dc1ec7e">
  <xsd:schema xmlns:xsd="http://www.w3.org/2001/XMLSchema" xmlns:xs="http://www.w3.org/2001/XMLSchema" xmlns:p="http://schemas.microsoft.com/office/2006/metadata/properties" xmlns:ns2="9fd5cc5a-f9ba-404b-b3a4-cd259a1dc088" xmlns:ns3="83d2fd88-328a-4e65-881f-3a0ed3e529c5" targetNamespace="http://schemas.microsoft.com/office/2006/metadata/properties" ma:root="true" ma:fieldsID="dcab234509740b93cd36e1a74076d9f8" ns2:_="" ns3:_="">
    <xsd:import namespace="9fd5cc5a-f9ba-404b-b3a4-cd259a1dc088"/>
    <xsd:import namespace="83d2fd88-328a-4e65-881f-3a0ed3e529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5cc5a-f9ba-404b-b3a4-cd259a1dc0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2fd88-328a-4e65-881f-3a0ed3e529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56185A-A04D-4B41-8750-7CE931A4007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F42107-234B-402C-B2B4-8886FDFC8E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E37EBF-B3C7-4463-8DC5-BAA7DFFAF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d5cc5a-f9ba-404b-b3a4-cd259a1dc088"/>
    <ds:schemaRef ds:uri="83d2fd88-328a-4e65-881f-3a0ed3e52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Upplands Väsby Grön Gill</Template>
  <TotalTime>8315</TotalTime>
  <Words>418</Words>
  <Application>Microsoft Office PowerPoint</Application>
  <PresentationFormat>Widescreen</PresentationFormat>
  <Paragraphs>119</Paragraphs>
  <Slides>11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Upplands Väsby Kommun  </vt:lpstr>
      <vt:lpstr>Upplands Väsby Kommun </vt:lpstr>
      <vt:lpstr>Upplands Väsby Logga</vt:lpstr>
      <vt:lpstr>Upplands Väsby Logga </vt:lpstr>
      <vt:lpstr>Upplands Väsby Kommun Blank</vt:lpstr>
      <vt:lpstr>Upplands Väsby Kommun Vapen</vt:lpstr>
      <vt:lpstr> Få fart på rätt utvecklingsprojekt med rätt effekt </vt:lpstr>
      <vt:lpstr>Utmaning/problem</vt:lpstr>
      <vt:lpstr>Frågeställning</vt:lpstr>
      <vt:lpstr>Digital strategi</vt:lpstr>
      <vt:lpstr>Typisk verksamhetsutvecklingsorganisation</vt:lpstr>
      <vt:lpstr>Kommunen</vt:lpstr>
      <vt:lpstr>Ledningens engagemang</vt:lpstr>
      <vt:lpstr>PowerPoint Presentation</vt:lpstr>
      <vt:lpstr>Kontor/avdelning</vt:lpstr>
      <vt:lpstr>Resultat</vt:lpstr>
      <vt:lpstr>PowerPoint Presentation</vt:lpstr>
    </vt:vector>
  </TitlesOfParts>
  <Company>UVK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Organisera digitalisering!</dc:title>
  <dc:creator>Fjeldheim Stig KLK</dc:creator>
  <cp:lastModifiedBy>de Beer Derk KLK</cp:lastModifiedBy>
  <cp:revision>36</cp:revision>
  <dcterms:created xsi:type="dcterms:W3CDTF">2020-11-03T15:24:02Z</dcterms:created>
  <dcterms:modified xsi:type="dcterms:W3CDTF">2022-05-18T12:58:03Z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0x010100B11ADDEAEAF5834D9D83F0ABAA037619</vt:lpwstr>
  </property>
</Properties>
</file>