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22"/>
  </p:notesMasterIdLst>
  <p:sldIdLst>
    <p:sldId id="256" r:id="rId5"/>
    <p:sldId id="387" r:id="rId6"/>
    <p:sldId id="372" r:id="rId7"/>
    <p:sldId id="347" r:id="rId8"/>
    <p:sldId id="375" r:id="rId9"/>
    <p:sldId id="363" r:id="rId10"/>
    <p:sldId id="374" r:id="rId11"/>
    <p:sldId id="376" r:id="rId12"/>
    <p:sldId id="378" r:id="rId13"/>
    <p:sldId id="360" r:id="rId14"/>
    <p:sldId id="361" r:id="rId15"/>
    <p:sldId id="379" r:id="rId16"/>
    <p:sldId id="381" r:id="rId17"/>
    <p:sldId id="380" r:id="rId18"/>
    <p:sldId id="382" r:id="rId19"/>
    <p:sldId id="385" r:id="rId20"/>
    <p:sldId id="358" r:id="rId2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38C8A6-6563-4083-890A-F881A26EBDA3}" v="18" dt="2023-02-01T14:42:52.319"/>
    <p1510:client id="{E002DF60-FD1F-498D-871B-67FE09E768FA}" v="17" dt="2023-02-07T15:04:54.118"/>
    <p1510:client id="{F709AC42-2831-4C9B-A488-0EF4482C043F}" v="28" dt="2019-10-16T21:13:57.4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Format med tema 1 - dekorfärg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799B23B-EC83-4686-B30A-512413B5E67A}" styleName="Ljust format 3 - Dekorfärg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just format 3 - Dekorfärg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7" autoAdjust="0"/>
    <p:restoredTop sz="80663" autoAdjust="0"/>
  </p:normalViewPr>
  <p:slideViewPr>
    <p:cSldViewPr snapToGrid="0">
      <p:cViewPr varScale="1">
        <p:scale>
          <a:sx n="58" d="100"/>
          <a:sy n="58" d="100"/>
        </p:scale>
        <p:origin x="270" y="72"/>
      </p:cViewPr>
      <p:guideLst/>
    </p:cSldViewPr>
  </p:slideViewPr>
  <p:outlineViewPr>
    <p:cViewPr>
      <p:scale>
        <a:sx n="33" d="100"/>
        <a:sy n="33" d="100"/>
      </p:scale>
      <p:origin x="0" y="-572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igit.local\Home\Users\mikbra001\Home\BR&#197;\elever%20ag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igit.local\home\Users\eriryd001\home\trend%20storsthlmenk&#228;t%20trygghet%20och%20studier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igit.local\home\Users\eriryd001\home\trend%20storsthlmenk&#228;t%20trygghet%20och%20studiero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igit.local\home\Users\eriryd001\home\trend%20storsthlmenk&#228;t%20trygghet%20och%20studiero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[elever agy.xlsx]Blad1!Pivottabell10</c:name>
    <c:fmtId val="11"/>
  </c:pivotSource>
  <c:chart>
    <c:autoTitleDeleted val="1"/>
    <c:pivotFmts>
      <c:pivotFmt>
        <c:idx val="0"/>
      </c:pivotFmt>
      <c:pivotFmt>
        <c:idx val="1"/>
      </c:pivotFmt>
      <c:pivotFmt>
        <c:idx val="2"/>
      </c:pivotFmt>
      <c:pivotFmt>
        <c:idx val="3"/>
      </c:pivotFmt>
      <c:pivotFmt>
        <c:idx val="4"/>
      </c:pivotFmt>
      <c:pivotFmt>
        <c:idx val="5"/>
      </c:pivotFmt>
      <c:pivotFmt>
        <c:idx val="6"/>
      </c:pivotFmt>
      <c:pivotFmt>
        <c:idx val="7"/>
      </c:pivotFmt>
      <c:pivotFmt>
        <c:idx val="8"/>
      </c:pivotFmt>
      <c:pivotFmt>
        <c:idx val="9"/>
      </c:pivotFmt>
      <c:pivotFmt>
        <c:idx val="10"/>
      </c:pivotFmt>
      <c:pivotFmt>
        <c:idx val="11"/>
      </c:pivotFmt>
      <c:pivotFmt>
        <c:idx val="12"/>
      </c:pivotFmt>
      <c:pivotFmt>
        <c:idx val="13"/>
      </c:pivotFmt>
      <c:pivotFmt>
        <c:idx val="14"/>
      </c:pivotFmt>
      <c:pivotFmt>
        <c:idx val="15"/>
        <c:spPr>
          <a:solidFill>
            <a:schemeClr val="accent1"/>
          </a:solidFill>
          <a:ln>
            <a:noFill/>
          </a:ln>
          <a:effectLst>
            <a:outerShdw blurRad="254000" sx="102000" sy="102000" algn="ctr" rotWithShape="0">
              <a:prstClr val="black">
                <a:alpha val="20000"/>
              </a:prstClr>
            </a:outerShdw>
          </a:effectLst>
          <a:sp3d/>
        </c:spPr>
        <c:marker>
          <c:symbol val="circle"/>
          <c:size val="6"/>
        </c:marker>
        <c:dLbl>
          <c:idx val="0"/>
          <c:spPr>
            <a:pattFill prst="pct75">
              <a:fgClr>
                <a:sysClr val="windowText" lastClr="000000">
                  <a:lumMod val="75000"/>
                  <a:lumOff val="25000"/>
                </a:sysClr>
              </a:fgClr>
              <a:bgClr>
                <a:sysClr val="windowText" lastClr="000000">
                  <a:lumMod val="65000"/>
                  <a:lumOff val="35000"/>
                </a:sysClr>
              </a:bgClr>
            </a:patt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dLblPos val="ctr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accent1"/>
          </a:solidFill>
          <a:ln>
            <a:noFill/>
          </a:ln>
          <a:effectLst>
            <a:outerShdw blurRad="254000" sx="102000" sy="102000" algn="ctr" rotWithShape="0">
              <a:prstClr val="black">
                <a:alpha val="20000"/>
              </a:prstClr>
            </a:outerShdw>
          </a:effectLst>
          <a:sp3d/>
        </c:spPr>
        <c:marker>
          <c:symbol val="none"/>
        </c:marker>
        <c:dLbl>
          <c:idx val="0"/>
          <c:spPr>
            <a:pattFill prst="pct75">
              <a:fgClr>
                <a:sysClr val="windowText" lastClr="000000">
                  <a:lumMod val="75000"/>
                  <a:lumOff val="25000"/>
                </a:sysClr>
              </a:fgClr>
              <a:bgClr>
                <a:sysClr val="windowText" lastClr="000000">
                  <a:lumMod val="65000"/>
                  <a:lumOff val="35000"/>
                </a:sysClr>
              </a:bgClr>
            </a:patt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dLblPos val="ctr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1"/>
          </a:solidFill>
          <a:ln>
            <a:noFill/>
          </a:ln>
          <a:effectLst>
            <a:outerShdw blurRad="254000" sx="102000" sy="102000" algn="ctr" rotWithShape="0">
              <a:prstClr val="black">
                <a:alpha val="20000"/>
              </a:prstClr>
            </a:outerShdw>
          </a:effectLst>
          <a:sp3d/>
        </c:spPr>
      </c:pivotFmt>
      <c:pivotFmt>
        <c:idx val="18"/>
        <c:spPr>
          <a:solidFill>
            <a:schemeClr val="accent1"/>
          </a:solidFill>
          <a:ln>
            <a:noFill/>
          </a:ln>
          <a:effectLst>
            <a:outerShdw blurRad="254000" sx="102000" sy="102000" algn="ctr" rotWithShape="0">
              <a:prstClr val="black">
                <a:alpha val="20000"/>
              </a:prstClr>
            </a:outerShdw>
          </a:effectLst>
          <a:sp3d/>
        </c:spPr>
      </c:pivotFmt>
      <c:pivotFmt>
        <c:idx val="19"/>
        <c:spPr>
          <a:solidFill>
            <a:schemeClr val="accent1"/>
          </a:solidFill>
          <a:ln>
            <a:noFill/>
          </a:ln>
          <a:effectLst>
            <a:outerShdw blurRad="254000" sx="102000" sy="102000" algn="ctr" rotWithShape="0">
              <a:prstClr val="black">
                <a:alpha val="20000"/>
              </a:prstClr>
            </a:outerShdw>
          </a:effectLst>
          <a:sp3d/>
        </c:spPr>
        <c:marker>
          <c:symbol val="none"/>
        </c:marker>
        <c:dLbl>
          <c:idx val="0"/>
          <c:spPr>
            <a:pattFill prst="pct75">
              <a:fgClr>
                <a:sysClr val="windowText" lastClr="000000">
                  <a:lumMod val="75000"/>
                  <a:lumOff val="25000"/>
                </a:sysClr>
              </a:fgClr>
              <a:bgClr>
                <a:sysClr val="windowText" lastClr="000000">
                  <a:lumMod val="65000"/>
                  <a:lumOff val="35000"/>
                </a:sysClr>
              </a:bgClr>
            </a:patt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dLblPos val="ctr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chemeClr val="accent1"/>
          </a:solidFill>
          <a:ln>
            <a:noFill/>
          </a:ln>
          <a:effectLst>
            <a:outerShdw blurRad="254000" sx="102000" sy="102000" algn="ctr" rotWithShape="0">
              <a:prstClr val="black">
                <a:alpha val="20000"/>
              </a:prstClr>
            </a:outerShdw>
          </a:effectLst>
          <a:sp3d/>
        </c:spPr>
      </c:pivotFmt>
      <c:pivotFmt>
        <c:idx val="21"/>
        <c:spPr>
          <a:solidFill>
            <a:schemeClr val="accent1"/>
          </a:solidFill>
          <a:ln>
            <a:noFill/>
          </a:ln>
          <a:effectLst>
            <a:outerShdw blurRad="254000" sx="102000" sy="102000" algn="ctr" rotWithShape="0">
              <a:prstClr val="black">
                <a:alpha val="20000"/>
              </a:prstClr>
            </a:outerShdw>
          </a:effectLst>
          <a:sp3d/>
        </c:spPr>
      </c:pivotFmt>
    </c:pivotFmts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Blad1!$B$3</c:f>
              <c:strCache>
                <c:ptCount val="1"/>
                <c:pt idx="0">
                  <c:v>Summa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66A-4A33-B5C0-B87D0DCCEE0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66A-4A33-B5C0-B87D0DCCEE0C}"/>
              </c:ext>
            </c:extLst>
          </c:dPt>
          <c:dLbls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Blad1!$A$4:$A$6</c:f>
              <c:strCache>
                <c:ptCount val="2"/>
                <c:pt idx="0">
                  <c:v>Kvinna</c:v>
                </c:pt>
                <c:pt idx="1">
                  <c:v>Man</c:v>
                </c:pt>
              </c:strCache>
            </c:strRef>
          </c:cat>
          <c:val>
            <c:numRef>
              <c:f>Blad1!$B$4:$B$6</c:f>
              <c:numCache>
                <c:formatCode>General</c:formatCode>
                <c:ptCount val="2"/>
                <c:pt idx="0">
                  <c:v>435</c:v>
                </c:pt>
                <c:pt idx="1">
                  <c:v>710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66A-4A33-B5C0-B87D0DCCEE0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</c:dTable>
      <c:spPr>
        <a:noFill/>
        <a:ln>
          <a:noFill/>
        </a:ln>
        <a:effectLst/>
      </c:spPr>
    </c:plotArea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Det är arbetsro på mina lektioner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Blad1!$G$20:$K$20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Blad1!$G$21:$K$21</c:f>
              <c:numCache>
                <c:formatCode>General</c:formatCode>
                <c:ptCount val="5"/>
                <c:pt idx="0">
                  <c:v>55</c:v>
                </c:pt>
                <c:pt idx="1">
                  <c:v>47</c:v>
                </c:pt>
                <c:pt idx="2">
                  <c:v>50</c:v>
                </c:pt>
                <c:pt idx="3">
                  <c:v>61</c:v>
                </c:pt>
                <c:pt idx="4">
                  <c:v>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BDE-4915-B169-403AC4D14B4E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Blad1!$G$20:$K$20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Blad1!$G$22:$K$22</c:f>
              <c:numCache>
                <c:formatCode>General</c:formatCode>
                <c:ptCount val="5"/>
                <c:pt idx="2">
                  <c:v>51</c:v>
                </c:pt>
                <c:pt idx="3">
                  <c:v>58</c:v>
                </c:pt>
                <c:pt idx="4">
                  <c:v>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BDE-4915-B169-403AC4D14B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9462072"/>
        <c:axId val="559458792"/>
      </c:lineChart>
      <c:catAx>
        <c:axId val="559462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59458792"/>
        <c:crosses val="autoZero"/>
        <c:auto val="1"/>
        <c:lblAlgn val="ctr"/>
        <c:lblOffset val="100"/>
        <c:noMultiLvlLbl val="0"/>
      </c:catAx>
      <c:valAx>
        <c:axId val="559458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59462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Jag känner mig trygg på min skola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Blad1!$G$12:$K$12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Blad1!$G$13:$K$13</c:f>
              <c:numCache>
                <c:formatCode>General</c:formatCode>
                <c:ptCount val="5"/>
                <c:pt idx="0">
                  <c:v>81</c:v>
                </c:pt>
                <c:pt idx="1">
                  <c:v>77</c:v>
                </c:pt>
                <c:pt idx="2">
                  <c:v>76</c:v>
                </c:pt>
                <c:pt idx="3">
                  <c:v>86</c:v>
                </c:pt>
                <c:pt idx="4">
                  <c:v>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380-413F-B7F3-6B23DE594EDF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Blad1!$G$12:$K$12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Blad1!$G$14:$K$14</c:f>
              <c:numCache>
                <c:formatCode>General</c:formatCode>
                <c:ptCount val="5"/>
                <c:pt idx="2">
                  <c:v>84</c:v>
                </c:pt>
                <c:pt idx="3">
                  <c:v>87</c:v>
                </c:pt>
                <c:pt idx="4">
                  <c:v>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380-413F-B7F3-6B23DE594E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9462072"/>
        <c:axId val="559458792"/>
      </c:lineChart>
      <c:catAx>
        <c:axId val="559462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59458792"/>
        <c:crosses val="autoZero"/>
        <c:auto val="1"/>
        <c:lblAlgn val="ctr"/>
        <c:lblOffset val="100"/>
        <c:noMultiLvlLbl val="0"/>
      </c:catAx>
      <c:valAx>
        <c:axId val="559458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59462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Antal studerande på Arlandagymnasiet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Blad1!$G$27:$K$27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Blad1!$G$28:$K$28</c:f>
              <c:numCache>
                <c:formatCode>General</c:formatCode>
                <c:ptCount val="5"/>
                <c:pt idx="0">
                  <c:v>1002</c:v>
                </c:pt>
                <c:pt idx="1">
                  <c:v>1040</c:v>
                </c:pt>
                <c:pt idx="2">
                  <c:v>1084</c:v>
                </c:pt>
                <c:pt idx="3">
                  <c:v>1106</c:v>
                </c:pt>
                <c:pt idx="4">
                  <c:v>1186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D38-4B2F-92B1-F71B8B66FE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9462072"/>
        <c:axId val="559458792"/>
      </c:lineChart>
      <c:catAx>
        <c:axId val="559462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59458792"/>
        <c:crosses val="autoZero"/>
        <c:auto val="1"/>
        <c:lblAlgn val="ctr"/>
        <c:lblOffset val="100"/>
        <c:noMultiLvlLbl val="0"/>
      </c:catAx>
      <c:valAx>
        <c:axId val="55945879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59462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9A6D17-4BCB-495B-B9D4-E40CB11D32E4}" type="datetimeFigureOut">
              <a:rPr lang="sv-SE" smtClean="0"/>
              <a:t>2023-02-28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B6F66A-2C1A-47A1-90B2-6C4A11B0BC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507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6F66A-2C1A-47A1-90B2-6C4A11B0BC27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65496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92853-830E-435B-9DDA-9378658F782A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60196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6A6215-8320-4993-B454-BB5B3A385242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42632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6F66A-2C1A-47A1-90B2-6C4A11B0BC27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01085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D6D0-3A77-4512-98B5-0FFEFED09222}" type="slidenum">
              <a:rPr lang="sv-SE" smtClean="0"/>
              <a:pPr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36056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D6D0-3A77-4512-98B5-0FFEFED09222}" type="slidenum">
              <a:rPr lang="sv-SE" smtClean="0"/>
              <a:pPr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92498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D6D0-3A77-4512-98B5-0FFEFED09222}" type="slidenum">
              <a:rPr lang="sv-SE" smtClean="0"/>
              <a:pPr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42003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6F66A-2C1A-47A1-90B2-6C4A11B0BC27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34300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6F66A-2C1A-47A1-90B2-6C4A11B0BC27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004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6F66A-2C1A-47A1-90B2-6C4A11B0BC27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0622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6F66A-2C1A-47A1-90B2-6C4A11B0BC27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730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6F66A-2C1A-47A1-90B2-6C4A11B0BC27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1545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92853-830E-435B-9DDA-9378658F782A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51713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92853-830E-435B-9DDA-9378658F782A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16471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D6D0-3A77-4512-98B5-0FFEFED09222}" type="slidenum">
              <a:rPr lang="sv-SE" smtClean="0"/>
              <a:pPr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96956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6F66A-2C1A-47A1-90B2-6C4A11B0BC27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57979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Syftet</a:t>
            </a:r>
            <a:r>
              <a:rPr lang="sv-SE" baseline="0" dirty="0"/>
              <a:t> är att det ska finnas en person i skolan som har ett övergripande ansvar  för att följa elevens kunskapsutveckling och studiesituation</a:t>
            </a:r>
            <a:endParaRPr lang="sv-SE" dirty="0"/>
          </a:p>
          <a:p>
            <a:endParaRPr lang="sv-SE" dirty="0"/>
          </a:p>
          <a:p>
            <a:r>
              <a:rPr lang="sv-SE" dirty="0"/>
              <a:t>Det kan finnas</a:t>
            </a:r>
            <a:r>
              <a:rPr lang="sv-SE" baseline="0" dirty="0"/>
              <a:t> utmaningar för en lärare som har mentorskap som en mindre del av sin tjänst att mäkta med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92853-830E-435B-9DDA-9378658F782A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4238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 useBgFill="1"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4" name="Rectangle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4639734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Freeform 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5404022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00895F8-200B-4C9F-8AF6-0BE279F826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431" y="1155940"/>
            <a:ext cx="3778870" cy="3693412"/>
          </a:xfrm>
        </p:spPr>
        <p:txBody>
          <a:bodyPr>
            <a:normAutofit/>
          </a:bodyPr>
          <a:lstStyle/>
          <a:p>
            <a:pPr algn="ctr"/>
            <a:br>
              <a:rPr lang="sv-SE" sz="4000" dirty="0">
                <a:solidFill>
                  <a:srgbClr val="FEFFFF"/>
                </a:solidFill>
              </a:rPr>
            </a:br>
            <a:r>
              <a:rPr lang="sv-SE" sz="2700" dirty="0">
                <a:solidFill>
                  <a:srgbClr val="FEFFFF"/>
                </a:solidFill>
              </a:rPr>
              <a:t>Om Arlandalektionen och heltidsmentorskapet</a:t>
            </a:r>
            <a:br>
              <a:rPr lang="sv-SE" sz="2700" dirty="0">
                <a:solidFill>
                  <a:srgbClr val="FEFFFF"/>
                </a:solidFill>
              </a:rPr>
            </a:br>
            <a:br>
              <a:rPr lang="sv-SE" sz="2700" dirty="0">
                <a:solidFill>
                  <a:srgbClr val="FEFFFF"/>
                </a:solidFill>
              </a:rPr>
            </a:br>
            <a:br>
              <a:rPr lang="sv-SE" sz="4000" dirty="0">
                <a:solidFill>
                  <a:srgbClr val="FEFFFF"/>
                </a:solidFill>
              </a:rPr>
            </a:br>
            <a:endParaRPr lang="sv-SE" sz="4000" dirty="0">
              <a:solidFill>
                <a:srgbClr val="FEFFFF"/>
              </a:solidFill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2D2361E-0984-465C-B181-2736BCBD6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279" y="5189400"/>
            <a:ext cx="3778870" cy="544260"/>
          </a:xfrm>
        </p:spPr>
        <p:txBody>
          <a:bodyPr anchor="ctr">
            <a:normAutofit/>
          </a:bodyPr>
          <a:lstStyle/>
          <a:p>
            <a:r>
              <a:rPr lang="sv-SE" sz="1600" dirty="0">
                <a:solidFill>
                  <a:srgbClr val="FEFFFF"/>
                </a:solidFill>
              </a:rPr>
              <a:t>2023-02-10</a:t>
            </a:r>
          </a:p>
        </p:txBody>
      </p:sp>
      <p:sp>
        <p:nvSpPr>
          <p:cNvPr id="20" name="Rektangel: rundade hörn 19">
            <a:extLst>
              <a:ext uri="{FF2B5EF4-FFF2-40B4-BE49-F238E27FC236}">
                <a16:creationId xmlns:a16="http://schemas.microsoft.com/office/drawing/2014/main" id="{8A617EB9-8F32-4DBD-AF2E-578F42143FAE}"/>
              </a:ext>
            </a:extLst>
          </p:cNvPr>
          <p:cNvSpPr/>
          <p:nvPr/>
        </p:nvSpPr>
        <p:spPr>
          <a:xfrm>
            <a:off x="368004" y="3858151"/>
            <a:ext cx="3966294" cy="92629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21" name="Bildobjekt 20" descr="En bild som visar clipart&#10;&#10;Beskrivning genererad med mycket hög exakthet">
            <a:extLst>
              <a:ext uri="{FF2B5EF4-FFF2-40B4-BE49-F238E27FC236}">
                <a16:creationId xmlns:a16="http://schemas.microsoft.com/office/drawing/2014/main" id="{8D107093-13BA-4F3D-ADEA-B25A770ECF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891" y="3989332"/>
            <a:ext cx="3572816" cy="584209"/>
          </a:xfrm>
          <a:prstGeom prst="rect">
            <a:avLst/>
          </a:prstGeom>
        </p:spPr>
      </p:pic>
      <p:pic>
        <p:nvPicPr>
          <p:cNvPr id="19" name="Bildobjekt 18" descr="En bild som visar himmel, väg, utomhus, byggnad&#10;&#10;Beskrivning genererad med mycket hög exakthet">
            <a:extLst>
              <a:ext uri="{FF2B5EF4-FFF2-40B4-BE49-F238E27FC236}">
                <a16:creationId xmlns:a16="http://schemas.microsoft.com/office/drawing/2014/main" id="{D8B9393C-EC36-4CD6-9580-0329D988240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9594" t="-468" r="8708" b="2792"/>
          <a:stretch/>
        </p:blipFill>
        <p:spPr>
          <a:xfrm>
            <a:off x="4638300" y="3179500"/>
            <a:ext cx="4479533" cy="3683637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9B05FE77-E275-41BF-8520-C87739D2655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1104" t="-1127" r="20205" b="-123"/>
          <a:stretch/>
        </p:blipFill>
        <p:spPr>
          <a:xfrm>
            <a:off x="8864271" y="3614244"/>
            <a:ext cx="3342969" cy="3289989"/>
          </a:xfrm>
          <a:prstGeom prst="rect">
            <a:avLst/>
          </a:prstGeom>
        </p:spPr>
      </p:pic>
      <p:pic>
        <p:nvPicPr>
          <p:cNvPr id="8" name="Bildobjekt 7" descr="En bild som visar byggnad, himmel, väg, utomhus&#10;&#10;Beskrivning genererad med mycket hög exakthet">
            <a:extLst>
              <a:ext uri="{FF2B5EF4-FFF2-40B4-BE49-F238E27FC236}">
                <a16:creationId xmlns:a16="http://schemas.microsoft.com/office/drawing/2014/main" id="{5B61101D-0794-4EA6-82FB-1AC44A13C6F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5570" t="24620" r="-6192" b="24740"/>
          <a:stretch/>
        </p:blipFill>
        <p:spPr>
          <a:xfrm>
            <a:off x="4639669" y="-12317"/>
            <a:ext cx="8178229" cy="3677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990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343362" y="686840"/>
            <a:ext cx="7772400" cy="1368151"/>
          </a:xfrm>
        </p:spPr>
        <p:txBody>
          <a:bodyPr/>
          <a:lstStyle/>
          <a:p>
            <a:r>
              <a:rPr lang="sv-SE" sz="4000" dirty="0">
                <a:solidFill>
                  <a:schemeClr val="bg2">
                    <a:lumMod val="10000"/>
                  </a:schemeClr>
                </a:solidFill>
              </a:rPr>
              <a:t>Heltidsmentorer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2302266" y="2348880"/>
            <a:ext cx="5804043" cy="3456384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sv-SE" sz="2000" dirty="0"/>
              <a:t>Ca 20 </a:t>
            </a:r>
            <a:r>
              <a:rPr lang="sv-SE" sz="2000" dirty="0" err="1"/>
              <a:t>st</a:t>
            </a:r>
            <a:r>
              <a:rPr lang="sv-SE" sz="2000" dirty="0"/>
              <a:t> heltidsmentorer på Arlandagymnasiet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sv-SE" sz="2000" dirty="0"/>
              <a:t>Olika bakgrund: lärare, SYV, </a:t>
            </a:r>
            <a:br>
              <a:rPr lang="sv-SE" sz="2000" dirty="0"/>
            </a:br>
            <a:r>
              <a:rPr lang="sv-SE" sz="2000" dirty="0"/>
              <a:t>socionom, hälsopedagog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sv-SE" sz="2000" dirty="0"/>
              <a:t>100% tjänst = mentor för tre-fyra klasser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sv-SE" sz="2000" dirty="0">
                <a:cs typeface="Arial"/>
              </a:rPr>
              <a:t>Veckovis möten med andra mentorer </a:t>
            </a:r>
            <a:br>
              <a:rPr lang="sv-SE" sz="2000" dirty="0">
                <a:cs typeface="Arial"/>
              </a:rPr>
            </a:br>
            <a:r>
              <a:rPr lang="sv-SE" sz="2000" dirty="0">
                <a:cs typeface="Arial"/>
              </a:rPr>
              <a:t>med rektor som samordnar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sv-SE" sz="2000" dirty="0">
                <a:cs typeface="Arial"/>
              </a:rPr>
              <a:t>Deltar på EHT varje vecka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sv-SE" sz="2000" dirty="0">
                <a:cs typeface="Arial"/>
              </a:rPr>
              <a:t>Tillhör arbetslag på programmen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sv-SE" sz="2000" dirty="0">
              <a:cs typeface="Arial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sv-SE" sz="2000" dirty="0">
              <a:cs typeface="Arial"/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2FAAA6F6-9675-BE98-ADC3-B99BF65258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5762" y="2121377"/>
            <a:ext cx="3838262" cy="377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068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F3DA45-CDBA-4787-AC89-99C9D57EF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3430" y="2917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v-SE" dirty="0">
                <a:solidFill>
                  <a:schemeClr val="bg2">
                    <a:lumMod val="10000"/>
                  </a:schemeClr>
                </a:solidFill>
              </a:rPr>
              <a:t>Vad gör en </a:t>
            </a:r>
            <a:br>
              <a:rPr lang="sv-SE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sv-SE" dirty="0">
                <a:solidFill>
                  <a:schemeClr val="bg2">
                    <a:lumMod val="10000"/>
                  </a:schemeClr>
                </a:solidFill>
              </a:rPr>
              <a:t>heltidsmentor?</a:t>
            </a:r>
          </a:p>
        </p:txBody>
      </p:sp>
      <p:sp>
        <p:nvSpPr>
          <p:cNvPr id="4" name="Rektangel: rundade hörn 3">
            <a:extLst>
              <a:ext uri="{FF2B5EF4-FFF2-40B4-BE49-F238E27FC236}">
                <a16:creationId xmlns:a16="http://schemas.microsoft.com/office/drawing/2014/main" id="{E7F2970E-69DD-4152-B972-9ACD3A257A39}"/>
              </a:ext>
            </a:extLst>
          </p:cNvPr>
          <p:cNvSpPr/>
          <p:nvPr/>
        </p:nvSpPr>
        <p:spPr>
          <a:xfrm>
            <a:off x="5293295" y="3049692"/>
            <a:ext cx="2234381" cy="129308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7977D430-E7C8-4AA4-9820-6DB4DC255D82}"/>
              </a:ext>
            </a:extLst>
          </p:cNvPr>
          <p:cNvSpPr txBox="1"/>
          <p:nvPr/>
        </p:nvSpPr>
        <p:spPr>
          <a:xfrm>
            <a:off x="5107822" y="3089430"/>
            <a:ext cx="25404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>
                <a:latin typeface="+mj-lt"/>
              </a:rPr>
              <a:t>SYFTE</a:t>
            </a:r>
            <a:br>
              <a:rPr lang="sv-SE" sz="1200" b="1" dirty="0">
                <a:latin typeface="+mj-lt"/>
              </a:rPr>
            </a:br>
            <a:r>
              <a:rPr lang="sv-SE" sz="1200" dirty="0">
                <a:latin typeface="+mj-lt"/>
              </a:rPr>
              <a:t>Ha en övergripande bild av elevens kunskapsutveckling och studiesituation, stödja elevens utveckling mot att bli vuxen</a:t>
            </a:r>
          </a:p>
        </p:txBody>
      </p:sp>
      <p:sp>
        <p:nvSpPr>
          <p:cNvPr id="8" name="Rektangel: rundade hörn 7">
            <a:extLst>
              <a:ext uri="{FF2B5EF4-FFF2-40B4-BE49-F238E27FC236}">
                <a16:creationId xmlns:a16="http://schemas.microsoft.com/office/drawing/2014/main" id="{D8F21E34-D895-473A-8444-7A297EF49F56}"/>
              </a:ext>
            </a:extLst>
          </p:cNvPr>
          <p:cNvSpPr/>
          <p:nvPr/>
        </p:nvSpPr>
        <p:spPr>
          <a:xfrm>
            <a:off x="2367919" y="3928616"/>
            <a:ext cx="2234381" cy="190457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 dirty="0"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8C63CDAD-80FA-481B-9300-42297891F47C}"/>
              </a:ext>
            </a:extLst>
          </p:cNvPr>
          <p:cNvSpPr txBox="1"/>
          <p:nvPr/>
        </p:nvSpPr>
        <p:spPr>
          <a:xfrm>
            <a:off x="2407609" y="3972965"/>
            <a:ext cx="22446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INDIVIDNIVÅ</a:t>
            </a:r>
            <a:br>
              <a:rPr lang="sv-SE" sz="1200" b="1" dirty="0"/>
            </a:br>
            <a:r>
              <a:rPr lang="sv-SE" sz="1200" dirty="0"/>
              <a:t>Elevernas studiesituation (t.ex. studieplan,  närvaro/CSN, fysisk och psykosocial hälsa, studieresultat) men även studieteknik, personlig utveckling och mål</a:t>
            </a:r>
          </a:p>
        </p:txBody>
      </p: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63935FBA-8D0C-4937-8A9E-86C56D6795D9}"/>
              </a:ext>
            </a:extLst>
          </p:cNvPr>
          <p:cNvSpPr/>
          <p:nvPr/>
        </p:nvSpPr>
        <p:spPr>
          <a:xfrm>
            <a:off x="2334426" y="1705826"/>
            <a:ext cx="2234381" cy="206210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 dirty="0"/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7474CD94-ED6D-4FB8-ABAF-B97ECB3C0DB7}"/>
              </a:ext>
            </a:extLst>
          </p:cNvPr>
          <p:cNvSpPr txBox="1"/>
          <p:nvPr/>
        </p:nvSpPr>
        <p:spPr>
          <a:xfrm>
            <a:off x="2351186" y="1785211"/>
            <a:ext cx="22941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>
                <a:latin typeface="+mj-lt"/>
              </a:rPr>
              <a:t>KLASSNIVÅ</a:t>
            </a:r>
            <a:br>
              <a:rPr lang="sv-SE" sz="1200" b="1" dirty="0">
                <a:latin typeface="+mj-lt"/>
              </a:rPr>
            </a:br>
            <a:r>
              <a:rPr lang="sv-SE" sz="1200" dirty="0">
                <a:latin typeface="+mj-lt"/>
              </a:rPr>
              <a:t>Jobbar med klassen för god studiemiljö, trygghet, hög måluppfyllelse, hög andel elever med examen, få avhopp. Jobbar aktivt med plan mot kränkande behandling</a:t>
            </a:r>
          </a:p>
        </p:txBody>
      </p:sp>
      <p:sp>
        <p:nvSpPr>
          <p:cNvPr id="14" name="Rektangel: rundade hörn 13">
            <a:extLst>
              <a:ext uri="{FF2B5EF4-FFF2-40B4-BE49-F238E27FC236}">
                <a16:creationId xmlns:a16="http://schemas.microsoft.com/office/drawing/2014/main" id="{C84F6355-F13C-47DE-BEFA-92616EBC68E6}"/>
              </a:ext>
            </a:extLst>
          </p:cNvPr>
          <p:cNvSpPr/>
          <p:nvPr/>
        </p:nvSpPr>
        <p:spPr>
          <a:xfrm>
            <a:off x="7973053" y="1705827"/>
            <a:ext cx="2234381" cy="172317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D84A33CB-52A1-407B-84B6-848C70B5EF98}"/>
              </a:ext>
            </a:extLst>
          </p:cNvPr>
          <p:cNvSpPr txBox="1"/>
          <p:nvPr/>
        </p:nvSpPr>
        <p:spPr>
          <a:xfrm>
            <a:off x="8047699" y="1692182"/>
            <a:ext cx="20850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>
                <a:latin typeface="+mj-lt"/>
              </a:rPr>
              <a:t>SAMTAL</a:t>
            </a:r>
            <a:br>
              <a:rPr lang="sv-SE" sz="1200" b="1" dirty="0">
                <a:latin typeface="+mj-lt"/>
              </a:rPr>
            </a:br>
            <a:r>
              <a:rPr lang="sv-SE" sz="1200" dirty="0">
                <a:latin typeface="+mj-lt"/>
              </a:rPr>
              <a:t>Utvecklingssamtal, planeringssamtal, uppföljningssamtal, stödsamtal. Hjälp att få hem, skola och fritid att fungera</a:t>
            </a:r>
          </a:p>
        </p:txBody>
      </p:sp>
      <p:sp>
        <p:nvSpPr>
          <p:cNvPr id="16" name="Rektangel: rundade hörn 15">
            <a:extLst>
              <a:ext uri="{FF2B5EF4-FFF2-40B4-BE49-F238E27FC236}">
                <a16:creationId xmlns:a16="http://schemas.microsoft.com/office/drawing/2014/main" id="{75675ACA-E577-4CE1-AC3A-C48AE7D7A69E}"/>
              </a:ext>
            </a:extLst>
          </p:cNvPr>
          <p:cNvSpPr/>
          <p:nvPr/>
        </p:nvSpPr>
        <p:spPr>
          <a:xfrm>
            <a:off x="5270082" y="4388797"/>
            <a:ext cx="2234381" cy="157801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 dirty="0"/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39A31E48-9669-4A4B-963C-7E83453042A8}"/>
              </a:ext>
            </a:extLst>
          </p:cNvPr>
          <p:cNvSpPr txBox="1"/>
          <p:nvPr/>
        </p:nvSpPr>
        <p:spPr>
          <a:xfrm>
            <a:off x="5264750" y="4485308"/>
            <a:ext cx="22343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>
                <a:latin typeface="+mj-lt"/>
              </a:rPr>
              <a:t>ELEVHÄLSA</a:t>
            </a:r>
            <a:br>
              <a:rPr lang="sv-SE" sz="1200" b="1" dirty="0">
                <a:latin typeface="+mj-lt"/>
              </a:rPr>
            </a:br>
            <a:r>
              <a:rPr lang="sv-SE" sz="1200" dirty="0">
                <a:latin typeface="+mj-lt"/>
              </a:rPr>
              <a:t>Närvarar på EHT veckovis,</a:t>
            </a:r>
            <a:r>
              <a:rPr lang="sv-SE" sz="1200" b="1" dirty="0">
                <a:latin typeface="+mj-lt"/>
              </a:rPr>
              <a:t> </a:t>
            </a:r>
            <a:r>
              <a:rPr lang="sv-SE" sz="1200" dirty="0">
                <a:latin typeface="+mj-lt"/>
              </a:rPr>
              <a:t>hjälper till vid utredningar, åtgärdsprogram och extra anpassningar</a:t>
            </a:r>
          </a:p>
        </p:txBody>
      </p:sp>
      <p:sp>
        <p:nvSpPr>
          <p:cNvPr id="19" name="Rektangel: rundade hörn 18">
            <a:extLst>
              <a:ext uri="{FF2B5EF4-FFF2-40B4-BE49-F238E27FC236}">
                <a16:creationId xmlns:a16="http://schemas.microsoft.com/office/drawing/2014/main" id="{F8F99D7B-F963-4350-B372-8D40CED0E9A2}"/>
              </a:ext>
            </a:extLst>
          </p:cNvPr>
          <p:cNvSpPr/>
          <p:nvPr/>
        </p:nvSpPr>
        <p:spPr>
          <a:xfrm>
            <a:off x="5244175" y="1598546"/>
            <a:ext cx="2234381" cy="135463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 dirty="0"/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89CEC268-C095-476B-B7E5-A56E50256962}"/>
              </a:ext>
            </a:extLst>
          </p:cNvPr>
          <p:cNvSpPr txBox="1"/>
          <p:nvPr/>
        </p:nvSpPr>
        <p:spPr>
          <a:xfrm>
            <a:off x="5259417" y="1568186"/>
            <a:ext cx="22450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>
                <a:latin typeface="+mj-lt"/>
              </a:rPr>
              <a:t>ELEVINFLYTANDE OCH RELATIONSSKAPANDE</a:t>
            </a:r>
            <a:br>
              <a:rPr lang="sv-SE" sz="1200" b="1" dirty="0">
                <a:latin typeface="+mj-lt"/>
              </a:rPr>
            </a:br>
            <a:r>
              <a:rPr lang="sv-SE" sz="1200" dirty="0">
                <a:latin typeface="+mj-lt"/>
              </a:rPr>
              <a:t>Mentorstid, </a:t>
            </a:r>
            <a:r>
              <a:rPr lang="sv-SE" sz="1200" dirty="0" err="1">
                <a:latin typeface="+mj-lt"/>
              </a:rPr>
              <a:t>korridorshäng</a:t>
            </a:r>
            <a:r>
              <a:rPr lang="sv-SE" sz="1200" dirty="0">
                <a:latin typeface="+mj-lt"/>
              </a:rPr>
              <a:t>, besöka lektioner, klassråd, programråd, skolkonferens</a:t>
            </a:r>
          </a:p>
        </p:txBody>
      </p:sp>
      <p:sp>
        <p:nvSpPr>
          <p:cNvPr id="25" name="Rektangel: rundade hörn 24">
            <a:extLst>
              <a:ext uri="{FF2B5EF4-FFF2-40B4-BE49-F238E27FC236}">
                <a16:creationId xmlns:a16="http://schemas.microsoft.com/office/drawing/2014/main" id="{6B0601D2-F9E4-4CE6-8524-A48A56586120}"/>
              </a:ext>
            </a:extLst>
          </p:cNvPr>
          <p:cNvSpPr/>
          <p:nvPr/>
        </p:nvSpPr>
        <p:spPr>
          <a:xfrm>
            <a:off x="8066691" y="3527455"/>
            <a:ext cx="2224783" cy="163836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 dirty="0"/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79676F00-A5BC-409B-B493-3777183F2A4E}"/>
              </a:ext>
            </a:extLst>
          </p:cNvPr>
          <p:cNvSpPr txBox="1"/>
          <p:nvPr/>
        </p:nvSpPr>
        <p:spPr>
          <a:xfrm>
            <a:off x="8145486" y="3527455"/>
            <a:ext cx="20408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”SPINDEL I NÄTET”</a:t>
            </a:r>
            <a:br>
              <a:rPr lang="sv-SE" sz="1600" b="1" dirty="0"/>
            </a:br>
            <a:r>
              <a:rPr lang="sv-SE" sz="1200" dirty="0"/>
              <a:t>L</a:t>
            </a:r>
            <a:r>
              <a:rPr lang="sv-SE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änk mellan elev och lärare, rektor, elevhälsa, vårdnadshavare samt eventuella externa kontakter</a:t>
            </a:r>
            <a:endParaRPr lang="sv-SE" sz="1200" dirty="0"/>
          </a:p>
        </p:txBody>
      </p:sp>
      <p:pic>
        <p:nvPicPr>
          <p:cNvPr id="21" name="Picture 2" descr="Vad skulle hända om du hade en mentor eller adept vid din sida? — Karolina  Lindhe – Tränar individer, team &amp; organisationer">
            <a:extLst>
              <a:ext uri="{FF2B5EF4-FFF2-40B4-BE49-F238E27FC236}">
                <a16:creationId xmlns:a16="http://schemas.microsoft.com/office/drawing/2014/main" id="{C4891480-2FFC-42D9-BBEF-41FF6F9935B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581" y="5390659"/>
            <a:ext cx="1430223" cy="1152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676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 animBg="1"/>
      <p:bldP spid="9" grpId="0"/>
      <p:bldP spid="10" grpId="0" animBg="1"/>
      <p:bldP spid="13" grpId="0"/>
      <p:bldP spid="14" grpId="0" animBg="1"/>
      <p:bldP spid="15" grpId="0"/>
      <p:bldP spid="16" grpId="0" animBg="1"/>
      <p:bldP spid="17" grpId="0"/>
      <p:bldP spid="19" grpId="0" animBg="1"/>
      <p:bldP spid="20" grpId="0"/>
      <p:bldP spid="25" grpId="0" animBg="1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2">
                    <a:lumMod val="10000"/>
                  </a:schemeClr>
                </a:solidFill>
              </a:rPr>
              <a:t>Fördelar med heltidsmentorskap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En person som har övergripande bild av studiesituationen </a:t>
            </a:r>
          </a:p>
          <a:p>
            <a:r>
              <a:rPr lang="sv-SE" dirty="0"/>
              <a:t>Goda förutsättningar för relationsskapande och förtroendeskapande arbete gentemot elever</a:t>
            </a:r>
          </a:p>
          <a:p>
            <a:r>
              <a:rPr lang="sv-SE" dirty="0"/>
              <a:t>Underlättar för skolledning att vara informerade om elevernas skolgång </a:t>
            </a:r>
          </a:p>
          <a:p>
            <a:r>
              <a:rPr lang="sv-SE" dirty="0"/>
              <a:t>Underlättar effektivare kontaktvägar mot elevhälsan</a:t>
            </a:r>
          </a:p>
          <a:p>
            <a:r>
              <a:rPr lang="sv-SE" dirty="0"/>
              <a:t>Samarbetet mellan hem och skola blir tydligare</a:t>
            </a:r>
          </a:p>
          <a:p>
            <a:r>
              <a:rPr lang="sv-SE" dirty="0"/>
              <a:t>Möjligheter till synergieffekter då dessa kan fungera som SYV och mentorer i samma tjänst (Arlandagymnasiet har sju </a:t>
            </a:r>
            <a:r>
              <a:rPr lang="sv-SE" dirty="0" err="1"/>
              <a:t>st</a:t>
            </a:r>
            <a:r>
              <a:rPr lang="sv-SE" dirty="0"/>
              <a:t> SYV)</a:t>
            </a:r>
          </a:p>
          <a:p>
            <a:r>
              <a:rPr lang="sv-SE" dirty="0"/>
              <a:t>Frigör lärare till att istället ha fler kurser/mer undervisning </a:t>
            </a:r>
          </a:p>
          <a:p>
            <a:r>
              <a:rPr lang="sv-SE" dirty="0"/>
              <a:t>Systematisk kvalitetsarbete underlättas då varje elevs studiegång följs nära</a:t>
            </a:r>
          </a:p>
        </p:txBody>
      </p:sp>
    </p:spTree>
    <p:extLst>
      <p:ext uri="{BB962C8B-B14F-4D97-AF65-F5344CB8AC3E}">
        <p14:creationId xmlns:p14="http://schemas.microsoft.com/office/powerpoint/2010/main" val="826724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bg2">
                    <a:lumMod val="10000"/>
                  </a:schemeClr>
                </a:solidFill>
              </a:rPr>
              <a:t>Storsthlms</a:t>
            </a:r>
            <a:r>
              <a:rPr lang="sv-SE" dirty="0">
                <a:solidFill>
                  <a:schemeClr val="bg2">
                    <a:lumMod val="10000"/>
                  </a:schemeClr>
                </a:solidFill>
              </a:rPr>
              <a:t>-enkäten</a:t>
            </a: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</p:nvPr>
        </p:nvGraphicFramePr>
        <p:xfrm>
          <a:off x="3719736" y="1628800"/>
          <a:ext cx="5087975" cy="1783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7595">
                  <a:extLst>
                    <a:ext uri="{9D8B030D-6E8A-4147-A177-3AD203B41FA5}">
                      <a16:colId xmlns:a16="http://schemas.microsoft.com/office/drawing/2014/main" val="2483658712"/>
                    </a:ext>
                  </a:extLst>
                </a:gridCol>
                <a:gridCol w="1017595">
                  <a:extLst>
                    <a:ext uri="{9D8B030D-6E8A-4147-A177-3AD203B41FA5}">
                      <a16:colId xmlns:a16="http://schemas.microsoft.com/office/drawing/2014/main" val="1126650649"/>
                    </a:ext>
                  </a:extLst>
                </a:gridCol>
                <a:gridCol w="1017595">
                  <a:extLst>
                    <a:ext uri="{9D8B030D-6E8A-4147-A177-3AD203B41FA5}">
                      <a16:colId xmlns:a16="http://schemas.microsoft.com/office/drawing/2014/main" val="4073944222"/>
                    </a:ext>
                  </a:extLst>
                </a:gridCol>
                <a:gridCol w="1017595">
                  <a:extLst>
                    <a:ext uri="{9D8B030D-6E8A-4147-A177-3AD203B41FA5}">
                      <a16:colId xmlns:a16="http://schemas.microsoft.com/office/drawing/2014/main" val="1685906269"/>
                    </a:ext>
                  </a:extLst>
                </a:gridCol>
                <a:gridCol w="1017595">
                  <a:extLst>
                    <a:ext uri="{9D8B030D-6E8A-4147-A177-3AD203B41FA5}">
                      <a16:colId xmlns:a16="http://schemas.microsoft.com/office/drawing/2014/main" val="3425950539"/>
                    </a:ext>
                  </a:extLst>
                </a:gridCol>
              </a:tblGrid>
              <a:tr h="1905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 dirty="0">
                          <a:effectLst/>
                        </a:rPr>
                        <a:t>Det är arbetsro på mina lektioner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4501337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 dirty="0">
                          <a:effectLst/>
                        </a:rPr>
                        <a:t>Arlandagymnasiet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672336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2018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2019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2020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2021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 dirty="0">
                          <a:effectLst/>
                        </a:rPr>
                        <a:t>2022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43176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55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47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50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61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 dirty="0">
                          <a:effectLst/>
                        </a:rPr>
                        <a:t>64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838891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541570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Länet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29961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51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58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 dirty="0">
                          <a:effectLst/>
                        </a:rPr>
                        <a:t>57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86676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4993730"/>
                  </a:ext>
                </a:extLst>
              </a:tr>
            </a:tbl>
          </a:graphicData>
        </a:graphic>
      </p:graphicFrame>
      <p:graphicFrame>
        <p:nvGraphicFramePr>
          <p:cNvPr id="6" name="Diagram 5"/>
          <p:cNvGraphicFramePr>
            <a:graphicFrameLocks/>
          </p:cNvGraphicFramePr>
          <p:nvPr/>
        </p:nvGraphicFramePr>
        <p:xfrm>
          <a:off x="3977723" y="364502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3695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bg2">
                    <a:lumMod val="10000"/>
                  </a:schemeClr>
                </a:solidFill>
              </a:rPr>
              <a:t>Storsthlms</a:t>
            </a:r>
            <a:r>
              <a:rPr lang="sv-SE" dirty="0">
                <a:solidFill>
                  <a:schemeClr val="bg2">
                    <a:lumMod val="10000"/>
                  </a:schemeClr>
                </a:solidFill>
              </a:rPr>
              <a:t>-enkäten</a:t>
            </a: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</p:nvPr>
        </p:nvGraphicFramePr>
        <p:xfrm>
          <a:off x="3719736" y="1628800"/>
          <a:ext cx="5087975" cy="1783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7595">
                  <a:extLst>
                    <a:ext uri="{9D8B030D-6E8A-4147-A177-3AD203B41FA5}">
                      <a16:colId xmlns:a16="http://schemas.microsoft.com/office/drawing/2014/main" val="2483658712"/>
                    </a:ext>
                  </a:extLst>
                </a:gridCol>
                <a:gridCol w="1017595">
                  <a:extLst>
                    <a:ext uri="{9D8B030D-6E8A-4147-A177-3AD203B41FA5}">
                      <a16:colId xmlns:a16="http://schemas.microsoft.com/office/drawing/2014/main" val="1126650649"/>
                    </a:ext>
                  </a:extLst>
                </a:gridCol>
                <a:gridCol w="1017595">
                  <a:extLst>
                    <a:ext uri="{9D8B030D-6E8A-4147-A177-3AD203B41FA5}">
                      <a16:colId xmlns:a16="http://schemas.microsoft.com/office/drawing/2014/main" val="4073944222"/>
                    </a:ext>
                  </a:extLst>
                </a:gridCol>
                <a:gridCol w="1017595">
                  <a:extLst>
                    <a:ext uri="{9D8B030D-6E8A-4147-A177-3AD203B41FA5}">
                      <a16:colId xmlns:a16="http://schemas.microsoft.com/office/drawing/2014/main" val="1685906269"/>
                    </a:ext>
                  </a:extLst>
                </a:gridCol>
                <a:gridCol w="1017595">
                  <a:extLst>
                    <a:ext uri="{9D8B030D-6E8A-4147-A177-3AD203B41FA5}">
                      <a16:colId xmlns:a16="http://schemas.microsoft.com/office/drawing/2014/main" val="3425950539"/>
                    </a:ext>
                  </a:extLst>
                </a:gridCol>
              </a:tblGrid>
              <a:tr h="1905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 dirty="0">
                          <a:effectLst/>
                        </a:rPr>
                        <a:t>Jag känner mig trygg på min skola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783578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 dirty="0">
                          <a:effectLst/>
                        </a:rPr>
                        <a:t>Arlandagymnasiet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83734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2018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 dirty="0">
                          <a:effectLst/>
                        </a:rPr>
                        <a:t>2019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2020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 dirty="0">
                          <a:effectLst/>
                        </a:rPr>
                        <a:t>2021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2022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170538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81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 dirty="0">
                          <a:effectLst/>
                        </a:rPr>
                        <a:t>77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76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86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 dirty="0">
                          <a:effectLst/>
                        </a:rPr>
                        <a:t>86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32754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827999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Länet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02801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 dirty="0">
                          <a:effectLst/>
                        </a:rPr>
                        <a:t>84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 dirty="0">
                          <a:effectLst/>
                        </a:rPr>
                        <a:t>87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 dirty="0">
                          <a:effectLst/>
                        </a:rPr>
                        <a:t>86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82425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1595058"/>
                  </a:ext>
                </a:extLst>
              </a:tr>
            </a:tbl>
          </a:graphicData>
        </a:graphic>
      </p:graphicFrame>
      <p:graphicFrame>
        <p:nvGraphicFramePr>
          <p:cNvPr id="6" name="Diagram 5"/>
          <p:cNvGraphicFramePr>
            <a:graphicFrameLocks/>
          </p:cNvGraphicFramePr>
          <p:nvPr/>
        </p:nvGraphicFramePr>
        <p:xfrm>
          <a:off x="3977723" y="371339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227959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bg2">
                    <a:lumMod val="10000"/>
                  </a:schemeClr>
                </a:solidFill>
              </a:rPr>
              <a:t>Storsthlms</a:t>
            </a:r>
            <a:r>
              <a:rPr lang="sv-SE" dirty="0">
                <a:solidFill>
                  <a:schemeClr val="bg2">
                    <a:lumMod val="10000"/>
                  </a:schemeClr>
                </a:solidFill>
              </a:rPr>
              <a:t>-enkäten</a:t>
            </a: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</p:nvPr>
        </p:nvGraphicFramePr>
        <p:xfrm>
          <a:off x="3739790" y="1628800"/>
          <a:ext cx="5087975" cy="6686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7595">
                  <a:extLst>
                    <a:ext uri="{9D8B030D-6E8A-4147-A177-3AD203B41FA5}">
                      <a16:colId xmlns:a16="http://schemas.microsoft.com/office/drawing/2014/main" val="2483658712"/>
                    </a:ext>
                  </a:extLst>
                </a:gridCol>
                <a:gridCol w="1017595">
                  <a:extLst>
                    <a:ext uri="{9D8B030D-6E8A-4147-A177-3AD203B41FA5}">
                      <a16:colId xmlns:a16="http://schemas.microsoft.com/office/drawing/2014/main" val="1126650649"/>
                    </a:ext>
                  </a:extLst>
                </a:gridCol>
                <a:gridCol w="1017595">
                  <a:extLst>
                    <a:ext uri="{9D8B030D-6E8A-4147-A177-3AD203B41FA5}">
                      <a16:colId xmlns:a16="http://schemas.microsoft.com/office/drawing/2014/main" val="4073944222"/>
                    </a:ext>
                  </a:extLst>
                </a:gridCol>
                <a:gridCol w="1017595">
                  <a:extLst>
                    <a:ext uri="{9D8B030D-6E8A-4147-A177-3AD203B41FA5}">
                      <a16:colId xmlns:a16="http://schemas.microsoft.com/office/drawing/2014/main" val="1685906269"/>
                    </a:ext>
                  </a:extLst>
                </a:gridCol>
                <a:gridCol w="1017595">
                  <a:extLst>
                    <a:ext uri="{9D8B030D-6E8A-4147-A177-3AD203B41FA5}">
                      <a16:colId xmlns:a16="http://schemas.microsoft.com/office/drawing/2014/main" val="3425950539"/>
                    </a:ext>
                  </a:extLst>
                </a:gridCol>
              </a:tblGrid>
              <a:tr h="1905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 dirty="0">
                          <a:effectLst/>
                        </a:rPr>
                        <a:t>Antal studerande på Arlandagymnasiet VT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38315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 dirty="0">
                          <a:effectLst/>
                        </a:rPr>
                        <a:t>2018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 dirty="0">
                          <a:effectLst/>
                        </a:rPr>
                        <a:t>2019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 dirty="0">
                          <a:effectLst/>
                        </a:rPr>
                        <a:t>2020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 dirty="0">
                          <a:effectLst/>
                        </a:rPr>
                        <a:t>2021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 dirty="0">
                          <a:effectLst/>
                        </a:rPr>
                        <a:t>2022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60912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1002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1040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1084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1106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 dirty="0">
                          <a:effectLst/>
                        </a:rPr>
                        <a:t>1186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29208639"/>
                  </a:ext>
                </a:extLst>
              </a:tr>
            </a:tbl>
          </a:graphicData>
        </a:graphic>
      </p:graphicFrame>
      <p:graphicFrame>
        <p:nvGraphicFramePr>
          <p:cNvPr id="6" name="Diagram 5"/>
          <p:cNvGraphicFramePr>
            <a:graphicFrameLocks/>
          </p:cNvGraphicFramePr>
          <p:nvPr/>
        </p:nvGraphicFramePr>
        <p:xfrm>
          <a:off x="2783632" y="2708920"/>
          <a:ext cx="7632848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60743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A4D395-92C8-64B0-3D0E-93E3CA090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2">
                    <a:lumMod val="10000"/>
                  </a:schemeClr>
                </a:solidFill>
              </a:rPr>
              <a:t>Högre andel klarar gymnasiet</a:t>
            </a:r>
          </a:p>
        </p:txBody>
      </p:sp>
      <p:pic>
        <p:nvPicPr>
          <p:cNvPr id="4" name="Bildobjekt 4">
            <a:extLst>
              <a:ext uri="{FF2B5EF4-FFF2-40B4-BE49-F238E27FC236}">
                <a16:creationId xmlns:a16="http://schemas.microsoft.com/office/drawing/2014/main" id="{86DA5DEC-B428-BAA1-8B3F-AFB2C06133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92985" y="1500249"/>
            <a:ext cx="6284893" cy="3777622"/>
          </a:xfrm>
        </p:spPr>
      </p:pic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88742"/>
              </p:ext>
            </p:extLst>
          </p:nvPr>
        </p:nvGraphicFramePr>
        <p:xfrm>
          <a:off x="2835666" y="5437598"/>
          <a:ext cx="7438491" cy="10145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03769">
                  <a:extLst>
                    <a:ext uri="{9D8B030D-6E8A-4147-A177-3AD203B41FA5}">
                      <a16:colId xmlns:a16="http://schemas.microsoft.com/office/drawing/2014/main" val="1317756962"/>
                    </a:ext>
                  </a:extLst>
                </a:gridCol>
                <a:gridCol w="842170">
                  <a:extLst>
                    <a:ext uri="{9D8B030D-6E8A-4147-A177-3AD203B41FA5}">
                      <a16:colId xmlns:a16="http://schemas.microsoft.com/office/drawing/2014/main" val="70949732"/>
                    </a:ext>
                  </a:extLst>
                </a:gridCol>
                <a:gridCol w="842170">
                  <a:extLst>
                    <a:ext uri="{9D8B030D-6E8A-4147-A177-3AD203B41FA5}">
                      <a16:colId xmlns:a16="http://schemas.microsoft.com/office/drawing/2014/main" val="107515017"/>
                    </a:ext>
                  </a:extLst>
                </a:gridCol>
                <a:gridCol w="842170">
                  <a:extLst>
                    <a:ext uri="{9D8B030D-6E8A-4147-A177-3AD203B41FA5}">
                      <a16:colId xmlns:a16="http://schemas.microsoft.com/office/drawing/2014/main" val="394634877"/>
                    </a:ext>
                  </a:extLst>
                </a:gridCol>
                <a:gridCol w="842170">
                  <a:extLst>
                    <a:ext uri="{9D8B030D-6E8A-4147-A177-3AD203B41FA5}">
                      <a16:colId xmlns:a16="http://schemas.microsoft.com/office/drawing/2014/main" val="2651892999"/>
                    </a:ext>
                  </a:extLst>
                </a:gridCol>
                <a:gridCol w="666042">
                  <a:extLst>
                    <a:ext uri="{9D8B030D-6E8A-4147-A177-3AD203B41FA5}">
                      <a16:colId xmlns:a16="http://schemas.microsoft.com/office/drawing/2014/main" val="1441581797"/>
                    </a:ext>
                  </a:extLst>
                </a:gridCol>
              </a:tblGrid>
              <a:tr h="253643"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 dirty="0">
                          <a:effectLst/>
                        </a:rPr>
                        <a:t>2018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 dirty="0">
                          <a:effectLst/>
                        </a:rPr>
                        <a:t>2019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 dirty="0">
                          <a:effectLst/>
                        </a:rPr>
                        <a:t>2020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 dirty="0">
                          <a:effectLst/>
                        </a:rPr>
                        <a:t>2021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2022</a:t>
                      </a:r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2602319"/>
                  </a:ext>
                </a:extLst>
              </a:tr>
              <a:tr h="25364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Gymnasieelever med examen inom 3 år</a:t>
                      </a:r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55%</a:t>
                      </a:r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58%</a:t>
                      </a:r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57%</a:t>
                      </a:r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60%</a:t>
                      </a:r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 dirty="0">
                          <a:effectLst/>
                        </a:rPr>
                        <a:t>65%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69838598"/>
                  </a:ext>
                </a:extLst>
              </a:tr>
              <a:tr h="25364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Högskoleförberedande program</a:t>
                      </a:r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72%</a:t>
                      </a:r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74%</a:t>
                      </a:r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77%</a:t>
                      </a:r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77%</a:t>
                      </a:r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 dirty="0">
                          <a:effectLst/>
                        </a:rPr>
                        <a:t>79%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1411244"/>
                  </a:ext>
                </a:extLst>
              </a:tr>
              <a:tr h="25364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Yrkesprogram</a:t>
                      </a:r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54%</a:t>
                      </a:r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58%</a:t>
                      </a:r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73%</a:t>
                      </a:r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74%</a:t>
                      </a:r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 dirty="0">
                          <a:effectLst/>
                        </a:rPr>
                        <a:t>74%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9469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8079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Tack för visat intresse! </a:t>
            </a:r>
          </a:p>
        </p:txBody>
      </p:sp>
    </p:spTree>
    <p:extLst>
      <p:ext uri="{BB962C8B-B14F-4D97-AF65-F5344CB8AC3E}">
        <p14:creationId xmlns:p14="http://schemas.microsoft.com/office/powerpoint/2010/main" val="342984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med rundade hörn 3"/>
          <p:cNvSpPr/>
          <p:nvPr/>
        </p:nvSpPr>
        <p:spPr>
          <a:xfrm>
            <a:off x="10068676" y="308222"/>
            <a:ext cx="1571946" cy="112071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DBFF9C87-8152-41E5-9D5E-24A0A8885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>
                <a:solidFill>
                  <a:schemeClr val="bg2">
                    <a:lumMod val="10000"/>
                  </a:schemeClr>
                </a:solidFill>
              </a:rPr>
              <a:t>	Tre skolenheter</a:t>
            </a:r>
            <a:br>
              <a:rPr lang="sv-SE" sz="3200" dirty="0"/>
            </a:br>
            <a:r>
              <a:rPr lang="sv-SE" sz="3200" dirty="0"/>
              <a:t>	</a:t>
            </a:r>
            <a:r>
              <a:rPr lang="sv-SE" sz="2400" dirty="0">
                <a:solidFill>
                  <a:schemeClr val="bg2">
                    <a:lumMod val="10000"/>
                  </a:schemeClr>
                </a:solidFill>
              </a:rPr>
              <a:t>ca 1200 elever </a:t>
            </a:r>
          </a:p>
        </p:txBody>
      </p:sp>
      <p:pic>
        <p:nvPicPr>
          <p:cNvPr id="7" name="Bildobjekt 6" descr="En bild som visar ritning, tecken&#10;&#10;Automatiskt genererad beskrivning">
            <a:extLst>
              <a:ext uri="{FF2B5EF4-FFF2-40B4-BE49-F238E27FC236}">
                <a16:creationId xmlns:a16="http://schemas.microsoft.com/office/drawing/2014/main" id="{E852EB8C-9C06-43A5-8811-4617179CED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5379" y="540973"/>
            <a:ext cx="720081" cy="663475"/>
          </a:xfrm>
          <a:prstGeom prst="rect">
            <a:avLst/>
          </a:prstGeom>
        </p:spPr>
      </p:pic>
      <p:grpSp>
        <p:nvGrpSpPr>
          <p:cNvPr id="8" name="Grupp 7">
            <a:extLst>
              <a:ext uri="{FF2B5EF4-FFF2-40B4-BE49-F238E27FC236}">
                <a16:creationId xmlns:a16="http://schemas.microsoft.com/office/drawing/2014/main" id="{9FB68EB9-77ED-4980-8A05-A91B2023C91F}"/>
              </a:ext>
            </a:extLst>
          </p:cNvPr>
          <p:cNvGrpSpPr/>
          <p:nvPr/>
        </p:nvGrpSpPr>
        <p:grpSpPr>
          <a:xfrm>
            <a:off x="2762253" y="1988840"/>
            <a:ext cx="1810770" cy="4177676"/>
            <a:chOff x="2232251" y="3991164"/>
            <a:chExt cx="1810770" cy="1193415"/>
          </a:xfrm>
        </p:grpSpPr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F196AA7D-9088-45A5-B960-096F7A3A1351}"/>
                </a:ext>
              </a:extLst>
            </p:cNvPr>
            <p:cNvSpPr/>
            <p:nvPr/>
          </p:nvSpPr>
          <p:spPr>
            <a:xfrm>
              <a:off x="2232251" y="3991164"/>
              <a:ext cx="1810770" cy="119341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textruta 9">
              <a:extLst>
                <a:ext uri="{FF2B5EF4-FFF2-40B4-BE49-F238E27FC236}">
                  <a16:creationId xmlns:a16="http://schemas.microsoft.com/office/drawing/2014/main" id="{3A86D713-9B51-41BB-95F5-F431E32C7A54}"/>
                </a:ext>
              </a:extLst>
            </p:cNvPr>
            <p:cNvSpPr txBox="1"/>
            <p:nvPr/>
          </p:nvSpPr>
          <p:spPr>
            <a:xfrm>
              <a:off x="2232251" y="3991164"/>
              <a:ext cx="1810770" cy="11934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sz="2400" b="1" dirty="0"/>
                <a:t>Enhet 1</a:t>
              </a: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sz="1400" b="1" dirty="0"/>
                <a:t>Högskole-</a:t>
              </a: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sz="1400" b="1" dirty="0"/>
                <a:t>förberedande </a:t>
              </a: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sz="1400" b="1" dirty="0"/>
                <a:t>program</a:t>
              </a:r>
              <a:br>
                <a:rPr lang="sv-SE" sz="1600" dirty="0"/>
              </a:br>
              <a:endParaRPr lang="sv-SE" sz="1200" dirty="0"/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sz="1200" dirty="0"/>
                <a:t>Ekonomi</a:t>
              </a: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sz="1200" dirty="0"/>
                <a:t>Samhällsvetenskap</a:t>
              </a: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sz="1200" dirty="0"/>
                <a:t>Natur</a:t>
              </a: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sz="1200" dirty="0"/>
                <a:t>Teknik</a:t>
              </a: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sv-SE" sz="1200" dirty="0"/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sv-SE" sz="1200" dirty="0"/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sv-SE" sz="1200" dirty="0"/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sv-SE" sz="1200" dirty="0"/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sv-SE" sz="1200" dirty="0"/>
            </a:p>
          </p:txBody>
        </p:sp>
      </p:grpSp>
      <p:grpSp>
        <p:nvGrpSpPr>
          <p:cNvPr id="11" name="Grupp 10">
            <a:extLst>
              <a:ext uri="{FF2B5EF4-FFF2-40B4-BE49-F238E27FC236}">
                <a16:creationId xmlns:a16="http://schemas.microsoft.com/office/drawing/2014/main" id="{EFE19EE6-B30C-4AFB-96CF-7F7D274B2BD4}"/>
              </a:ext>
            </a:extLst>
          </p:cNvPr>
          <p:cNvGrpSpPr/>
          <p:nvPr/>
        </p:nvGrpSpPr>
        <p:grpSpPr>
          <a:xfrm>
            <a:off x="5509127" y="1988840"/>
            <a:ext cx="1810770" cy="4177676"/>
            <a:chOff x="4392482" y="3312370"/>
            <a:chExt cx="1810770" cy="1897831"/>
          </a:xfrm>
        </p:grpSpPr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24107956-0DC1-4F45-B652-E669C280109F}"/>
                </a:ext>
              </a:extLst>
            </p:cNvPr>
            <p:cNvSpPr/>
            <p:nvPr/>
          </p:nvSpPr>
          <p:spPr>
            <a:xfrm>
              <a:off x="4392482" y="3312370"/>
              <a:ext cx="1810770" cy="189783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textruta 12">
              <a:extLst>
                <a:ext uri="{FF2B5EF4-FFF2-40B4-BE49-F238E27FC236}">
                  <a16:creationId xmlns:a16="http://schemas.microsoft.com/office/drawing/2014/main" id="{AF59D821-1C06-4C45-8C6A-61DDD8F511FD}"/>
                </a:ext>
              </a:extLst>
            </p:cNvPr>
            <p:cNvSpPr txBox="1"/>
            <p:nvPr/>
          </p:nvSpPr>
          <p:spPr>
            <a:xfrm>
              <a:off x="4392482" y="3312370"/>
              <a:ext cx="1810770" cy="18978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sz="2400" b="1" dirty="0"/>
                <a:t>Enhet 2</a:t>
              </a: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sz="1400" b="1" dirty="0"/>
                <a:t>Introduktions-program</a:t>
              </a:r>
              <a:endParaRPr lang="sv-SE" sz="1200" b="1" dirty="0"/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sz="1200" dirty="0"/>
                <a:t> </a:t>
              </a: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sz="1400" b="1" dirty="0"/>
                <a:t>Gymnasiesärskola</a:t>
              </a:r>
              <a:endParaRPr lang="sv-SE" sz="1200" b="1" dirty="0"/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sv-SE" sz="1200" dirty="0"/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sv-SE" sz="1200" dirty="0"/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sv-SE" sz="1200" dirty="0"/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sv-SE" sz="1200" dirty="0"/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sv-SE" sz="1200" dirty="0"/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sv-SE" sz="1200" dirty="0"/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sv-SE" sz="1200" dirty="0"/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sv-SE" sz="1200" dirty="0"/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sz="1200" dirty="0"/>
                <a:t> </a:t>
              </a:r>
            </a:p>
          </p:txBody>
        </p:sp>
      </p:grpSp>
      <p:grpSp>
        <p:nvGrpSpPr>
          <p:cNvPr id="14" name="Grupp 13">
            <a:extLst>
              <a:ext uri="{FF2B5EF4-FFF2-40B4-BE49-F238E27FC236}">
                <a16:creationId xmlns:a16="http://schemas.microsoft.com/office/drawing/2014/main" id="{7F67A48F-7A74-4CE7-9F80-04623DCC419D}"/>
              </a:ext>
            </a:extLst>
          </p:cNvPr>
          <p:cNvGrpSpPr/>
          <p:nvPr/>
        </p:nvGrpSpPr>
        <p:grpSpPr>
          <a:xfrm>
            <a:off x="8317439" y="1969126"/>
            <a:ext cx="1810770" cy="4197390"/>
            <a:chOff x="6336705" y="4842127"/>
            <a:chExt cx="1810770" cy="1134537"/>
          </a:xfrm>
        </p:grpSpPr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8C182112-660F-4975-AD82-272D09DEEEE9}"/>
                </a:ext>
              </a:extLst>
            </p:cNvPr>
            <p:cNvSpPr/>
            <p:nvPr/>
          </p:nvSpPr>
          <p:spPr>
            <a:xfrm>
              <a:off x="6336705" y="4842127"/>
              <a:ext cx="1810770" cy="1134537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textruta 15">
              <a:extLst>
                <a:ext uri="{FF2B5EF4-FFF2-40B4-BE49-F238E27FC236}">
                  <a16:creationId xmlns:a16="http://schemas.microsoft.com/office/drawing/2014/main" id="{80C60C47-6715-4616-8989-506E356A6071}"/>
                </a:ext>
              </a:extLst>
            </p:cNvPr>
            <p:cNvSpPr txBox="1"/>
            <p:nvPr/>
          </p:nvSpPr>
          <p:spPr>
            <a:xfrm>
              <a:off x="6336705" y="4842127"/>
              <a:ext cx="1810770" cy="11345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sz="2400" b="1" dirty="0"/>
                <a:t>Enhet 3</a:t>
              </a: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sz="1600" b="1" dirty="0"/>
                <a:t>Y</a:t>
              </a:r>
              <a:r>
                <a:rPr lang="sv-SE" sz="1400" b="1" dirty="0"/>
                <a:t>rkesprogram</a:t>
              </a:r>
              <a:br>
                <a:rPr lang="sv-SE" sz="1200" dirty="0"/>
              </a:br>
              <a:endParaRPr lang="sv-SE" sz="1200" dirty="0"/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sz="1200" dirty="0"/>
                <a:t>Flygteknik</a:t>
              </a: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sz="1200" dirty="0"/>
                <a:t>Fordon- och transport</a:t>
              </a:r>
            </a:p>
            <a:p>
              <a:pPr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sv-SE" sz="1200" dirty="0"/>
                <a:t>Handel</a:t>
              </a: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sz="1200" dirty="0"/>
                <a:t>Barn och fritid</a:t>
              </a: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sz="1200" dirty="0"/>
                <a:t>Vård och omsorg</a:t>
              </a: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sv-SE" sz="1200" dirty="0"/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sv-SE" sz="1200" dirty="0"/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sv-SE" sz="1200" dirty="0"/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sv-SE" sz="1200" dirty="0"/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sv-SE" sz="1200" dirty="0"/>
            </a:p>
            <a:p>
              <a:pPr algn="ctr" defTabSz="533400">
                <a:lnSpc>
                  <a:spcPct val="90000"/>
                </a:lnSpc>
                <a:spcAft>
                  <a:spcPct val="35000"/>
                </a:spcAft>
              </a:pPr>
              <a:endParaRPr lang="sv-SE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272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Elever - kön</a:t>
            </a: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7631616"/>
              </p:ext>
            </p:extLst>
          </p:nvPr>
        </p:nvGraphicFramePr>
        <p:xfrm>
          <a:off x="2876763" y="1655762"/>
          <a:ext cx="8691349" cy="46217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4314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chemeClr val="bg2">
                    <a:lumMod val="10000"/>
                  </a:schemeClr>
                </a:solidFill>
              </a:rPr>
              <a:t>Arlandalektionen - bakgrund</a:t>
            </a: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SE" dirty="0"/>
              <a:t>2019 fick vi uppdraget från kommunfullmäktige att ta fram en gemensam lektionsstruktur på Arlandagymnasiet</a:t>
            </a:r>
          </a:p>
          <a:p>
            <a:endParaRPr lang="sv-SE" dirty="0"/>
          </a:p>
          <a:p>
            <a:r>
              <a:rPr lang="sv-SE" dirty="0"/>
              <a:t>En konsult anlitades och arbetade med skolledning, förstelärare och lärarkollegiet under året för att få fram en pedagogisk modell inklusive en lektionsstruktur</a:t>
            </a:r>
          </a:p>
          <a:p>
            <a:endParaRPr lang="sv-SE" dirty="0"/>
          </a:p>
          <a:p>
            <a:r>
              <a:rPr lang="sv-SE" dirty="0"/>
              <a:t>Det resulterade i </a:t>
            </a:r>
            <a:r>
              <a:rPr lang="sv-SE" b="1" dirty="0"/>
              <a:t>Arlandagymnasiets pedagogiska modell </a:t>
            </a:r>
            <a:r>
              <a:rPr lang="sv-SE" dirty="0"/>
              <a:t>och Arlandalektionen</a:t>
            </a:r>
          </a:p>
          <a:p>
            <a:endParaRPr lang="sv-SE" dirty="0"/>
          </a:p>
          <a:p>
            <a:r>
              <a:rPr lang="sv-SE" dirty="0"/>
              <a:t>Lektionsstrukturen har även applicerats med en egen variant på </a:t>
            </a:r>
            <a:r>
              <a:rPr lang="sv-SE" dirty="0" err="1"/>
              <a:t>komvux</a:t>
            </a:r>
            <a:r>
              <a:rPr lang="sv-SE" dirty="0"/>
              <a:t> och en digital variant under pandemins fjärrundervisning</a:t>
            </a:r>
          </a:p>
        </p:txBody>
      </p:sp>
    </p:spTree>
    <p:extLst>
      <p:ext uri="{BB962C8B-B14F-4D97-AF65-F5344CB8AC3E}">
        <p14:creationId xmlns:p14="http://schemas.microsoft.com/office/powerpoint/2010/main" val="1846157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209800" y="446743"/>
            <a:ext cx="7772400" cy="961656"/>
          </a:xfrm>
        </p:spPr>
        <p:txBody>
          <a:bodyPr>
            <a:normAutofit fontScale="90000"/>
          </a:bodyPr>
          <a:lstStyle/>
          <a:p>
            <a:r>
              <a:rPr lang="sv-SE" sz="3200" dirty="0">
                <a:solidFill>
                  <a:schemeClr val="bg2">
                    <a:lumMod val="10000"/>
                  </a:schemeClr>
                </a:solidFill>
              </a:rPr>
              <a:t>Arlandagymnasiets pedagogiska modell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096000" y="2014973"/>
            <a:ext cx="4408098" cy="3240360"/>
          </a:xfrm>
        </p:spPr>
        <p:txBody>
          <a:bodyPr>
            <a:normAutofit fontScale="85000" lnSpcReduction="10000"/>
          </a:bodyPr>
          <a:lstStyle/>
          <a:p>
            <a:pPr algn="l" rtl="0" fontAlgn="base"/>
            <a:r>
              <a:rPr lang="sv-SE" dirty="0">
                <a:solidFill>
                  <a:srgbClr val="000000"/>
                </a:solidFill>
                <a:latin typeface="+mj-lt"/>
              </a:rPr>
              <a:t>Pedagogiska utgångspunkter för hög kvalitet i undervisningen på skolan.</a:t>
            </a:r>
          </a:p>
          <a:p>
            <a:pPr algn="l" rtl="0" fontAlgn="base"/>
            <a:endParaRPr lang="sv-SE" dirty="0">
              <a:solidFill>
                <a:srgbClr val="000000"/>
              </a:solidFill>
              <a:latin typeface="+mj-lt"/>
            </a:endParaRPr>
          </a:p>
          <a:p>
            <a:pPr algn="l" rtl="0" fontAlgn="base"/>
            <a:r>
              <a:rPr lang="sv-SE" b="1" dirty="0">
                <a:solidFill>
                  <a:srgbClr val="000000"/>
                </a:solidFill>
                <a:latin typeface="+mj-lt"/>
              </a:rPr>
              <a:t>Målsättningar</a:t>
            </a:r>
            <a:r>
              <a:rPr lang="sv-SE" dirty="0">
                <a:solidFill>
                  <a:srgbClr val="000000"/>
                </a:solidFill>
                <a:latin typeface="+mj-lt"/>
              </a:rPr>
              <a:t>: Undervisning som skapar bästa möjliga förutsättning för likvärdighet, trygghet, </a:t>
            </a:r>
            <a:r>
              <a:rPr lang="sv-SE" dirty="0" err="1">
                <a:solidFill>
                  <a:srgbClr val="000000"/>
                </a:solidFill>
                <a:latin typeface="+mj-lt"/>
              </a:rPr>
              <a:t>studiero</a:t>
            </a:r>
            <a:r>
              <a:rPr lang="sv-SE" dirty="0">
                <a:solidFill>
                  <a:srgbClr val="000000"/>
                </a:solidFill>
                <a:latin typeface="+mj-lt"/>
              </a:rPr>
              <a:t> och att samtliga elever når målen för sin utbildning, samt en god arbetsmiljö för lärarna. 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​</a:t>
            </a:r>
          </a:p>
          <a:p>
            <a:pPr algn="l" rtl="0" fontAlgn="base"/>
            <a:endParaRPr lang="en-US" dirty="0">
              <a:solidFill>
                <a:srgbClr val="000000"/>
              </a:solidFill>
              <a:latin typeface="+mj-lt"/>
            </a:endParaRPr>
          </a:p>
          <a:p>
            <a:pPr algn="l" rtl="0" fontAlgn="base"/>
            <a:r>
              <a:rPr lang="sv-SE" b="1" dirty="0">
                <a:solidFill>
                  <a:srgbClr val="000000"/>
                </a:solidFill>
                <a:latin typeface="+mj-lt"/>
              </a:rPr>
              <a:t>Effekter: </a:t>
            </a:r>
            <a:r>
              <a:rPr lang="sv-SE" dirty="0">
                <a:solidFill>
                  <a:srgbClr val="000000"/>
                </a:solidFill>
                <a:latin typeface="+mj-lt"/>
              </a:rPr>
              <a:t>Eleverna upplever trygghet och </a:t>
            </a:r>
            <a:r>
              <a:rPr lang="sv-SE" dirty="0" err="1">
                <a:solidFill>
                  <a:srgbClr val="000000"/>
                </a:solidFill>
                <a:latin typeface="+mj-lt"/>
              </a:rPr>
              <a:t>studiero</a:t>
            </a:r>
            <a:r>
              <a:rPr lang="sv-SE" dirty="0">
                <a:solidFill>
                  <a:srgbClr val="000000"/>
                </a:solidFill>
                <a:latin typeface="+mj-lt"/>
              </a:rPr>
              <a:t>, de är närvarande och deras prestationer höjs.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dirty="0">
              <a:latin typeface="+mj-lt"/>
            </a:endParaRPr>
          </a:p>
        </p:txBody>
      </p:sp>
      <p:pic>
        <p:nvPicPr>
          <p:cNvPr id="8194" name="Picture 2" descr="Essential know-how for distributed learning | Explain Everything">
            <a:extLst>
              <a:ext uri="{FF2B5EF4-FFF2-40B4-BE49-F238E27FC236}">
                <a16:creationId xmlns:a16="http://schemas.microsoft.com/office/drawing/2014/main" id="{BA9D0A7E-0A4D-4F2B-BE34-2EDD527D70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692" y="2811354"/>
            <a:ext cx="3939105" cy="2174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5102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124189" y="1196753"/>
            <a:ext cx="7772400" cy="961656"/>
          </a:xfrm>
        </p:spPr>
        <p:txBody>
          <a:bodyPr/>
          <a:lstStyle/>
          <a:p>
            <a:endParaRPr lang="sv-SE" sz="40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809989" y="2420888"/>
            <a:ext cx="6400800" cy="324036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sv-SE" sz="2000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E7BFABB4-C901-4BCD-8091-A33C800EBA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7689" y="1196752"/>
            <a:ext cx="7968901" cy="4471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237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3638B9-13E3-3245-8C64-33E033C60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5268" y="528912"/>
            <a:ext cx="7886700" cy="669131"/>
          </a:xfrm>
        </p:spPr>
        <p:txBody>
          <a:bodyPr>
            <a:normAutofit fontScale="90000"/>
          </a:bodyPr>
          <a:lstStyle/>
          <a:p>
            <a:r>
              <a:rPr lang="sv-SE" dirty="0">
                <a:solidFill>
                  <a:schemeClr val="bg2">
                    <a:lumMod val="10000"/>
                  </a:schemeClr>
                </a:solidFill>
              </a:rPr>
              <a:t>Arlandalektionen </a:t>
            </a:r>
            <a:br>
              <a:rPr lang="sv-SE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sv-SE" sz="2000" dirty="0">
                <a:solidFill>
                  <a:schemeClr val="bg2">
                    <a:lumMod val="10000"/>
                  </a:schemeClr>
                </a:solidFill>
              </a:rPr>
              <a:t>En gemensam struktur kring:</a:t>
            </a:r>
            <a:endParaRPr lang="sv-SE" dirty="0">
              <a:solidFill>
                <a:schemeClr val="bg2">
                  <a:lumMod val="10000"/>
                </a:schemeClr>
              </a:solidFill>
            </a:endParaRPr>
          </a:p>
        </p:txBody>
      </p:sp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2A21FA11-EA25-BA4F-A79F-A25F180C7B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813803"/>
              </p:ext>
            </p:extLst>
          </p:nvPr>
        </p:nvGraphicFramePr>
        <p:xfrm>
          <a:off x="3005400" y="1518091"/>
          <a:ext cx="8388642" cy="466695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692400">
                  <a:extLst>
                    <a:ext uri="{9D8B030D-6E8A-4147-A177-3AD203B41FA5}">
                      <a16:colId xmlns:a16="http://schemas.microsoft.com/office/drawing/2014/main" val="1222626887"/>
                    </a:ext>
                  </a:extLst>
                </a:gridCol>
                <a:gridCol w="6696242">
                  <a:extLst>
                    <a:ext uri="{9D8B030D-6E8A-4147-A177-3AD203B41FA5}">
                      <a16:colId xmlns:a16="http://schemas.microsoft.com/office/drawing/2014/main" val="996768443"/>
                    </a:ext>
                  </a:extLst>
                </a:gridCol>
              </a:tblGrid>
              <a:tr h="285417">
                <a:tc>
                  <a:txBody>
                    <a:bodyPr/>
                    <a:lstStyle/>
                    <a:p>
                      <a:r>
                        <a:rPr lang="sv-SE" sz="1400" dirty="0"/>
                        <a:t>Faser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T ex genom att: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87461822"/>
                  </a:ext>
                </a:extLst>
              </a:tr>
              <a:tr h="1303661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sv-SE" sz="1600" b="1" dirty="0"/>
                        <a:t>Välkomnande och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sv-SE" sz="1600" b="1" dirty="0"/>
                        <a:t>tydlig start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dirty="0"/>
                        <a:t>Lektionen startar genom att läraren tydligt</a:t>
                      </a:r>
                      <a:r>
                        <a:rPr lang="sv-SE" sz="1000" baseline="0" dirty="0"/>
                        <a:t> hälsar eleverna välkomna.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aseline="0" dirty="0"/>
                        <a:t>Lektionen startar på ett sätt som syftar till att skapa intresse och engagemang hos eleverna.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aseline="0" dirty="0"/>
                        <a:t>Närvaro stäms av och noteras enligt rutin.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aseline="0" dirty="0"/>
                        <a:t>Lektionens mål, syfte och innehåll presenteras på tavlan (vad, varför, hur och när framgår av presentationen).</a:t>
                      </a:r>
                      <a:r>
                        <a:rPr lang="sv-SE" sz="1000" dirty="0"/>
                        <a:t>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dirty="0"/>
                        <a:t>Eventuell koppling till föregående lektion tydliggörs.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0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77932752"/>
                  </a:ext>
                </a:extLst>
              </a:tr>
              <a:tr h="2383617">
                <a:tc>
                  <a:txBody>
                    <a:bodyPr/>
                    <a:lstStyle/>
                    <a:p>
                      <a:r>
                        <a:rPr lang="sv-SE" sz="1600" b="1" dirty="0"/>
                        <a:t>Under lektionerna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dirty="0">
                          <a:solidFill>
                            <a:schemeClr val="tx1"/>
                          </a:solidFill>
                        </a:rPr>
                        <a:t>I undervisningen klargör</a:t>
                      </a:r>
                      <a:r>
                        <a:rPr lang="sv-SE" sz="1000" baseline="0" dirty="0">
                          <a:solidFill>
                            <a:schemeClr val="tx1"/>
                          </a:solidFill>
                        </a:rPr>
                        <a:t> vi förväntningar och arbetssätt genom att visa hur målet med lärandet ser ut.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aseline="0" dirty="0"/>
                        <a:t>Undervisningen är varierad </a:t>
                      </a:r>
                      <a:r>
                        <a:rPr lang="sv-SE" sz="1000" baseline="0" dirty="0">
                          <a:solidFill>
                            <a:schemeClr val="tx1"/>
                          </a:solidFill>
                        </a:rPr>
                        <a:t>genom en variation av aktiviteter och uppgifter.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aseline="0" dirty="0"/>
                        <a:t>Undervisningen kopplas till elevernas erfarenheter och är relevant med utgångspunkt i elevernas vardag, intressen och framtida yrkesval och/eller vidare studier.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aseline="0" dirty="0"/>
                        <a:t>Elevernas arbete främst ska ske under lektionstid.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aseline="0" dirty="0"/>
                        <a:t>Läraren ansvarar för elevernas placering i klassrummet och gruppindelning i pedagogiskt syfte.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aseline="0" dirty="0"/>
                        <a:t>Läraren ansvarar för att skapa förutsättningar för ett bra klassrumsklimat genom att stimulera samhörighet, delaktighet och dialog.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aseline="0" dirty="0"/>
                        <a:t>Läraren ansvarar för att gemensamt framtagna ordningsregler efterlevs, och att konsekvenser vidtas enligt gällande rutin vid behov.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aseline="0" dirty="0"/>
                        <a:t>Lektionerna innehåller inslag av pauser och rörelse vid behov.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000" baseline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000" baseline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32334842"/>
                  </a:ext>
                </a:extLst>
              </a:tr>
              <a:tr h="69425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sv-SE" sz="1600" b="1" dirty="0"/>
                        <a:t>Tydligt avslut</a:t>
                      </a:r>
                    </a:p>
                    <a:p>
                      <a:endParaRPr lang="sv-SE" sz="16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Gruppen återsamlas för gemensamt avslut.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Lektionens innehåll sammanfattas utifrån mål och syfte.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Lektionen av avslutas med en gemensam reflektion.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59408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312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Ökad </a:t>
            </a:r>
            <a:r>
              <a:rPr lang="sv-SE" dirty="0" err="1"/>
              <a:t>studiero</a:t>
            </a:r>
            <a:endParaRPr lang="sv-SE" dirty="0"/>
          </a:p>
          <a:p>
            <a:r>
              <a:rPr lang="sv-SE" dirty="0"/>
              <a:t>Tydlighet – förutsebarhet som gynnar alla men särskilt de som behöver extra anpassningar</a:t>
            </a:r>
          </a:p>
          <a:p>
            <a:r>
              <a:rPr lang="sv-SE" dirty="0"/>
              <a:t>Gemensam referensram för alla på skolan</a:t>
            </a:r>
          </a:p>
          <a:p>
            <a:r>
              <a:rPr lang="sv-SE" dirty="0"/>
              <a:t>En plattform för pedagogisk vidareutveckling och diskussion i kollegiet</a:t>
            </a:r>
          </a:p>
          <a:p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2">
                    <a:lumMod val="10000"/>
                  </a:schemeClr>
                </a:solidFill>
              </a:rPr>
              <a:t>Perspektiv från elever och lärare</a:t>
            </a:r>
          </a:p>
        </p:txBody>
      </p:sp>
    </p:spTree>
    <p:extLst>
      <p:ext uri="{BB962C8B-B14F-4D97-AF65-F5344CB8AC3E}">
        <p14:creationId xmlns:p14="http://schemas.microsoft.com/office/powerpoint/2010/main" val="2096864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81200" y="403408"/>
            <a:ext cx="8229600" cy="1143000"/>
          </a:xfrm>
        </p:spPr>
        <p:txBody>
          <a:bodyPr wrap="square" anchor="ctr">
            <a:normAutofit/>
          </a:bodyPr>
          <a:lstStyle/>
          <a:p>
            <a:r>
              <a:rPr lang="sv-SE" dirty="0">
                <a:solidFill>
                  <a:schemeClr val="bg2">
                    <a:lumMod val="10000"/>
                  </a:schemeClr>
                </a:solidFill>
              </a:rPr>
              <a:t>Mentorskap i skolan</a:t>
            </a:r>
          </a:p>
        </p:txBody>
      </p:sp>
      <p:sp>
        <p:nvSpPr>
          <p:cNvPr id="3" name="Underrubrik 2"/>
          <p:cNvSpPr>
            <a:spLocks noGrp="1"/>
          </p:cNvSpPr>
          <p:nvPr>
            <p:ph sz="half" idx="1"/>
          </p:nvPr>
        </p:nvSpPr>
        <p:spPr>
          <a:xfrm>
            <a:off x="2577100" y="1690247"/>
            <a:ext cx="8888860" cy="4055823"/>
          </a:xfrm>
        </p:spPr>
        <p:txBody>
          <a:bodyPr wrap="square" anchor="t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sv-SE" sz="2000" dirty="0"/>
              <a:t>Alla elever i gymnasieskolan och gymnasiesärskolan ska ha en mentor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55A97ACF-5EAB-5323-229F-BBFE0821A5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2101" y="2362542"/>
            <a:ext cx="7097115" cy="328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665007"/>
      </p:ext>
    </p:extLst>
  </p:cSld>
  <p:clrMapOvr>
    <a:masterClrMapping/>
  </p:clrMapOvr>
</p:sld>
</file>

<file path=ppt/theme/theme1.xml><?xml version="1.0" encoding="utf-8"?>
<a:theme xmlns:a="http://schemas.openxmlformats.org/drawingml/2006/main" name="Slinga">
  <a:themeElements>
    <a:clrScheme name="Varm blå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920938FE6EFC34792E4459B011A3148" ma:contentTypeVersion="31" ma:contentTypeDescription="Skapa ett nytt dokument." ma:contentTypeScope="" ma:versionID="814f98474c2be3285a8e91e6734aa46b">
  <xsd:schema xmlns:xsd="http://www.w3.org/2001/XMLSchema" xmlns:xs="http://www.w3.org/2001/XMLSchema" xmlns:p="http://schemas.microsoft.com/office/2006/metadata/properties" xmlns:ns3="a39cde57-64de-4d39-90a5-84888472a7b2" xmlns:ns4="4758d29b-8c0a-45ad-b2ab-45c37a918b0b" targetNamespace="http://schemas.microsoft.com/office/2006/metadata/properties" ma:root="true" ma:fieldsID="26f5072f84176789a8868ea2663d820a" ns3:_="" ns4:_="">
    <xsd:import namespace="a39cde57-64de-4d39-90a5-84888472a7b2"/>
    <xsd:import namespace="4758d29b-8c0a-45ad-b2ab-45c37a918b0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NotebookType" minOccurs="0"/>
                <xsd:element ref="ns4:FolderType" minOccurs="0"/>
                <xsd:element ref="ns4:CultureName" minOccurs="0"/>
                <xsd:element ref="ns4:AppVersion" minOccurs="0"/>
                <xsd:element ref="ns4:TeamsChannelId" minOccurs="0"/>
                <xsd:element ref="ns4:Owner" minOccurs="0"/>
                <xsd:element ref="ns4:Math_Settings" minOccurs="0"/>
                <xsd:element ref="ns4:DefaultSectionNames" minOccurs="0"/>
                <xsd:element ref="ns4:Templates" minOccurs="0"/>
                <xsd:element ref="ns4:Teachers" minOccurs="0"/>
                <xsd:element ref="ns4:Students" minOccurs="0"/>
                <xsd:element ref="ns4:Student_Groups" minOccurs="0"/>
                <xsd:element ref="ns4:Distribution_Groups" minOccurs="0"/>
                <xsd:element ref="ns4:LMS_Mapping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IsNotebookLock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9cde57-64de-4d39-90a5-84888472a7b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at med information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Delar tips,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58d29b-8c0a-45ad-b2ab-45c37a918b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NotebookType" ma:index="19" nillable="true" ma:displayName="Notebook Type" ma:internalName="NotebookType">
      <xsd:simpleType>
        <xsd:restriction base="dms:Text"/>
      </xsd:simpleType>
    </xsd:element>
    <xsd:element name="FolderType" ma:index="20" nillable="true" ma:displayName="Folder Type" ma:internalName="FolderType">
      <xsd:simpleType>
        <xsd:restriction base="dms:Text"/>
      </xsd:simpleType>
    </xsd:element>
    <xsd:element name="CultureName" ma:index="21" nillable="true" ma:displayName="Culture Name" ma:internalName="CultureName">
      <xsd:simpleType>
        <xsd:restriction base="dms:Text"/>
      </xsd:simpleType>
    </xsd:element>
    <xsd:element name="AppVersion" ma:index="22" nillable="true" ma:displayName="App Version" ma:internalName="AppVersion">
      <xsd:simpleType>
        <xsd:restriction base="dms:Text"/>
      </xsd:simpleType>
    </xsd:element>
    <xsd:element name="TeamsChannelId" ma:index="23" nillable="true" ma:displayName="Teams Channel Id" ma:internalName="TeamsChannelId">
      <xsd:simpleType>
        <xsd:restriction base="dms:Text"/>
      </xsd:simpleType>
    </xsd:element>
    <xsd:element name="Owner" ma:index="24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5" nillable="true" ma:displayName="Math Settings" ma:internalName="Math_Settings">
      <xsd:simpleType>
        <xsd:restriction base="dms:Text"/>
      </xsd:simpleType>
    </xsd:element>
    <xsd:element name="DefaultSectionNames" ma:index="26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7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1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2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3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4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5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6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7" nillable="true" ma:displayName="Is Collaboration Space Locked" ma:internalName="Is_Collaboration_Space_Locked">
      <xsd:simpleType>
        <xsd:restriction base="dms:Boolean"/>
      </xsd:simpleType>
    </xsd:element>
    <xsd:element name="IsNotebookLocked" ma:index="38" nillable="true" ma:displayName="Is Notebook Locked" ma:internalName="IsNotebookLocked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ultureName xmlns="4758d29b-8c0a-45ad-b2ab-45c37a918b0b" xsi:nil="true"/>
    <Is_Collaboration_Space_Locked xmlns="4758d29b-8c0a-45ad-b2ab-45c37a918b0b" xsi:nil="true"/>
    <LMS_Mappings xmlns="4758d29b-8c0a-45ad-b2ab-45c37a918b0b" xsi:nil="true"/>
    <IsNotebookLocked xmlns="4758d29b-8c0a-45ad-b2ab-45c37a918b0b" xsi:nil="true"/>
    <Owner xmlns="4758d29b-8c0a-45ad-b2ab-45c37a918b0b">
      <UserInfo>
        <DisplayName/>
        <AccountId xsi:nil="true"/>
        <AccountType/>
      </UserInfo>
    </Owner>
    <Has_Teacher_Only_SectionGroup xmlns="4758d29b-8c0a-45ad-b2ab-45c37a918b0b" xsi:nil="true"/>
    <DefaultSectionNames xmlns="4758d29b-8c0a-45ad-b2ab-45c37a918b0b" xsi:nil="true"/>
    <TeamsChannelId xmlns="4758d29b-8c0a-45ad-b2ab-45c37a918b0b" xsi:nil="true"/>
    <Invited_Teachers xmlns="4758d29b-8c0a-45ad-b2ab-45c37a918b0b" xsi:nil="true"/>
    <NotebookType xmlns="4758d29b-8c0a-45ad-b2ab-45c37a918b0b" xsi:nil="true"/>
    <Distribution_Groups xmlns="4758d29b-8c0a-45ad-b2ab-45c37a918b0b" xsi:nil="true"/>
    <Templates xmlns="4758d29b-8c0a-45ad-b2ab-45c37a918b0b" xsi:nil="true"/>
    <AppVersion xmlns="4758d29b-8c0a-45ad-b2ab-45c37a918b0b" xsi:nil="true"/>
    <Math_Settings xmlns="4758d29b-8c0a-45ad-b2ab-45c37a918b0b" xsi:nil="true"/>
    <Self_Registration_Enabled xmlns="4758d29b-8c0a-45ad-b2ab-45c37a918b0b" xsi:nil="true"/>
    <Invited_Students xmlns="4758d29b-8c0a-45ad-b2ab-45c37a918b0b" xsi:nil="true"/>
    <FolderType xmlns="4758d29b-8c0a-45ad-b2ab-45c37a918b0b" xsi:nil="true"/>
    <Teachers xmlns="4758d29b-8c0a-45ad-b2ab-45c37a918b0b">
      <UserInfo>
        <DisplayName/>
        <AccountId xsi:nil="true"/>
        <AccountType/>
      </UserInfo>
    </Teachers>
    <Students xmlns="4758d29b-8c0a-45ad-b2ab-45c37a918b0b">
      <UserInfo>
        <DisplayName/>
        <AccountId xsi:nil="true"/>
        <AccountType/>
      </UserInfo>
    </Students>
    <Student_Groups xmlns="4758d29b-8c0a-45ad-b2ab-45c37a918b0b">
      <UserInfo>
        <DisplayName/>
        <AccountId xsi:nil="true"/>
        <AccountType/>
      </UserInfo>
    </Student_Group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1F8297F-72C3-46C9-9C9C-684E5531DF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39cde57-64de-4d39-90a5-84888472a7b2"/>
    <ds:schemaRef ds:uri="4758d29b-8c0a-45ad-b2ab-45c37a918b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4658C7-3E9F-470E-BC6A-3ED96030CAE8}">
  <ds:schemaRefs>
    <ds:schemaRef ds:uri="a39cde57-64de-4d39-90a5-84888472a7b2"/>
    <ds:schemaRef ds:uri="4758d29b-8c0a-45ad-b2ab-45c37a918b0b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590227A-FCFB-47D6-B461-A44EB8A6F69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14944</TotalTime>
  <Words>929</Words>
  <Application>Microsoft Office PowerPoint</Application>
  <PresentationFormat>Bredbild</PresentationFormat>
  <Paragraphs>201</Paragraphs>
  <Slides>17</Slides>
  <Notes>17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3" baseType="lpstr">
      <vt:lpstr>Arial</vt:lpstr>
      <vt:lpstr>Calibri</vt:lpstr>
      <vt:lpstr>Century Gothic</vt:lpstr>
      <vt:lpstr>Wingdings</vt:lpstr>
      <vt:lpstr>Wingdings 3</vt:lpstr>
      <vt:lpstr>Slinga</vt:lpstr>
      <vt:lpstr> Om Arlandalektionen och heltidsmentorskapet   </vt:lpstr>
      <vt:lpstr> Tre skolenheter  ca 1200 elever </vt:lpstr>
      <vt:lpstr>Elever - kön</vt:lpstr>
      <vt:lpstr>Arlandalektionen - bakgrund  </vt:lpstr>
      <vt:lpstr>Arlandagymnasiets pedagogiska modell</vt:lpstr>
      <vt:lpstr>PowerPoint-presentation</vt:lpstr>
      <vt:lpstr>Arlandalektionen  En gemensam struktur kring:</vt:lpstr>
      <vt:lpstr>Perspektiv från elever och lärare</vt:lpstr>
      <vt:lpstr>Mentorskap i skolan</vt:lpstr>
      <vt:lpstr>Heltidsmentorer</vt:lpstr>
      <vt:lpstr>Vad gör en  heltidsmentor?</vt:lpstr>
      <vt:lpstr>Fördelar med heltidsmentorskap</vt:lpstr>
      <vt:lpstr>Storsthlms-enkäten</vt:lpstr>
      <vt:lpstr>Storsthlms-enkäten</vt:lpstr>
      <vt:lpstr>Storsthlms-enkäten</vt:lpstr>
      <vt:lpstr>Högre andel klarar gymnasiet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Varmt välkomna tillbaka allihopa!!</dc:title>
  <dc:creator>Erik Ryding</dc:creator>
  <cp:lastModifiedBy>Eva Häggmark</cp:lastModifiedBy>
  <cp:revision>141</cp:revision>
  <cp:lastPrinted>2023-02-10T08:34:34Z</cp:lastPrinted>
  <dcterms:created xsi:type="dcterms:W3CDTF">2017-08-09T12:40:29Z</dcterms:created>
  <dcterms:modified xsi:type="dcterms:W3CDTF">2023-02-28T16:00:10Z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0x010100E920938FE6EFC34792E4459B011A3148</vt:lpwstr>
  </property>
</Properties>
</file>