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DA9"/>
    <a:srgbClr val="669DCB"/>
    <a:srgbClr val="CBD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2843C-BE67-4DF3-A88D-DC07FAA51C6F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AEE8B-6205-486E-95F0-B4B1E5D8D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640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721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61554" y="360000"/>
            <a:ext cx="11318400" cy="7272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60000" y="1308942"/>
            <a:ext cx="11318400" cy="4032000"/>
          </a:xfrm>
        </p:spPr>
        <p:txBody>
          <a:bodyPr numCol="2" spcCol="36000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283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9999" y="1310400"/>
            <a:ext cx="5580000" cy="4032000"/>
          </a:xfrm>
        </p:spPr>
        <p:txBody>
          <a:bodyPr numCol="2" spcCol="36000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6096000" y="1310400"/>
            <a:ext cx="5580000" cy="403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8880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60D5DDB3-BC28-48BD-8C3E-058FFB7524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71600"/>
            <a:ext cx="12192000" cy="684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0647D66-130A-4F52-B14F-786C5AC059B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BCC71BF-BC53-467F-8A3B-2064D54498A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04028DC-63BD-4420-8F6C-9588AA55704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7043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delare_rubrik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5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360000" y="360545"/>
            <a:ext cx="11318400" cy="727200"/>
          </a:xfr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 hasCustomPrompt="1"/>
          </p:nvPr>
        </p:nvSpPr>
        <p:spPr>
          <a:xfrm>
            <a:off x="532465" y="5851824"/>
            <a:ext cx="1238400" cy="345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0189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5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6" hasCustomPrompt="1"/>
          </p:nvPr>
        </p:nvSpPr>
        <p:spPr>
          <a:xfrm>
            <a:off x="527085" y="5857166"/>
            <a:ext cx="1238400" cy="345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113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60000" y="1310400"/>
            <a:ext cx="11318400" cy="4039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72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92181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2623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60000" y="1310400"/>
            <a:ext cx="5580000" cy="403946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8400" y="1310400"/>
            <a:ext cx="5580000" cy="403946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7008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22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318400" cy="7272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60000" y="1310400"/>
            <a:ext cx="5580000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60000" y="2134312"/>
            <a:ext cx="5580000" cy="353216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098400" y="1310400"/>
            <a:ext cx="55800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098400" y="2134312"/>
            <a:ext cx="5580000" cy="355420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2342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  <p15:guide id="3" pos="280">
          <p15:clr>
            <a:srgbClr val="FBAE4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61554" y="360000"/>
            <a:ext cx="11318400" cy="12024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936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30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delare_bredtej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5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01" y="5943492"/>
            <a:ext cx="1499573" cy="4212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54" y="6043985"/>
            <a:ext cx="1499571" cy="421200"/>
          </a:xfrm>
          <a:prstGeom prst="rect">
            <a:avLst/>
          </a:prstGeom>
        </p:spPr>
      </p:pic>
      <p:sp>
        <p:nvSpPr>
          <p:cNvPr id="4" name="Platshållare för text 3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421699"/>
            <a:ext cx="9753600" cy="2037600"/>
          </a:xfrm>
          <a:custGeom>
            <a:avLst/>
            <a:gdLst>
              <a:gd name="connsiteX0" fmla="*/ 0 w 9538952"/>
              <a:gd name="connsiteY0" fmla="*/ 0 h 2037600"/>
              <a:gd name="connsiteX1" fmla="*/ 9538952 w 9538952"/>
              <a:gd name="connsiteY1" fmla="*/ 0 h 2037600"/>
              <a:gd name="connsiteX2" fmla="*/ 9538952 w 9538952"/>
              <a:gd name="connsiteY2" fmla="*/ 2037600 h 2037600"/>
              <a:gd name="connsiteX3" fmla="*/ 0 w 9538952"/>
              <a:gd name="connsiteY3" fmla="*/ 2037600 h 2037600"/>
              <a:gd name="connsiteX4" fmla="*/ 0 w 9538952"/>
              <a:gd name="connsiteY4" fmla="*/ 0 h 2037600"/>
              <a:gd name="connsiteX0" fmla="*/ 0 w 9753600"/>
              <a:gd name="connsiteY0" fmla="*/ 0 h 2037600"/>
              <a:gd name="connsiteX1" fmla="*/ 9753600 w 9753600"/>
              <a:gd name="connsiteY1" fmla="*/ 8586 h 2037600"/>
              <a:gd name="connsiteX2" fmla="*/ 9538952 w 9753600"/>
              <a:gd name="connsiteY2" fmla="*/ 2037600 h 2037600"/>
              <a:gd name="connsiteX3" fmla="*/ 0 w 9753600"/>
              <a:gd name="connsiteY3" fmla="*/ 2037600 h 2037600"/>
              <a:gd name="connsiteX4" fmla="*/ 0 w 9753600"/>
              <a:gd name="connsiteY4" fmla="*/ 0 h 2037600"/>
              <a:gd name="connsiteX0" fmla="*/ 0 w 9753600"/>
              <a:gd name="connsiteY0" fmla="*/ 0 h 2037600"/>
              <a:gd name="connsiteX1" fmla="*/ 9753600 w 9753600"/>
              <a:gd name="connsiteY1" fmla="*/ 8586 h 2037600"/>
              <a:gd name="connsiteX2" fmla="*/ 9590468 w 9753600"/>
              <a:gd name="connsiteY2" fmla="*/ 2037600 h 2037600"/>
              <a:gd name="connsiteX3" fmla="*/ 0 w 9753600"/>
              <a:gd name="connsiteY3" fmla="*/ 2037600 h 2037600"/>
              <a:gd name="connsiteX4" fmla="*/ 0 w 9753600"/>
              <a:gd name="connsiteY4" fmla="*/ 0 h 203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53600" h="2037600">
                <a:moveTo>
                  <a:pt x="0" y="0"/>
                </a:moveTo>
                <a:lnTo>
                  <a:pt x="9753600" y="8586"/>
                </a:lnTo>
                <a:lnTo>
                  <a:pt x="9590468" y="2037600"/>
                </a:lnTo>
                <a:lnTo>
                  <a:pt x="0" y="2037600"/>
                </a:lnTo>
                <a:lnTo>
                  <a:pt x="0" y="0"/>
                </a:lnTo>
                <a:close/>
              </a:path>
            </a:pathLst>
          </a:custGeom>
          <a:solidFill>
            <a:srgbClr val="085DA9"/>
          </a:solidFill>
        </p:spPr>
        <p:txBody>
          <a:bodyPr lIns="432000" tIns="396000"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  <a:latin typeface="+mj-lt"/>
              </a:defRPr>
            </a:lvl1pPr>
            <a:lvl2pPr marL="206550" indent="0">
              <a:buNone/>
              <a:defRPr/>
            </a:lvl2pPr>
            <a:lvl3pPr marL="404550" indent="0">
              <a:buNone/>
              <a:defRPr/>
            </a:lvl3pPr>
            <a:lvl4pPr marL="620550" indent="0">
              <a:buNone/>
              <a:defRPr/>
            </a:lvl4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42800" y="1434459"/>
            <a:ext cx="3062287" cy="369887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 </a:t>
            </a:r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8" hasCustomPrompt="1"/>
          </p:nvPr>
        </p:nvSpPr>
        <p:spPr>
          <a:xfrm>
            <a:off x="422275" y="6113463"/>
            <a:ext cx="1558800" cy="463550"/>
          </a:xfrm>
          <a:blipFill>
            <a:blip r:embed="rId3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0" name="Platshållare för text 19"/>
          <p:cNvSpPr>
            <a:spLocks noGrp="1"/>
          </p:cNvSpPr>
          <p:nvPr>
            <p:ph type="body" sz="quarter" idx="19" hasCustomPrompt="1"/>
          </p:nvPr>
        </p:nvSpPr>
        <p:spPr>
          <a:xfrm>
            <a:off x="9661200" y="421588"/>
            <a:ext cx="2530800" cy="2037600"/>
          </a:xfrm>
          <a:custGeom>
            <a:avLst/>
            <a:gdLst>
              <a:gd name="connsiteX0" fmla="*/ 0 w 2530800"/>
              <a:gd name="connsiteY0" fmla="*/ 0 h 2037600"/>
              <a:gd name="connsiteX1" fmla="*/ 2530800 w 2530800"/>
              <a:gd name="connsiteY1" fmla="*/ 0 h 2037600"/>
              <a:gd name="connsiteX2" fmla="*/ 2530800 w 2530800"/>
              <a:gd name="connsiteY2" fmla="*/ 2037600 h 2037600"/>
              <a:gd name="connsiteX3" fmla="*/ 0 w 2530800"/>
              <a:gd name="connsiteY3" fmla="*/ 2037600 h 2037600"/>
              <a:gd name="connsiteX4" fmla="*/ 0 w 2530800"/>
              <a:gd name="connsiteY4" fmla="*/ 0 h 2037600"/>
              <a:gd name="connsiteX0" fmla="*/ 67577 w 2530800"/>
              <a:gd name="connsiteY0" fmla="*/ 0 h 2037600"/>
              <a:gd name="connsiteX1" fmla="*/ 2530800 w 2530800"/>
              <a:gd name="connsiteY1" fmla="*/ 0 h 2037600"/>
              <a:gd name="connsiteX2" fmla="*/ 2530800 w 2530800"/>
              <a:gd name="connsiteY2" fmla="*/ 2037600 h 2037600"/>
              <a:gd name="connsiteX3" fmla="*/ 0 w 2530800"/>
              <a:gd name="connsiteY3" fmla="*/ 2037600 h 2037600"/>
              <a:gd name="connsiteX4" fmla="*/ 67577 w 2530800"/>
              <a:gd name="connsiteY4" fmla="*/ 0 h 2037600"/>
              <a:gd name="connsiteX0" fmla="*/ 114036 w 2530800"/>
              <a:gd name="connsiteY0" fmla="*/ 4224 h 2037600"/>
              <a:gd name="connsiteX1" fmla="*/ 2530800 w 2530800"/>
              <a:gd name="connsiteY1" fmla="*/ 0 h 2037600"/>
              <a:gd name="connsiteX2" fmla="*/ 2530800 w 2530800"/>
              <a:gd name="connsiteY2" fmla="*/ 2037600 h 2037600"/>
              <a:gd name="connsiteX3" fmla="*/ 0 w 2530800"/>
              <a:gd name="connsiteY3" fmla="*/ 2037600 h 2037600"/>
              <a:gd name="connsiteX4" fmla="*/ 114036 w 2530800"/>
              <a:gd name="connsiteY4" fmla="*/ 4224 h 2037600"/>
              <a:gd name="connsiteX0" fmla="*/ 173166 w 2530800"/>
              <a:gd name="connsiteY0" fmla="*/ 4224 h 2037600"/>
              <a:gd name="connsiteX1" fmla="*/ 2530800 w 2530800"/>
              <a:gd name="connsiteY1" fmla="*/ 0 h 2037600"/>
              <a:gd name="connsiteX2" fmla="*/ 2530800 w 2530800"/>
              <a:gd name="connsiteY2" fmla="*/ 2037600 h 2037600"/>
              <a:gd name="connsiteX3" fmla="*/ 0 w 2530800"/>
              <a:gd name="connsiteY3" fmla="*/ 2037600 h 2037600"/>
              <a:gd name="connsiteX4" fmla="*/ 173166 w 2530800"/>
              <a:gd name="connsiteY4" fmla="*/ 4224 h 2037600"/>
              <a:gd name="connsiteX0" fmla="*/ 160495 w 2530800"/>
              <a:gd name="connsiteY0" fmla="*/ 8447 h 2037600"/>
              <a:gd name="connsiteX1" fmla="*/ 2530800 w 2530800"/>
              <a:gd name="connsiteY1" fmla="*/ 0 h 2037600"/>
              <a:gd name="connsiteX2" fmla="*/ 2530800 w 2530800"/>
              <a:gd name="connsiteY2" fmla="*/ 2037600 h 2037600"/>
              <a:gd name="connsiteX3" fmla="*/ 0 w 2530800"/>
              <a:gd name="connsiteY3" fmla="*/ 2037600 h 2037600"/>
              <a:gd name="connsiteX4" fmla="*/ 160495 w 2530800"/>
              <a:gd name="connsiteY4" fmla="*/ 8447 h 2037600"/>
              <a:gd name="connsiteX0" fmla="*/ 160495 w 2530800"/>
              <a:gd name="connsiteY0" fmla="*/ 12671 h 2037600"/>
              <a:gd name="connsiteX1" fmla="*/ 2530800 w 2530800"/>
              <a:gd name="connsiteY1" fmla="*/ 0 h 2037600"/>
              <a:gd name="connsiteX2" fmla="*/ 2530800 w 2530800"/>
              <a:gd name="connsiteY2" fmla="*/ 2037600 h 2037600"/>
              <a:gd name="connsiteX3" fmla="*/ 0 w 2530800"/>
              <a:gd name="connsiteY3" fmla="*/ 2037600 h 2037600"/>
              <a:gd name="connsiteX4" fmla="*/ 160495 w 2530800"/>
              <a:gd name="connsiteY4" fmla="*/ 12671 h 2037600"/>
              <a:gd name="connsiteX0" fmla="*/ 333661 w 2530800"/>
              <a:gd name="connsiteY0" fmla="*/ 29565 h 2037600"/>
              <a:gd name="connsiteX1" fmla="*/ 2530800 w 2530800"/>
              <a:gd name="connsiteY1" fmla="*/ 0 h 2037600"/>
              <a:gd name="connsiteX2" fmla="*/ 2530800 w 2530800"/>
              <a:gd name="connsiteY2" fmla="*/ 2037600 h 2037600"/>
              <a:gd name="connsiteX3" fmla="*/ 0 w 2530800"/>
              <a:gd name="connsiteY3" fmla="*/ 2037600 h 2037600"/>
              <a:gd name="connsiteX4" fmla="*/ 333661 w 2530800"/>
              <a:gd name="connsiteY4" fmla="*/ 29565 h 2037600"/>
              <a:gd name="connsiteX0" fmla="*/ 164718 w 2530800"/>
              <a:gd name="connsiteY0" fmla="*/ 8447 h 2037600"/>
              <a:gd name="connsiteX1" fmla="*/ 2530800 w 2530800"/>
              <a:gd name="connsiteY1" fmla="*/ 0 h 2037600"/>
              <a:gd name="connsiteX2" fmla="*/ 2530800 w 2530800"/>
              <a:gd name="connsiteY2" fmla="*/ 2037600 h 2037600"/>
              <a:gd name="connsiteX3" fmla="*/ 0 w 2530800"/>
              <a:gd name="connsiteY3" fmla="*/ 2037600 h 2037600"/>
              <a:gd name="connsiteX4" fmla="*/ 164718 w 2530800"/>
              <a:gd name="connsiteY4" fmla="*/ 8447 h 203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0800" h="2037600">
                <a:moveTo>
                  <a:pt x="164718" y="8447"/>
                </a:moveTo>
                <a:lnTo>
                  <a:pt x="2530800" y="0"/>
                </a:lnTo>
                <a:lnTo>
                  <a:pt x="2530800" y="2037600"/>
                </a:lnTo>
                <a:lnTo>
                  <a:pt x="0" y="2037600"/>
                </a:lnTo>
                <a:lnTo>
                  <a:pt x="164718" y="8447"/>
                </a:lnTo>
                <a:close/>
              </a:path>
            </a:pathLst>
          </a:custGeom>
          <a:solidFill>
            <a:srgbClr val="669DCB"/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384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9">
          <p15:clr>
            <a:srgbClr val="FBAE40"/>
          </p15:clr>
        </p15:guide>
        <p15:guide id="2" orient="horz" pos="572">
          <p15:clr>
            <a:srgbClr val="FBAE40"/>
          </p15:clr>
        </p15:guide>
        <p15:guide id="3" orient="horz" pos="958">
          <p15:clr>
            <a:srgbClr val="FBAE40"/>
          </p15:clr>
        </p15:guide>
        <p15:guide id="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BD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515600" cy="726409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60000" y="1086409"/>
            <a:ext cx="10515600" cy="1447779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grpSp>
        <p:nvGrpSpPr>
          <p:cNvPr id="9" name="Grupp 8"/>
          <p:cNvGrpSpPr/>
          <p:nvPr/>
        </p:nvGrpSpPr>
        <p:grpSpPr>
          <a:xfrm>
            <a:off x="0" y="5872167"/>
            <a:ext cx="12192000" cy="691200"/>
            <a:chOff x="0" y="5872167"/>
            <a:chExt cx="12192000" cy="691200"/>
          </a:xfrm>
        </p:grpSpPr>
        <p:sp>
          <p:nvSpPr>
            <p:cNvPr id="10" name="Frihandsfigur: Form 9"/>
            <p:cNvSpPr/>
            <p:nvPr/>
          </p:nvSpPr>
          <p:spPr>
            <a:xfrm>
              <a:off x="1952168" y="5872167"/>
              <a:ext cx="10239832" cy="691200"/>
            </a:xfrm>
            <a:custGeom>
              <a:avLst/>
              <a:gdLst>
                <a:gd name="connsiteX0" fmla="*/ 51150 w 10226847"/>
                <a:gd name="connsiteY0" fmla="*/ 0 h 691200"/>
                <a:gd name="connsiteX1" fmla="*/ 263883 w 10226847"/>
                <a:gd name="connsiteY1" fmla="*/ 0 h 691200"/>
                <a:gd name="connsiteX2" fmla="*/ 774503 w 10226847"/>
                <a:gd name="connsiteY2" fmla="*/ 0 h 691200"/>
                <a:gd name="connsiteX3" fmla="*/ 10226847 w 10226847"/>
                <a:gd name="connsiteY3" fmla="*/ 0 h 691200"/>
                <a:gd name="connsiteX4" fmla="*/ 10226847 w 10226847"/>
                <a:gd name="connsiteY4" fmla="*/ 691200 h 691200"/>
                <a:gd name="connsiteX5" fmla="*/ 601703 w 10226847"/>
                <a:gd name="connsiteY5" fmla="*/ 691200 h 691200"/>
                <a:gd name="connsiteX6" fmla="*/ 263883 w 10226847"/>
                <a:gd name="connsiteY6" fmla="*/ 691200 h 691200"/>
                <a:gd name="connsiteX7" fmla="*/ 0 w 10226847"/>
                <a:gd name="connsiteY7" fmla="*/ 691200 h 69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226847" h="691200">
                  <a:moveTo>
                    <a:pt x="51150" y="0"/>
                  </a:moveTo>
                  <a:lnTo>
                    <a:pt x="263883" y="0"/>
                  </a:lnTo>
                  <a:lnTo>
                    <a:pt x="774503" y="0"/>
                  </a:lnTo>
                  <a:lnTo>
                    <a:pt x="10226847" y="0"/>
                  </a:lnTo>
                  <a:lnTo>
                    <a:pt x="10226847" y="691200"/>
                  </a:lnTo>
                  <a:lnTo>
                    <a:pt x="601703" y="691200"/>
                  </a:lnTo>
                  <a:lnTo>
                    <a:pt x="263883" y="691200"/>
                  </a:lnTo>
                  <a:lnTo>
                    <a:pt x="0" y="691200"/>
                  </a:lnTo>
                  <a:close/>
                </a:path>
              </a:pathLst>
            </a:custGeom>
            <a:solidFill>
              <a:srgbClr val="669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Frihandsfigur: Form 10"/>
            <p:cNvSpPr/>
            <p:nvPr/>
          </p:nvSpPr>
          <p:spPr>
            <a:xfrm>
              <a:off x="0" y="5872167"/>
              <a:ext cx="1945673" cy="691200"/>
            </a:xfrm>
            <a:custGeom>
              <a:avLst/>
              <a:gdLst>
                <a:gd name="connsiteX0" fmla="*/ 0 w 1945673"/>
                <a:gd name="connsiteY0" fmla="*/ 0 h 691200"/>
                <a:gd name="connsiteX1" fmla="*/ 1343970 w 1945673"/>
                <a:gd name="connsiteY1" fmla="*/ 0 h 691200"/>
                <a:gd name="connsiteX2" fmla="*/ 1400616 w 1945673"/>
                <a:gd name="connsiteY2" fmla="*/ 0 h 691200"/>
                <a:gd name="connsiteX3" fmla="*/ 1945673 w 1945673"/>
                <a:gd name="connsiteY3" fmla="*/ 0 h 691200"/>
                <a:gd name="connsiteX4" fmla="*/ 1894523 w 1945673"/>
                <a:gd name="connsiteY4" fmla="*/ 691200 h 691200"/>
                <a:gd name="connsiteX5" fmla="*/ 1400616 w 1945673"/>
                <a:gd name="connsiteY5" fmla="*/ 691200 h 691200"/>
                <a:gd name="connsiteX6" fmla="*/ 1171170 w 1945673"/>
                <a:gd name="connsiteY6" fmla="*/ 691200 h 691200"/>
                <a:gd name="connsiteX7" fmla="*/ 0 w 1945673"/>
                <a:gd name="connsiteY7" fmla="*/ 691200 h 69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45673" h="691200">
                  <a:moveTo>
                    <a:pt x="0" y="0"/>
                  </a:moveTo>
                  <a:lnTo>
                    <a:pt x="1343970" y="0"/>
                  </a:lnTo>
                  <a:lnTo>
                    <a:pt x="1400616" y="0"/>
                  </a:lnTo>
                  <a:lnTo>
                    <a:pt x="1945673" y="0"/>
                  </a:lnTo>
                  <a:lnTo>
                    <a:pt x="1894523" y="691200"/>
                  </a:lnTo>
                  <a:lnTo>
                    <a:pt x="1400616" y="691200"/>
                  </a:lnTo>
                  <a:lnTo>
                    <a:pt x="1171170" y="691200"/>
                  </a:lnTo>
                  <a:lnTo>
                    <a:pt x="0" y="691200"/>
                  </a:lnTo>
                  <a:close/>
                </a:path>
              </a:pathLst>
            </a:custGeom>
            <a:solidFill>
              <a:srgbClr val="085DA9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2" name="Bildobjekt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653" y="6043985"/>
              <a:ext cx="1238400" cy="3478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017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/>
        </p:nvGrpSpPr>
        <p:grpSpPr>
          <a:xfrm>
            <a:off x="0" y="5872167"/>
            <a:ext cx="12192000" cy="691200"/>
            <a:chOff x="0" y="5872167"/>
            <a:chExt cx="12192000" cy="691200"/>
          </a:xfrm>
        </p:grpSpPr>
        <p:sp>
          <p:nvSpPr>
            <p:cNvPr id="8" name="Frihandsfigur: Form 7"/>
            <p:cNvSpPr/>
            <p:nvPr/>
          </p:nvSpPr>
          <p:spPr>
            <a:xfrm>
              <a:off x="1952168" y="5872167"/>
              <a:ext cx="10239832" cy="691200"/>
            </a:xfrm>
            <a:custGeom>
              <a:avLst/>
              <a:gdLst>
                <a:gd name="connsiteX0" fmla="*/ 51150 w 10226847"/>
                <a:gd name="connsiteY0" fmla="*/ 0 h 691200"/>
                <a:gd name="connsiteX1" fmla="*/ 263883 w 10226847"/>
                <a:gd name="connsiteY1" fmla="*/ 0 h 691200"/>
                <a:gd name="connsiteX2" fmla="*/ 774503 w 10226847"/>
                <a:gd name="connsiteY2" fmla="*/ 0 h 691200"/>
                <a:gd name="connsiteX3" fmla="*/ 10226847 w 10226847"/>
                <a:gd name="connsiteY3" fmla="*/ 0 h 691200"/>
                <a:gd name="connsiteX4" fmla="*/ 10226847 w 10226847"/>
                <a:gd name="connsiteY4" fmla="*/ 691200 h 691200"/>
                <a:gd name="connsiteX5" fmla="*/ 601703 w 10226847"/>
                <a:gd name="connsiteY5" fmla="*/ 691200 h 691200"/>
                <a:gd name="connsiteX6" fmla="*/ 263883 w 10226847"/>
                <a:gd name="connsiteY6" fmla="*/ 691200 h 691200"/>
                <a:gd name="connsiteX7" fmla="*/ 0 w 10226847"/>
                <a:gd name="connsiteY7" fmla="*/ 691200 h 69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226847" h="691200">
                  <a:moveTo>
                    <a:pt x="51150" y="0"/>
                  </a:moveTo>
                  <a:lnTo>
                    <a:pt x="263883" y="0"/>
                  </a:lnTo>
                  <a:lnTo>
                    <a:pt x="774503" y="0"/>
                  </a:lnTo>
                  <a:lnTo>
                    <a:pt x="10226847" y="0"/>
                  </a:lnTo>
                  <a:lnTo>
                    <a:pt x="10226847" y="691200"/>
                  </a:lnTo>
                  <a:lnTo>
                    <a:pt x="601703" y="691200"/>
                  </a:lnTo>
                  <a:lnTo>
                    <a:pt x="263883" y="691200"/>
                  </a:lnTo>
                  <a:lnTo>
                    <a:pt x="0" y="691200"/>
                  </a:lnTo>
                  <a:close/>
                </a:path>
              </a:pathLst>
            </a:custGeom>
            <a:solidFill>
              <a:srgbClr val="669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Frihandsfigur: Form 8"/>
            <p:cNvSpPr/>
            <p:nvPr/>
          </p:nvSpPr>
          <p:spPr>
            <a:xfrm>
              <a:off x="0" y="5872167"/>
              <a:ext cx="1945673" cy="691200"/>
            </a:xfrm>
            <a:custGeom>
              <a:avLst/>
              <a:gdLst>
                <a:gd name="connsiteX0" fmla="*/ 0 w 1945673"/>
                <a:gd name="connsiteY0" fmla="*/ 0 h 691200"/>
                <a:gd name="connsiteX1" fmla="*/ 1343970 w 1945673"/>
                <a:gd name="connsiteY1" fmla="*/ 0 h 691200"/>
                <a:gd name="connsiteX2" fmla="*/ 1400616 w 1945673"/>
                <a:gd name="connsiteY2" fmla="*/ 0 h 691200"/>
                <a:gd name="connsiteX3" fmla="*/ 1945673 w 1945673"/>
                <a:gd name="connsiteY3" fmla="*/ 0 h 691200"/>
                <a:gd name="connsiteX4" fmla="*/ 1894523 w 1945673"/>
                <a:gd name="connsiteY4" fmla="*/ 691200 h 691200"/>
                <a:gd name="connsiteX5" fmla="*/ 1400616 w 1945673"/>
                <a:gd name="connsiteY5" fmla="*/ 691200 h 691200"/>
                <a:gd name="connsiteX6" fmla="*/ 1171170 w 1945673"/>
                <a:gd name="connsiteY6" fmla="*/ 691200 h 691200"/>
                <a:gd name="connsiteX7" fmla="*/ 0 w 1945673"/>
                <a:gd name="connsiteY7" fmla="*/ 691200 h 69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45673" h="691200">
                  <a:moveTo>
                    <a:pt x="0" y="0"/>
                  </a:moveTo>
                  <a:lnTo>
                    <a:pt x="1343970" y="0"/>
                  </a:lnTo>
                  <a:lnTo>
                    <a:pt x="1400616" y="0"/>
                  </a:lnTo>
                  <a:lnTo>
                    <a:pt x="1945673" y="0"/>
                  </a:lnTo>
                  <a:lnTo>
                    <a:pt x="1894523" y="691200"/>
                  </a:lnTo>
                  <a:lnTo>
                    <a:pt x="1400616" y="691200"/>
                  </a:lnTo>
                  <a:lnTo>
                    <a:pt x="1171170" y="691200"/>
                  </a:lnTo>
                  <a:lnTo>
                    <a:pt x="0" y="691200"/>
                  </a:lnTo>
                  <a:close/>
                </a:path>
              </a:pathLst>
            </a:custGeom>
            <a:solidFill>
              <a:srgbClr val="085DA9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pic>
          <p:nvPicPr>
            <p:cNvPr id="10" name="Bildobjekt 9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653" y="6043985"/>
              <a:ext cx="1238400" cy="347842"/>
            </a:xfrm>
            <a:prstGeom prst="rect">
              <a:avLst/>
            </a:prstGeom>
          </p:spPr>
        </p:pic>
      </p:grp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61554" y="360000"/>
            <a:ext cx="11318400" cy="7272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60000" y="1310400"/>
            <a:ext cx="11318400" cy="403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047619" y="6193663"/>
            <a:ext cx="14412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524847" y="6171228"/>
            <a:ext cx="2624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386000" y="6192000"/>
            <a:ext cx="1451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0">
                <a:solidFill>
                  <a:schemeClr val="tx1"/>
                </a:solidFill>
              </a:defRPr>
            </a:lvl1pPr>
          </a:lstStyle>
          <a:p>
            <a:fld id="{5086C185-E49F-4BA3-9A0D-DD62A1B71C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151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0"/>
        </a:spcBef>
        <a:spcAft>
          <a:spcPts val="16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78000" indent="-171450" algn="l" defTabSz="685800" rtl="0" eaLnBrk="1" latinLnBrk="0" hangingPunct="1">
        <a:lnSpc>
          <a:spcPct val="90000"/>
        </a:lnSpc>
        <a:spcBef>
          <a:spcPts val="0"/>
        </a:spcBef>
        <a:spcAft>
          <a:spcPts val="160"/>
        </a:spcAft>
        <a:buFont typeface="Arial" panose="020B0604020202020204" pitchFamily="34" charset="0"/>
        <a:buChar char="•"/>
        <a:defRPr sz="24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171450" algn="l" defTabSz="685800" rtl="0" eaLnBrk="1" latinLnBrk="0" hangingPunct="1">
        <a:lnSpc>
          <a:spcPct val="90000"/>
        </a:lnSpc>
        <a:spcBef>
          <a:spcPts val="0"/>
        </a:spcBef>
        <a:spcAft>
          <a:spcPts val="16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2000" indent="-171450" algn="l" defTabSz="685800" rtl="0" eaLnBrk="1" latinLnBrk="0" hangingPunct="1">
        <a:lnSpc>
          <a:spcPct val="90000"/>
        </a:lnSpc>
        <a:spcBef>
          <a:spcPts val="0"/>
        </a:spcBef>
        <a:spcAft>
          <a:spcPts val="160"/>
        </a:spcAft>
        <a:buFont typeface="Arial" panose="020B0604020202020204" pitchFamily="34" charset="0"/>
        <a:buChar char="•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171450" algn="l" defTabSz="685800" rtl="0" eaLnBrk="1" latinLnBrk="0" hangingPunct="1">
        <a:lnSpc>
          <a:spcPct val="90000"/>
        </a:lnSpc>
        <a:spcBef>
          <a:spcPts val="0"/>
        </a:spcBef>
        <a:spcAft>
          <a:spcPts val="16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8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latshållare för text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b="1" dirty="0"/>
              <a:t>Digitalt föräldrastöd-</a:t>
            </a:r>
            <a:endParaRPr lang="sv-SE" dirty="0"/>
          </a:p>
          <a:p>
            <a:r>
              <a:rPr lang="sv-SE" b="1" dirty="0"/>
              <a:t>några exempel från Huddinge kommun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7"/>
          </p:nvPr>
        </p:nvSpPr>
        <p:spPr>
          <a:xfrm>
            <a:off x="449930" y="2124891"/>
            <a:ext cx="9582343" cy="334297"/>
          </a:xfrm>
        </p:spPr>
        <p:txBody>
          <a:bodyPr/>
          <a:lstStyle/>
          <a:p>
            <a:r>
              <a:rPr lang="sv-SE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Anna Qvarfordt, gruppledare/samordnare, familjecentraler Huddinge kommun, SOF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20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Huddinge kommun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Ca 113 000 invånare</a:t>
            </a:r>
          </a:p>
          <a:p>
            <a:endParaRPr lang="sv-SE" dirty="0"/>
          </a:p>
          <a:p>
            <a:r>
              <a:rPr lang="sv-SE" dirty="0"/>
              <a:t>Stor demografisk variation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006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Familjecentraler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ea typeface="Verdana" panose="020B0604030504040204" pitchFamily="34" charset="0"/>
                <a:cs typeface="Verdana" panose="020B0604030504040204" pitchFamily="34" charset="0"/>
              </a:rPr>
              <a:t>En familjecentral bedriver en verksamhet som är hälsofrämjande, generell, tidigt förebyggande och stödjande samt riktar sig till föräldrar med barn 0-6 år. </a:t>
            </a:r>
          </a:p>
          <a:p>
            <a:pPr marL="0" indent="0">
              <a:buNone/>
            </a:pPr>
            <a:endParaRPr lang="sv-SE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sv-SE" dirty="0">
                <a:ea typeface="Verdana" panose="020B0604030504040204" pitchFamily="34" charset="0"/>
                <a:cs typeface="Verdana" panose="020B0604030504040204" pitchFamily="34" charset="0"/>
              </a:rPr>
              <a:t>En familjecentral är en samverkansform som bygger på samverkan med  barnmorskemottagning (BMM</a:t>
            </a:r>
            <a:r>
              <a:rPr lang="sv-SE">
                <a:ea typeface="Verdana" panose="020B0604030504040204" pitchFamily="34" charset="0"/>
                <a:cs typeface="Verdana" panose="020B0604030504040204" pitchFamily="34" charset="0"/>
              </a:rPr>
              <a:t>), barnavårdscentral </a:t>
            </a:r>
            <a:r>
              <a:rPr lang="sv-SE" dirty="0">
                <a:ea typeface="Verdana" panose="020B0604030504040204" pitchFamily="34" charset="0"/>
                <a:cs typeface="Verdana" panose="020B0604030504040204" pitchFamily="34" charset="0"/>
              </a:rPr>
              <a:t>(BVC), öppen förskola och socialtjänst med inriktning på förebyggande arbete.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510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Kurators roll på familjecentralen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dirty="0"/>
              <a:t>Enskilda samtal</a:t>
            </a:r>
          </a:p>
          <a:p>
            <a:pPr>
              <a:lnSpc>
                <a:spcPct val="150000"/>
              </a:lnSpc>
            </a:pPr>
            <a:r>
              <a:rPr lang="sv-SE" dirty="0"/>
              <a:t>Föräldragrupper</a:t>
            </a:r>
          </a:p>
          <a:p>
            <a:pPr>
              <a:lnSpc>
                <a:spcPct val="150000"/>
              </a:lnSpc>
            </a:pPr>
            <a:r>
              <a:rPr lang="sv-SE" dirty="0"/>
              <a:t>Stort fokus på samverkan och med ett uppsökande uppdrag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0855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Vårt digitala utbud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dirty="0"/>
              <a:t>Enskilda samtal</a:t>
            </a:r>
          </a:p>
          <a:p>
            <a:pPr>
              <a:lnSpc>
                <a:spcPct val="150000"/>
              </a:lnSpc>
            </a:pPr>
            <a:r>
              <a:rPr lang="sv-SE" dirty="0"/>
              <a:t>Föräldragrupper</a:t>
            </a:r>
          </a:p>
          <a:p>
            <a:pPr>
              <a:lnSpc>
                <a:spcPct val="150000"/>
              </a:lnSpc>
            </a:pPr>
            <a:r>
              <a:rPr lang="sv-SE" dirty="0"/>
              <a:t>Kurator online</a:t>
            </a:r>
          </a:p>
          <a:p>
            <a:pPr marL="0" indent="0">
              <a:lnSpc>
                <a:spcPct val="150000"/>
              </a:lnSpc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4687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61554" y="360000"/>
            <a:ext cx="11318400" cy="380229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6</a:t>
            </a:fld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sz="4000" i="1" dirty="0">
                <a:solidFill>
                  <a:srgbClr val="085DA9"/>
                </a:solidFill>
              </a:rPr>
              <a:t>BILD-familj</a:t>
            </a:r>
          </a:p>
        </p:txBody>
      </p:sp>
    </p:spTree>
    <p:extLst>
      <p:ext uri="{BB962C8B-B14F-4D97-AF65-F5344CB8AC3E}">
        <p14:creationId xmlns:p14="http://schemas.microsoft.com/office/powerpoint/2010/main" val="373508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61554" y="360000"/>
            <a:ext cx="11318400" cy="493440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891" y="1018903"/>
            <a:ext cx="7637418" cy="4754880"/>
          </a:xfr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21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  </a:t>
            </a:r>
          </a:p>
          <a:p>
            <a:pPr marL="0" indent="0" algn="ctr">
              <a:buNone/>
            </a:pPr>
            <a:endParaRPr lang="sv-SE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sv-SE" sz="3600" dirty="0">
                <a:solidFill>
                  <a:srgbClr val="0070C0"/>
                </a:solidFill>
              </a:rPr>
              <a:t>Tack för mig!</a:t>
            </a:r>
          </a:p>
          <a:p>
            <a:pPr marL="0" indent="0">
              <a:buNone/>
            </a:pPr>
            <a:endParaRPr lang="sv-SE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v-SE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v-SE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v-SE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v-SE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v-SE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rgbClr val="0070C0"/>
                </a:solidFill>
              </a:rPr>
              <a:t>Kontaktuppgifter: anna.qvarfordt@huddinge.se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C185-E49F-4BA3-9A0D-DD62A1B71CE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0377263"/>
      </p:ext>
    </p:extLst>
  </p:cSld>
  <p:clrMapOvr>
    <a:masterClrMapping/>
  </p:clrMapOvr>
</p:sld>
</file>

<file path=ppt/theme/theme1.xml><?xml version="1.0" encoding="utf-8"?>
<a:theme xmlns:a="http://schemas.openxmlformats.org/drawingml/2006/main" name="Huddinge_pptmall_16-9">
  <a:themeElements>
    <a:clrScheme name="Hudding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85DA9"/>
      </a:accent1>
      <a:accent2>
        <a:srgbClr val="00ADC0"/>
      </a:accent2>
      <a:accent3>
        <a:srgbClr val="009C52"/>
      </a:accent3>
      <a:accent4>
        <a:srgbClr val="CE68A5"/>
      </a:accent4>
      <a:accent5>
        <a:srgbClr val="EF7D00"/>
      </a:accent5>
      <a:accent6>
        <a:srgbClr val="D43232"/>
      </a:accent6>
      <a:hlink>
        <a:srgbClr val="0563C1"/>
      </a:hlink>
      <a:folHlink>
        <a:srgbClr val="954F72"/>
      </a:folHlink>
    </a:clrScheme>
    <a:fontScheme name="Huddinge ppt">
      <a:majorFont>
        <a:latin typeface="Calibri bold"/>
        <a:ea typeface=""/>
        <a:cs typeface=""/>
      </a:majorFont>
      <a:minorFont>
        <a:latin typeface="Calibri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uddinge blå.potx" id="{A3DDBAFD-51C1-4535-82FD-6DCD9A4C95EA}" vid="{758B2FCC-3913-47B9-A28E-EEC96E27B3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Huddinge blå</Template>
  <TotalTime>42</TotalTime>
  <Words>122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Huddinge_pptmall_16-9</vt:lpstr>
      <vt:lpstr>PowerPoint Presentation</vt:lpstr>
      <vt:lpstr>Huddinge kommun</vt:lpstr>
      <vt:lpstr>Familjecentraler</vt:lpstr>
      <vt:lpstr>Kurators roll på familjecentralen</vt:lpstr>
      <vt:lpstr>Vårt digitala utbud</vt:lpstr>
      <vt:lpstr>PowerPoint Presentation</vt:lpstr>
      <vt:lpstr>PowerPoint Presentation</vt:lpstr>
      <vt:lpstr>PowerPoint Presentation</vt:lpstr>
    </vt:vector>
  </TitlesOfParts>
  <Company>Huddinge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Qvarfordt, Anna</dc:creator>
  <cp:lastModifiedBy>Qvarfordt, Anna</cp:lastModifiedBy>
  <cp:revision>8</cp:revision>
  <dcterms:created xsi:type="dcterms:W3CDTF">2021-11-29T08:04:22Z</dcterms:created>
  <dcterms:modified xsi:type="dcterms:W3CDTF">2022-05-10T11:41:02Z</dcterms:modified>
</cp:coreProperties>
</file>