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74" r:id="rId5"/>
    <p:sldMasterId id="2147483660" r:id="rId6"/>
    <p:sldMasterId id="2147483672" r:id="rId7"/>
  </p:sldMasterIdLst>
  <p:notesMasterIdLst>
    <p:notesMasterId r:id="rId16"/>
  </p:notesMasterIdLst>
  <p:sldIdLst>
    <p:sldId id="299" r:id="rId8"/>
    <p:sldId id="300" r:id="rId9"/>
    <p:sldId id="306" r:id="rId10"/>
    <p:sldId id="297" r:id="rId11"/>
    <p:sldId id="313" r:id="rId12"/>
    <p:sldId id="315" r:id="rId13"/>
    <p:sldId id="268" r:id="rId14"/>
    <p:sldId id="31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73C10-E50E-44FC-BA35-AFAD9F4F599F}" v="12" dt="2023-02-14T07:27:51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 autoAdjust="0"/>
    <p:restoredTop sz="86385" autoAdjust="0"/>
  </p:normalViewPr>
  <p:slideViewPr>
    <p:cSldViewPr snapToGrid="0">
      <p:cViewPr varScale="1">
        <p:scale>
          <a:sx n="109" d="100"/>
          <a:sy n="109" d="100"/>
        </p:scale>
        <p:origin x="11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D648-68B3-49F1-8D1E-8A477172963C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1327-DD49-401F-A6D9-0525B4156B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4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Elefant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A446B-5FB6-4C24-915D-308885C8EFE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74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91327-DD49-401F-A6D9-0525B4156B9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06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559D3-0111-4AE1-AFD8-57FFBE21CF1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42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91327-DD49-401F-A6D9-0525B4156B9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09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91327-DD49-401F-A6D9-0525B4156B9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20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9A9AD-7677-4478-8B09-F31C5CB4D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5E692C-A3CA-4B7F-9850-9F6C65C20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C18CEB-3E18-4469-AE00-4DB486AD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0605B5-2D92-4E79-AC32-9E42EB29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650B62-836C-4BB5-A652-BFF9328D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7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6A73AD-EFA6-44FF-AB53-EE735C75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9AE38F-6460-4B28-BAD2-FEF9D980A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EF1828-E9B8-4D98-852E-7A8A5887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03BD60-24A0-4DBB-97BD-0E032491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3ED0F1-AA5D-4A9C-98F6-E0490A04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73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A79829-C343-44B2-8B0C-FE3471285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2B7AC2-B398-4B30-8D98-B54292132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3DB33-8A84-4568-8D66-89D65FB0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8AA44A-8251-4D11-AF55-D50359CC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C654F5-8E46-491F-9A3C-EBC279C1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52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CA9839-153F-435E-8B6A-99D1C701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AA6A-0BE8-45F1-A931-34A808E398D3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C4DC28-990F-43A3-BCEB-CF2A9CB3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58C64A-82D0-4722-81B3-791AE442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E275-1BD3-47FC-A5F7-00CB0A755F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83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93BE9-9467-4F75-8328-E6275C4A2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8DE0F8-AA8F-40AB-B8EC-E65D9EB20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CA9F61-8EA5-4E78-8BB9-CF4F46F6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0690-1F43-40E4-9DF5-372A5D337EAD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5FFB83-2CD2-4BF1-8A20-25A5DE01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9A5BA8-4FAE-4565-A8C0-1567A06F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BC9ED-F660-4BC4-8BA6-F1D0919670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3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3004D-D268-4FA8-8C02-0A2D6850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755685-8B1E-4F26-8D53-12773C98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33FEFE-6123-445C-92C4-CC29BBC1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B68278-D093-4925-B7FA-EC0A9B89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75AE2-E69D-41AF-B57F-9C37DED9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82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E53F94-93DB-42B3-A6DB-3BB96C45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2A4C2B-979E-4F49-AF72-6476403AC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16C74-AFDC-4BEC-8AE2-91BC0523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933BBA-E47A-476B-BA81-1F04475D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80373D-C61A-437C-9342-DBB9B822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20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D90567-FB0F-458B-AD36-37566AC4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0DA803-A3C3-488B-BA3B-371FF77B2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DBCE9E1-50A6-40A0-A9FC-7B0D86934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FC6DE5-5486-4378-AB4F-10CCBA06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15E22C-041C-4171-AF76-DC713E3B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083C89-6BB6-466F-A6B3-2443E308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7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1D01E-D205-4F4F-94B0-68D9B011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F86808-AD09-44C0-8CD8-24E2EFA71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C28044-A029-4B30-9025-73CC4741E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A200F3-4114-4CE3-81B9-28346E252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8808823-7325-4A26-9928-D7F5DD554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D8D32C-3217-4D24-8289-6C1FF3A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A4A6C2-A5D6-4422-83AB-06975B03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07B39D4-4029-41EA-AA28-C3C7C474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75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DC07A-296C-499B-BFAD-5B4A7148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6960DC-55EB-4327-93E0-7A16083A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A3F60E-31C0-432E-B0C6-64035A29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CA9E7A9-8FAE-4E78-B27F-87DC9D03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3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E5E6537-FCBF-4E66-9148-8543A260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A178E1-EF9E-4CF3-93AD-589A5043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229529-EF7C-43A0-A28E-1E888F77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04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9C08CB-6471-4AD3-B575-3A2C3C0D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DDD63E-5D89-4C66-ACA5-ED406503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C4F58D-40D2-4F72-9067-BDDCDADE2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063805-C0D0-4061-B77B-BFCB4EE4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F92EB46-D9D8-4D96-AD8D-1B847F7F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55EEE2-0719-4E26-A5C6-8B8774DA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304EF-F08A-4FF7-ACDA-6C4AAD60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03D4C7C-8302-4C31-B56E-7D8F3CF9F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D6BD88-AFAA-4AD8-8C25-150ADBBBA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1E301E-DFAB-4100-AD12-21C760F0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3A98FC-3F12-4A7A-B883-F154E87D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14EDAC-AA4C-47C6-89F1-BE8F9D1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5F5B0C2-E5A3-4EBA-AD63-E8EE2AB0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688A26-18C5-417B-81F6-B33A85C23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785672-CB9E-47D8-A1BF-2BC317BE9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CC45-05B9-411E-BE88-5EDFA1BA2700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EC3E25-5C55-41FC-B8AF-E0D2407DF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C2BAE2-962B-4DBB-82C0-89ABDEE39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F253-42BC-4CF0-ADF8-27C26B03B5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26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781F2BA-9344-4AFC-95C1-C6DF9D45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6E22DA-33A0-4380-9CBC-6469CFA6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55D3FB-B33D-4FA1-A03D-11C01C1C2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AA6A-0BE8-45F1-A931-34A808E398D3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699418-ACD1-4235-A3F1-FE6E5EF7E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BF4012-47E3-4A8E-B8D8-AC8A13600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E275-1BD3-47FC-A5F7-00CB0A755F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53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2754E77-60D2-44C1-9E96-75823413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FF680E-C1AE-4534-B607-9335C933F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E92B5F-4D3B-4F4C-8742-084267EA7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0690-1F43-40E4-9DF5-372A5D337EAD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5E76D6-B7EF-41E5-B7EF-3DCBCC239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982E97-DBB5-4171-AE18-53888586D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C9ED-F660-4BC4-8BA6-F1D0919670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3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45C199C4-7F5D-4EA1-AC2F-33A47110DB18}"/>
              </a:ext>
            </a:extLst>
          </p:cNvPr>
          <p:cNvSpPr txBox="1"/>
          <p:nvPr/>
        </p:nvSpPr>
        <p:spPr>
          <a:xfrm>
            <a:off x="883921" y="3276600"/>
            <a:ext cx="101009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Validering och inledande kartläggning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D3DC798-E373-31FF-ABA2-2818573B1EBE}"/>
              </a:ext>
            </a:extLst>
          </p:cNvPr>
          <p:cNvGrpSpPr/>
          <p:nvPr/>
        </p:nvGrpSpPr>
        <p:grpSpPr>
          <a:xfrm>
            <a:off x="10330774" y="6259104"/>
            <a:ext cx="1636970" cy="546776"/>
            <a:chOff x="10064818" y="6180098"/>
            <a:chExt cx="1902926" cy="625782"/>
          </a:xfrm>
        </p:grpSpPr>
        <p:pic>
          <p:nvPicPr>
            <p:cNvPr id="3" name="Bild 2">
              <a:extLst>
                <a:ext uri="{FF2B5EF4-FFF2-40B4-BE49-F238E27FC236}">
                  <a16:creationId xmlns:a16="http://schemas.microsoft.com/office/drawing/2014/main" id="{7BA80B37-D740-B89D-CE77-892B60E8E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89673" y="6180098"/>
              <a:ext cx="678071" cy="625782"/>
            </a:xfrm>
            <a:prstGeom prst="rect">
              <a:avLst/>
            </a:prstGeom>
          </p:spPr>
        </p:pic>
        <p:pic>
          <p:nvPicPr>
            <p:cNvPr id="5" name="Bildobjekt 4" descr="En bild som visar text&#10;&#10;Automatiskt genererad beskrivning">
              <a:extLst>
                <a:ext uri="{FF2B5EF4-FFF2-40B4-BE49-F238E27FC236}">
                  <a16:creationId xmlns:a16="http://schemas.microsoft.com/office/drawing/2014/main" id="{C50E9D8B-950F-464F-CA30-3C57798B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818" y="6180098"/>
              <a:ext cx="1063257" cy="567071"/>
            </a:xfrm>
            <a:prstGeom prst="rect">
              <a:avLst/>
            </a:prstGeom>
          </p:spPr>
        </p:pic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943F9242-634C-51B5-F240-FC303B16A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53" y="6302988"/>
            <a:ext cx="1731986" cy="5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5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E9F16F89-CB30-4C7D-A84B-242A08E03F73}"/>
              </a:ext>
            </a:extLst>
          </p:cNvPr>
          <p:cNvSpPr txBox="1"/>
          <p:nvPr/>
        </p:nvSpPr>
        <p:spPr>
          <a:xfrm>
            <a:off x="3728362" y="214604"/>
            <a:ext cx="4462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Ägare och projektgrupper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8F40A60-FCED-4118-A84D-0B676C37528F}"/>
              </a:ext>
            </a:extLst>
          </p:cNvPr>
          <p:cNvSpPr txBox="1"/>
          <p:nvPr/>
        </p:nvSpPr>
        <p:spPr>
          <a:xfrm>
            <a:off x="930201" y="1435265"/>
            <a:ext cx="366728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u="sng" dirty="0"/>
              <a:t>Framtidskortet:</a:t>
            </a:r>
          </a:p>
          <a:p>
            <a:endParaRPr lang="sv-SE" dirty="0"/>
          </a:p>
          <a:p>
            <a:r>
              <a:rPr lang="sv-SE" b="1" dirty="0"/>
              <a:t>Ägargruppen: </a:t>
            </a:r>
            <a:r>
              <a:rPr lang="sv-SE" dirty="0"/>
              <a:t>Chefer/rektor och SYV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Arbetsmarknadsenheten i Luleå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Vuxenutbildning i Norrtälje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Vuxenutbildningen i Karlshamn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Utvecklingsgrupp: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Börje, Agneta, 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Grundskolan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Gymnasiet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445C0A5-BBAD-46B2-B998-626E66D8A9E3}"/>
              </a:ext>
            </a:extLst>
          </p:cNvPr>
          <p:cNvSpPr txBox="1"/>
          <p:nvPr/>
        </p:nvSpPr>
        <p:spPr>
          <a:xfrm>
            <a:off x="5265822" y="1435265"/>
            <a:ext cx="639687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u="sng" dirty="0"/>
              <a:t>Valideringscentralen:</a:t>
            </a:r>
          </a:p>
          <a:p>
            <a:endParaRPr lang="sv-SE" dirty="0"/>
          </a:p>
          <a:p>
            <a:r>
              <a:rPr lang="sv-SE" b="1" dirty="0"/>
              <a:t>Styrgrupp: </a:t>
            </a:r>
            <a:r>
              <a:rPr lang="sv-SE" sz="1800" dirty="0">
                <a:effectLst/>
                <a:ea typeface="Arial" panose="020B0604020202020204" pitchFamily="34" charset="0"/>
              </a:rPr>
              <a:t>Skolchefer/rektorer inom Vux 5 norr.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Arial" panose="020B0604020202020204" pitchFamily="34" charset="0"/>
              </a:rPr>
              <a:t>5 totalt (2 från vardera kluster + Knut)</a:t>
            </a:r>
            <a:endParaRPr lang="sv-SE" sz="1800" dirty="0">
              <a:effectLst/>
              <a:ea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ea typeface="Arial" panose="020B0604020202020204" pitchFamily="34" charset="0"/>
              </a:rPr>
              <a:t>Styrgruppen ordförande är skolchef/rektor i Norrtälje kommun.</a:t>
            </a:r>
            <a:endParaRPr lang="sv-SE" dirty="0"/>
          </a:p>
          <a:p>
            <a:endParaRPr lang="sv-SE" b="1" dirty="0"/>
          </a:p>
          <a:p>
            <a:r>
              <a:rPr lang="sv-SE" b="1" dirty="0"/>
              <a:t>Projektledning: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5 totalt (2 från vardera kluster + Lars)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Projektledare: Studie- och yrkesvägledare i Norrtälje kommun.</a:t>
            </a: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>
                <a:cs typeface="Arial" panose="020B0604020202020204" pitchFamily="34" charset="0"/>
              </a:rPr>
              <a:t>1 kontaktperson (SYV) från varje kommun</a:t>
            </a: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>
                <a:cs typeface="Arial" panose="020B0604020202020204" pitchFamily="34" charset="0"/>
              </a:rPr>
              <a:t>1 kontaktperson (SYV?) från varje skola</a:t>
            </a:r>
          </a:p>
          <a:p>
            <a:endParaRPr lang="sv-SE" dirty="0">
              <a:cs typeface="Arial" panose="020B0604020202020204" pitchFamily="34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27A6EF31-8FE3-DC97-5D1D-2FA244DFEEB6}"/>
              </a:ext>
            </a:extLst>
          </p:cNvPr>
          <p:cNvGrpSpPr/>
          <p:nvPr/>
        </p:nvGrpSpPr>
        <p:grpSpPr>
          <a:xfrm>
            <a:off x="10330774" y="6259104"/>
            <a:ext cx="1636970" cy="546776"/>
            <a:chOff x="10064818" y="6180098"/>
            <a:chExt cx="1902926" cy="625782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E7CD6D48-DFF0-AF1C-A7C9-AC9743E5E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89673" y="6180098"/>
              <a:ext cx="678071" cy="625782"/>
            </a:xfrm>
            <a:prstGeom prst="rect">
              <a:avLst/>
            </a:prstGeom>
          </p:spPr>
        </p:pic>
        <p:pic>
          <p:nvPicPr>
            <p:cNvPr id="6" name="Bildobjekt 5" descr="En bild som visar text&#10;&#10;Automatiskt genererad beskrivning">
              <a:extLst>
                <a:ext uri="{FF2B5EF4-FFF2-40B4-BE49-F238E27FC236}">
                  <a16:creationId xmlns:a16="http://schemas.microsoft.com/office/drawing/2014/main" id="{95774C3A-B465-EA0E-4C0E-887D7FED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818" y="6180098"/>
              <a:ext cx="1063257" cy="567071"/>
            </a:xfrm>
            <a:prstGeom prst="rect">
              <a:avLst/>
            </a:prstGeom>
          </p:spPr>
        </p:pic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7A6895-2D94-BC8D-084A-51C42C9D7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53" y="6302988"/>
            <a:ext cx="1731986" cy="5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10F568E-F482-DECE-3C0C-E97798A8AC5C}"/>
              </a:ext>
            </a:extLst>
          </p:cNvPr>
          <p:cNvSpPr txBox="1"/>
          <p:nvPr/>
        </p:nvSpPr>
        <p:spPr>
          <a:xfrm>
            <a:off x="839976" y="923027"/>
            <a:ext cx="10856258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dirty="0">
                <a:cs typeface="Calibri"/>
              </a:rPr>
              <a:t>Vad</a:t>
            </a:r>
            <a:r>
              <a:rPr lang="sv-SE" sz="3200" dirty="0"/>
              <a:t> innebär den nya bestämmelsen om inledande kartläggning?</a:t>
            </a:r>
          </a:p>
          <a:p>
            <a:endParaRPr lang="sv-SE" sz="3200" dirty="0">
              <a:cs typeface="Calibri"/>
            </a:endParaRPr>
          </a:p>
          <a:p>
            <a:endParaRPr lang="sv-SE" sz="2000" b="1" i="1" dirty="0">
              <a:ea typeface="+mn-lt"/>
              <a:cs typeface="+mn-lt"/>
            </a:endParaRPr>
          </a:p>
          <a:p>
            <a:r>
              <a:rPr lang="sv-SE" sz="2000" dirty="0">
                <a:highlight>
                  <a:srgbClr val="FFFF00"/>
                </a:highlight>
                <a:ea typeface="+mn-lt"/>
                <a:cs typeface="+mn-lt"/>
              </a:rPr>
              <a:t>Den inledande kartläggningen kan göra det möjligt för individen att överblicka </a:t>
            </a:r>
            <a:r>
              <a:rPr lang="sv-SE" sz="2000" u="sng" dirty="0">
                <a:highlight>
                  <a:srgbClr val="FFFF00"/>
                </a:highlight>
                <a:ea typeface="+mn-lt"/>
                <a:cs typeface="+mn-lt"/>
              </a:rPr>
              <a:t>sitt kunnande </a:t>
            </a:r>
            <a:r>
              <a:rPr lang="sv-SE" sz="2000" dirty="0">
                <a:highlight>
                  <a:srgbClr val="FFFF00"/>
                </a:highlight>
                <a:ea typeface="+mn-lt"/>
                <a:cs typeface="+mn-lt"/>
              </a:rPr>
              <a:t>inför vägvalet att</a:t>
            </a:r>
            <a:r>
              <a:rPr lang="sv-SE" sz="2000" b="1" dirty="0">
                <a:highlight>
                  <a:srgbClr val="FFFF00"/>
                </a:highlight>
                <a:ea typeface="+mn-lt"/>
                <a:cs typeface="+mn-lt"/>
              </a:rPr>
              <a:t> börja studera</a:t>
            </a:r>
            <a:r>
              <a:rPr lang="sv-SE" sz="2000" dirty="0">
                <a:highlight>
                  <a:srgbClr val="FFFF00"/>
                </a:highlight>
                <a:ea typeface="+mn-lt"/>
                <a:cs typeface="+mn-lt"/>
              </a:rPr>
              <a:t> eller att </a:t>
            </a:r>
            <a:r>
              <a:rPr lang="sv-SE" sz="2000" b="1" dirty="0">
                <a:highlight>
                  <a:srgbClr val="FFFF00"/>
                </a:highlight>
                <a:ea typeface="+mn-lt"/>
                <a:cs typeface="+mn-lt"/>
              </a:rPr>
              <a:t>genomgå prövning</a:t>
            </a:r>
            <a:r>
              <a:rPr lang="sv-SE" sz="2000" dirty="0">
                <a:highlight>
                  <a:srgbClr val="FFFF00"/>
                </a:highlight>
                <a:ea typeface="+mn-lt"/>
                <a:cs typeface="+mn-lt"/>
              </a:rPr>
              <a:t> eller </a:t>
            </a:r>
            <a:r>
              <a:rPr lang="sv-SE" sz="2000" b="1" dirty="0">
                <a:highlight>
                  <a:srgbClr val="FFFF00"/>
                </a:highlight>
                <a:ea typeface="+mn-lt"/>
                <a:cs typeface="+mn-lt"/>
              </a:rPr>
              <a:t>validering.</a:t>
            </a:r>
            <a:endParaRPr lang="sv-SE" sz="2000" b="1" dirty="0">
              <a:highlight>
                <a:srgbClr val="FFFF00"/>
              </a:highlight>
              <a:cs typeface="Calibri"/>
            </a:endParaRPr>
          </a:p>
          <a:p>
            <a:endParaRPr lang="sv-SE" sz="2000" b="1" i="1" dirty="0">
              <a:ea typeface="+mn-lt"/>
              <a:cs typeface="+mn-lt"/>
            </a:endParaRPr>
          </a:p>
          <a:p>
            <a:endParaRPr lang="sv-SE" sz="2000" dirty="0">
              <a:ea typeface="+mn-lt"/>
              <a:cs typeface="+mn-lt"/>
            </a:endParaRPr>
          </a:p>
          <a:p>
            <a:r>
              <a:rPr lang="sv-SE" sz="2000" dirty="0">
                <a:highlight>
                  <a:srgbClr val="FFFF00"/>
                </a:highlight>
                <a:ea typeface="+mn-lt"/>
                <a:cs typeface="+mn-lt"/>
              </a:rPr>
              <a:t>Den nya bestämmelsen innebär ett förtydligande av det ansvar som hemkommunen har redan idag när det gäller att tillhandahålla vägledning för individer</a:t>
            </a:r>
          </a:p>
          <a:p>
            <a:endParaRPr lang="sv-SE" sz="2000" dirty="0">
              <a:highlight>
                <a:srgbClr val="FFFF00"/>
              </a:highlight>
              <a:ea typeface="+mn-lt"/>
              <a:cs typeface="+mn-lt"/>
            </a:endParaRPr>
          </a:p>
          <a:p>
            <a:endParaRPr lang="sv-SE" sz="2000" dirty="0">
              <a:highlight>
                <a:srgbClr val="FFFF00"/>
              </a:highlight>
              <a:ea typeface="+mn-lt"/>
              <a:cs typeface="+mn-lt"/>
            </a:endParaRPr>
          </a:p>
          <a:p>
            <a:endParaRPr lang="sv-SE" sz="2000" dirty="0">
              <a:cs typeface="Calibri"/>
            </a:endParaRPr>
          </a:p>
          <a:p>
            <a:endParaRPr lang="sv-SE" sz="2000" b="1" dirty="0">
              <a:cs typeface="Calibri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5F1357F-D0CD-BAE4-D5E9-1A379A0531FE}"/>
              </a:ext>
            </a:extLst>
          </p:cNvPr>
          <p:cNvGrpSpPr/>
          <p:nvPr/>
        </p:nvGrpSpPr>
        <p:grpSpPr>
          <a:xfrm>
            <a:off x="10330774" y="6259104"/>
            <a:ext cx="1636970" cy="546776"/>
            <a:chOff x="10064818" y="6180098"/>
            <a:chExt cx="1902926" cy="625782"/>
          </a:xfrm>
        </p:grpSpPr>
        <p:pic>
          <p:nvPicPr>
            <p:cNvPr id="5" name="Bild 4">
              <a:extLst>
                <a:ext uri="{FF2B5EF4-FFF2-40B4-BE49-F238E27FC236}">
                  <a16:creationId xmlns:a16="http://schemas.microsoft.com/office/drawing/2014/main" id="{2B36992A-E04E-C84A-0A8A-59879AE3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89673" y="6180098"/>
              <a:ext cx="678071" cy="625782"/>
            </a:xfrm>
            <a:prstGeom prst="rect">
              <a:avLst/>
            </a:prstGeom>
          </p:spPr>
        </p:pic>
        <p:pic>
          <p:nvPicPr>
            <p:cNvPr id="6" name="Bildobjekt 5" descr="En bild som visar text&#10;&#10;Automatiskt genererad beskrivning">
              <a:extLst>
                <a:ext uri="{FF2B5EF4-FFF2-40B4-BE49-F238E27FC236}">
                  <a16:creationId xmlns:a16="http://schemas.microsoft.com/office/drawing/2014/main" id="{589A9CA7-8579-4D78-E011-9C75C327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818" y="6180098"/>
              <a:ext cx="1063257" cy="567071"/>
            </a:xfrm>
            <a:prstGeom prst="rect">
              <a:avLst/>
            </a:prstGeom>
          </p:spPr>
        </p:pic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D9B955E9-B55F-DD5A-4147-73A7944F1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53" y="6302988"/>
            <a:ext cx="1731986" cy="5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E4528EE3-739E-45A3-B77A-9389EC51CF72}"/>
              </a:ext>
            </a:extLst>
          </p:cNvPr>
          <p:cNvSpPr txBox="1"/>
          <p:nvPr/>
        </p:nvSpPr>
        <p:spPr>
          <a:xfrm>
            <a:off x="256902" y="225089"/>
            <a:ext cx="1167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Den bärande idén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F22F169-53D5-476C-9E35-83AC6B8A2F6D}"/>
              </a:ext>
            </a:extLst>
          </p:cNvPr>
          <p:cNvGrpSpPr/>
          <p:nvPr/>
        </p:nvGrpSpPr>
        <p:grpSpPr>
          <a:xfrm>
            <a:off x="10330774" y="6259104"/>
            <a:ext cx="1636970" cy="546776"/>
            <a:chOff x="10064818" y="6180098"/>
            <a:chExt cx="1902926" cy="625782"/>
          </a:xfrm>
        </p:grpSpPr>
        <p:pic>
          <p:nvPicPr>
            <p:cNvPr id="9" name="Bild 8">
              <a:extLst>
                <a:ext uri="{FF2B5EF4-FFF2-40B4-BE49-F238E27FC236}">
                  <a16:creationId xmlns:a16="http://schemas.microsoft.com/office/drawing/2014/main" id="{0CD05F07-7D13-4B02-A726-DEC0C9478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89673" y="6180098"/>
              <a:ext cx="678071" cy="625782"/>
            </a:xfrm>
            <a:prstGeom prst="rect">
              <a:avLst/>
            </a:prstGeom>
          </p:spPr>
        </p:pic>
        <p:pic>
          <p:nvPicPr>
            <p:cNvPr id="10" name="Bildobjekt 9" descr="En bild som visar text&#10;&#10;Automatiskt genererad beskrivning">
              <a:extLst>
                <a:ext uri="{FF2B5EF4-FFF2-40B4-BE49-F238E27FC236}">
                  <a16:creationId xmlns:a16="http://schemas.microsoft.com/office/drawing/2014/main" id="{AE627C7C-15C7-49AC-8CD5-FA037244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818" y="6180098"/>
              <a:ext cx="1063257" cy="567071"/>
            </a:xfrm>
            <a:prstGeom prst="rect">
              <a:avLst/>
            </a:prstGeom>
          </p:spPr>
        </p:pic>
      </p:grp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D7A71258-3682-43D9-8833-500AB44C4E4C}"/>
              </a:ext>
            </a:extLst>
          </p:cNvPr>
          <p:cNvSpPr/>
          <p:nvPr/>
        </p:nvSpPr>
        <p:spPr>
          <a:xfrm>
            <a:off x="655929" y="1814198"/>
            <a:ext cx="4866045" cy="18427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2000" b="1" dirty="0">
                <a:solidFill>
                  <a:schemeClr val="tx1"/>
                </a:solidFill>
              </a:rPr>
              <a:t>Valideringscentralen.se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Gemensam webbplats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Gemensamt informationsmaterial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Egen kommunsida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Här publiceras självskattningsmaterialet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74B163F-74A8-40BF-A10C-9F2367FD3056}"/>
              </a:ext>
            </a:extLst>
          </p:cNvPr>
          <p:cNvSpPr/>
          <p:nvPr/>
        </p:nvSpPr>
        <p:spPr>
          <a:xfrm>
            <a:off x="6426174" y="1762213"/>
            <a:ext cx="5032075" cy="1887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2000" b="1" dirty="0">
                <a:solidFill>
                  <a:schemeClr val="tx1"/>
                </a:solidFill>
              </a:rPr>
              <a:t>Framtidskortet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Här skapas självskattningsmaterialet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Hämtar och bearbetar svaren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7FC9F8A4-E638-420E-80F3-DFFB3C0ADB79}"/>
              </a:ext>
            </a:extLst>
          </p:cNvPr>
          <p:cNvSpPr/>
          <p:nvPr/>
        </p:nvSpPr>
        <p:spPr>
          <a:xfrm>
            <a:off x="3380874" y="4461910"/>
            <a:ext cx="4866045" cy="1887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2000" b="1" dirty="0">
                <a:solidFill>
                  <a:schemeClr val="tx1"/>
                </a:solidFill>
              </a:rPr>
              <a:t>Orienteringskursen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Anordnas av skolorna (utförarna)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Här sker valideringen</a:t>
            </a:r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id="{8585A2C7-C8E5-1D84-85AC-37E9BE7EA911}"/>
              </a:ext>
            </a:extLst>
          </p:cNvPr>
          <p:cNvSpPr/>
          <p:nvPr/>
        </p:nvSpPr>
        <p:spPr>
          <a:xfrm>
            <a:off x="5680953" y="2694562"/>
            <a:ext cx="593387" cy="204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625ACCA2-4547-3ADD-ACA0-2A2AFC9F06AE}"/>
              </a:ext>
            </a:extLst>
          </p:cNvPr>
          <p:cNvSpPr/>
          <p:nvPr/>
        </p:nvSpPr>
        <p:spPr>
          <a:xfrm rot="5400000">
            <a:off x="6945549" y="3958768"/>
            <a:ext cx="619327" cy="19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172C672-1532-C1C6-F751-8058723E3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53" y="6302988"/>
            <a:ext cx="1731986" cy="5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E2F5A1A-2F3B-41B9-8411-6AB46FBE0C1B}"/>
              </a:ext>
            </a:extLst>
          </p:cNvPr>
          <p:cNvSpPr txBox="1"/>
          <p:nvPr/>
        </p:nvSpPr>
        <p:spPr>
          <a:xfrm>
            <a:off x="0" y="22196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/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0B5AA8-289C-4D8F-A5B0-D5B49F887F3E}"/>
              </a:ext>
            </a:extLst>
          </p:cNvPr>
          <p:cNvSpPr/>
          <p:nvPr/>
        </p:nvSpPr>
        <p:spPr>
          <a:xfrm>
            <a:off x="200026" y="1417739"/>
            <a:ext cx="35623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Inledande kartläggning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7D5FC8-CF55-4889-9DEF-6CDEFD4675C9}"/>
              </a:ext>
            </a:extLst>
          </p:cNvPr>
          <p:cNvSpPr/>
          <p:nvPr/>
        </p:nvSpPr>
        <p:spPr>
          <a:xfrm>
            <a:off x="4314826" y="1417739"/>
            <a:ext cx="3410821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Validering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0F02038-21D6-45E4-BAA5-C5D085021CA8}"/>
              </a:ext>
            </a:extLst>
          </p:cNvPr>
          <p:cNvSpPr/>
          <p:nvPr/>
        </p:nvSpPr>
        <p:spPr>
          <a:xfrm>
            <a:off x="8028701" y="1417738"/>
            <a:ext cx="3401283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Dokumentation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A8EA7D2-D0B3-41CB-9AA6-0C1EE79E00A3}"/>
              </a:ext>
            </a:extLst>
          </p:cNvPr>
          <p:cNvCxnSpPr>
            <a:cxnSpLocks/>
          </p:cNvCxnSpPr>
          <p:nvPr/>
        </p:nvCxnSpPr>
        <p:spPr>
          <a:xfrm>
            <a:off x="4038600" y="1417738"/>
            <a:ext cx="0" cy="36114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730E69A5-3310-4567-AFFF-32ED0D0340CB}"/>
              </a:ext>
            </a:extLst>
          </p:cNvPr>
          <p:cNvCxnSpPr>
            <a:cxnSpLocks/>
          </p:cNvCxnSpPr>
          <p:nvPr/>
        </p:nvCxnSpPr>
        <p:spPr>
          <a:xfrm>
            <a:off x="7877175" y="1417738"/>
            <a:ext cx="0" cy="36114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8A3F91C1-B60E-4753-A1C0-5B10CDC970B3}"/>
              </a:ext>
            </a:extLst>
          </p:cNvPr>
          <p:cNvSpPr/>
          <p:nvPr/>
        </p:nvSpPr>
        <p:spPr>
          <a:xfrm>
            <a:off x="200026" y="2466975"/>
            <a:ext cx="1634373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dirty="0"/>
              <a:t> Utbildningar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B7B7C572-0629-46AD-AD5B-B1F0EAA20566}"/>
              </a:ext>
            </a:extLst>
          </p:cNvPr>
          <p:cNvSpPr/>
          <p:nvPr/>
        </p:nvSpPr>
        <p:spPr>
          <a:xfrm>
            <a:off x="2031786" y="2466974"/>
            <a:ext cx="1643338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dirty="0"/>
              <a:t>Generella</a:t>
            </a:r>
          </a:p>
          <a:p>
            <a:pPr algn="ctr"/>
            <a:r>
              <a:rPr lang="sv-SE" dirty="0"/>
              <a:t>erfarenheter</a:t>
            </a:r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8050DDCF-AC01-4EA1-AD19-C4087815E39A}"/>
              </a:ext>
            </a:extLst>
          </p:cNvPr>
          <p:cNvSpPr/>
          <p:nvPr/>
        </p:nvSpPr>
        <p:spPr>
          <a:xfrm>
            <a:off x="352425" y="5638800"/>
            <a:ext cx="3495675" cy="75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Utanför valideringsprocessen</a:t>
            </a:r>
          </a:p>
        </p:txBody>
      </p:sp>
      <p:sp>
        <p:nvSpPr>
          <p:cNvPr id="19" name="Pil: höger 18">
            <a:extLst>
              <a:ext uri="{FF2B5EF4-FFF2-40B4-BE49-F238E27FC236}">
                <a16:creationId xmlns:a16="http://schemas.microsoft.com/office/drawing/2014/main" id="{AD6D456A-EBDA-425C-BE86-5ECAAAD49873}"/>
              </a:ext>
            </a:extLst>
          </p:cNvPr>
          <p:cNvSpPr/>
          <p:nvPr/>
        </p:nvSpPr>
        <p:spPr>
          <a:xfrm>
            <a:off x="4299532" y="5638800"/>
            <a:ext cx="7059162" cy="75622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Innanför  valideringsprocessen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AF777B6D-CE0D-4776-B45C-89B716521025}"/>
              </a:ext>
            </a:extLst>
          </p:cNvPr>
          <p:cNvSpPr/>
          <p:nvPr/>
        </p:nvSpPr>
        <p:spPr>
          <a:xfrm>
            <a:off x="4314826" y="2466975"/>
            <a:ext cx="1571621" cy="10763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>
                <a:solidFill>
                  <a:schemeClr val="tx1"/>
                </a:solidFill>
              </a:rPr>
              <a:t>Fördjupad kartläggning</a:t>
            </a:r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32C9559A-670E-4BFB-ACD7-BD849E913132}"/>
              </a:ext>
            </a:extLst>
          </p:cNvPr>
          <p:cNvSpPr/>
          <p:nvPr/>
        </p:nvSpPr>
        <p:spPr>
          <a:xfrm>
            <a:off x="6162672" y="2466975"/>
            <a:ext cx="1571621" cy="10763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>
                <a:solidFill>
                  <a:schemeClr val="tx1"/>
                </a:solidFill>
              </a:rPr>
              <a:t>Bedömning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1D26EF70-DBFE-431E-B0D6-FE7467D071EA}"/>
              </a:ext>
            </a:extLst>
          </p:cNvPr>
          <p:cNvSpPr/>
          <p:nvPr/>
        </p:nvSpPr>
        <p:spPr>
          <a:xfrm>
            <a:off x="8010518" y="2466975"/>
            <a:ext cx="1571621" cy="107632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Betyg</a:t>
            </a:r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0A8345D1-B59F-46C1-8F95-26BB4273F890}"/>
              </a:ext>
            </a:extLst>
          </p:cNvPr>
          <p:cNvSpPr/>
          <p:nvPr/>
        </p:nvSpPr>
        <p:spPr>
          <a:xfrm>
            <a:off x="9858364" y="2466975"/>
            <a:ext cx="1571621" cy="107632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Intyg</a:t>
            </a: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DE7A19C3-A287-4467-A4A3-A5F040DEC8CD}"/>
              </a:ext>
            </a:extLst>
          </p:cNvPr>
          <p:cNvSpPr/>
          <p:nvPr/>
        </p:nvSpPr>
        <p:spPr>
          <a:xfrm>
            <a:off x="8028701" y="3920550"/>
            <a:ext cx="1678137" cy="756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Prövning</a:t>
            </a:r>
          </a:p>
        </p:txBody>
      </p: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2B49EF0F-3450-4F8C-9424-9DC639076346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8867770" y="3187817"/>
            <a:ext cx="0" cy="73273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ABACA58B-1EDB-4CA8-A163-364EB9CC4B97}"/>
              </a:ext>
            </a:extLst>
          </p:cNvPr>
          <p:cNvSpPr txBox="1"/>
          <p:nvPr/>
        </p:nvSpPr>
        <p:spPr>
          <a:xfrm>
            <a:off x="299502" y="5255595"/>
            <a:ext cx="22173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/>
              <a:t>Fokus på kartläggning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B1E5CC9-A98D-4D3E-A3F8-E624ED303A07}"/>
              </a:ext>
            </a:extLst>
          </p:cNvPr>
          <p:cNvSpPr txBox="1"/>
          <p:nvPr/>
        </p:nvSpPr>
        <p:spPr>
          <a:xfrm>
            <a:off x="4224176" y="5269468"/>
            <a:ext cx="213103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/>
              <a:t>Fokus på bedömning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A010059-4FA8-1243-D1E5-FA85DFF96BD4}"/>
              </a:ext>
            </a:extLst>
          </p:cNvPr>
          <p:cNvSpPr/>
          <p:nvPr/>
        </p:nvSpPr>
        <p:spPr>
          <a:xfrm>
            <a:off x="670803" y="3779162"/>
            <a:ext cx="2653429" cy="1076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dirty="0">
                <a:cs typeface="Calibri"/>
              </a:rPr>
              <a:t>Yrkeserfarenheter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0F86722-716A-5EE0-4B70-85D361D6B593}"/>
              </a:ext>
            </a:extLst>
          </p:cNvPr>
          <p:cNvSpPr txBox="1"/>
          <p:nvPr/>
        </p:nvSpPr>
        <p:spPr>
          <a:xfrm>
            <a:off x="268675" y="377389"/>
            <a:ext cx="3526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Studie- och yrkesvägledare</a:t>
            </a:r>
          </a:p>
          <a:p>
            <a:r>
              <a:rPr lang="sv-SE" sz="2400" dirty="0"/>
              <a:t>(huvudmannen)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6AD5BAA-5145-CA6D-6D15-A485B138DB19}"/>
              </a:ext>
            </a:extLst>
          </p:cNvPr>
          <p:cNvSpPr txBox="1"/>
          <p:nvPr/>
        </p:nvSpPr>
        <p:spPr>
          <a:xfrm>
            <a:off x="6431871" y="379864"/>
            <a:ext cx="4027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Yrkeslärare på </a:t>
            </a:r>
            <a:r>
              <a:rPr lang="sv-SE" sz="2400" dirty="0" err="1"/>
              <a:t>komvuxskolorna</a:t>
            </a:r>
            <a:endParaRPr lang="sv-SE" sz="2400" dirty="0"/>
          </a:p>
          <a:p>
            <a:r>
              <a:rPr lang="sv-SE" sz="2400" dirty="0"/>
              <a:t>(utbildningsanordnare)</a:t>
            </a:r>
          </a:p>
        </p:txBody>
      </p:sp>
    </p:spTree>
    <p:extLst>
      <p:ext uri="{BB962C8B-B14F-4D97-AF65-F5344CB8AC3E}">
        <p14:creationId xmlns:p14="http://schemas.microsoft.com/office/powerpoint/2010/main" val="241088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E4528EE3-739E-45A3-B77A-9389EC51CF72}"/>
              </a:ext>
            </a:extLst>
          </p:cNvPr>
          <p:cNvSpPr txBox="1"/>
          <p:nvPr/>
        </p:nvSpPr>
        <p:spPr>
          <a:xfrm>
            <a:off x="256902" y="225089"/>
            <a:ext cx="1167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/>
              <a:t>Självskattning av yrkeskunskaper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F22F169-53D5-476C-9E35-83AC6B8A2F6D}"/>
              </a:ext>
            </a:extLst>
          </p:cNvPr>
          <p:cNvGrpSpPr/>
          <p:nvPr/>
        </p:nvGrpSpPr>
        <p:grpSpPr>
          <a:xfrm>
            <a:off x="10330774" y="6259104"/>
            <a:ext cx="1636970" cy="546776"/>
            <a:chOff x="10064818" y="6180098"/>
            <a:chExt cx="1902926" cy="625782"/>
          </a:xfrm>
        </p:grpSpPr>
        <p:pic>
          <p:nvPicPr>
            <p:cNvPr id="9" name="Bild 8">
              <a:extLst>
                <a:ext uri="{FF2B5EF4-FFF2-40B4-BE49-F238E27FC236}">
                  <a16:creationId xmlns:a16="http://schemas.microsoft.com/office/drawing/2014/main" id="{0CD05F07-7D13-4B02-A726-DEC0C9478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89673" y="6180098"/>
              <a:ext cx="678071" cy="625782"/>
            </a:xfrm>
            <a:prstGeom prst="rect">
              <a:avLst/>
            </a:prstGeom>
          </p:spPr>
        </p:pic>
        <p:pic>
          <p:nvPicPr>
            <p:cNvPr id="10" name="Bildobjekt 9" descr="En bild som visar text&#10;&#10;Automatiskt genererad beskrivning">
              <a:extLst>
                <a:ext uri="{FF2B5EF4-FFF2-40B4-BE49-F238E27FC236}">
                  <a16:creationId xmlns:a16="http://schemas.microsoft.com/office/drawing/2014/main" id="{AE627C7C-15C7-49AC-8CD5-FA037244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818" y="6180098"/>
              <a:ext cx="1063257" cy="567071"/>
            </a:xfrm>
            <a:prstGeom prst="rect">
              <a:avLst/>
            </a:prstGeom>
          </p:spPr>
        </p:pic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2172C672-1532-C1C6-F751-8058723E3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53" y="6302988"/>
            <a:ext cx="1731986" cy="50289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EB555E-8805-1CA8-3CE5-B2297874896A}"/>
              </a:ext>
            </a:extLst>
          </p:cNvPr>
          <p:cNvSpPr txBox="1"/>
          <p:nvPr/>
        </p:nvSpPr>
        <p:spPr>
          <a:xfrm>
            <a:off x="3362095" y="1826179"/>
            <a:ext cx="5926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400" dirty="0"/>
              <a:t>Självskattningsmaterial från AF:s webbplats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Granskas av yrkeslärare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Omformas till kortlekar i Framtidskortet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Underlag för ett samtal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F727DAF-98BC-FA3F-8C12-8198E272E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359">
            <a:off x="1692259" y="4431678"/>
            <a:ext cx="2092452" cy="1286072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9485B89E-A314-A95E-C4E2-36870AFB4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235">
            <a:off x="5035685" y="4333831"/>
            <a:ext cx="2414285" cy="1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7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C1E533CA-6B03-4213-A0A2-53FDE3CF980E}"/>
              </a:ext>
            </a:extLst>
          </p:cNvPr>
          <p:cNvSpPr txBox="1"/>
          <p:nvPr/>
        </p:nvSpPr>
        <p:spPr>
          <a:xfrm>
            <a:off x="1894114" y="236115"/>
            <a:ext cx="772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Framtidskortet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613569F-0917-4DBC-B9C5-F6AD4FF7B163}"/>
              </a:ext>
            </a:extLst>
          </p:cNvPr>
          <p:cNvSpPr txBox="1"/>
          <p:nvPr/>
        </p:nvSpPr>
        <p:spPr>
          <a:xfrm>
            <a:off x="1349670" y="1696854"/>
            <a:ext cx="251986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Startade som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Region Norrbotten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Region Blekinge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Luleå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Norrtälje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Karlshamn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356DD142-72DF-4F02-A3E1-124BDC01A7A3}"/>
              </a:ext>
            </a:extLst>
          </p:cNvPr>
          <p:cNvCxnSpPr/>
          <p:nvPr/>
        </p:nvCxnSpPr>
        <p:spPr>
          <a:xfrm>
            <a:off x="4625338" y="2542231"/>
            <a:ext cx="23069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5731BD3F-DFE1-48D5-8259-34E1DF24A70F}"/>
              </a:ext>
            </a:extLst>
          </p:cNvPr>
          <p:cNvSpPr txBox="1"/>
          <p:nvPr/>
        </p:nvSpPr>
        <p:spPr>
          <a:xfrm>
            <a:off x="4556339" y="1635299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I drift sedan 1 december 2021</a:t>
            </a:r>
          </a:p>
          <a:p>
            <a:r>
              <a:rPr lang="sv-SE" sz="1400" dirty="0"/>
              <a:t>Finansieras med licensavgift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FB0EDB9-8B74-4ED8-BA8B-FF3C8FB92B2E}"/>
              </a:ext>
            </a:extLst>
          </p:cNvPr>
          <p:cNvSpPr txBox="1"/>
          <p:nvPr/>
        </p:nvSpPr>
        <p:spPr>
          <a:xfrm>
            <a:off x="7461822" y="1927686"/>
            <a:ext cx="1735494" cy="984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dirty="0"/>
              <a:t>Ägare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Luleå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Norrtälje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Karlshamn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E56790C-3B3C-4DE9-B208-2AD46A4E324E}"/>
              </a:ext>
            </a:extLst>
          </p:cNvPr>
          <p:cNvSpPr txBox="1"/>
          <p:nvPr/>
        </p:nvSpPr>
        <p:spPr>
          <a:xfrm>
            <a:off x="9619861" y="1927686"/>
            <a:ext cx="1809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Utvecklingsgrupp</a:t>
            </a:r>
          </a:p>
          <a:p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Styrgrupp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9C7FEA2C-37D0-4814-90FB-F90C006B0038}"/>
              </a:ext>
            </a:extLst>
          </p:cNvPr>
          <p:cNvGrpSpPr/>
          <p:nvPr/>
        </p:nvGrpSpPr>
        <p:grpSpPr>
          <a:xfrm>
            <a:off x="2165856" y="3429682"/>
            <a:ext cx="1794466" cy="2604868"/>
            <a:chOff x="1096304" y="4019186"/>
            <a:chExt cx="1794466" cy="2604868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216C4C26-3161-4CDF-A787-5F09B2FB6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811" y="4019186"/>
              <a:ext cx="1333792" cy="1333792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CB289DC2-EF2E-4399-8F6F-F0C94C2D482E}"/>
                </a:ext>
              </a:extLst>
            </p:cNvPr>
            <p:cNvSpPr txBox="1"/>
            <p:nvPr/>
          </p:nvSpPr>
          <p:spPr>
            <a:xfrm>
              <a:off x="1096304" y="5423725"/>
              <a:ext cx="17944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Börje Lindqvist</a:t>
              </a:r>
            </a:p>
            <a:p>
              <a:r>
                <a:rPr lang="sv-SE" dirty="0"/>
                <a:t>Arbetsmarknads-</a:t>
              </a:r>
            </a:p>
            <a:p>
              <a:r>
                <a:rPr lang="sv-SE" dirty="0"/>
                <a:t>förvaltningen </a:t>
              </a:r>
            </a:p>
            <a:p>
              <a:r>
                <a:rPr lang="sv-SE" dirty="0"/>
                <a:t>Luleå kommun 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CD1801FE-0B6A-4917-8BA3-970DE2B49FA2}"/>
              </a:ext>
            </a:extLst>
          </p:cNvPr>
          <p:cNvGrpSpPr/>
          <p:nvPr/>
        </p:nvGrpSpPr>
        <p:grpSpPr>
          <a:xfrm>
            <a:off x="4635382" y="3565542"/>
            <a:ext cx="2146357" cy="2369961"/>
            <a:chOff x="4947502" y="4019186"/>
            <a:chExt cx="2146357" cy="2369961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815EF5C2-2ECF-4B14-A8B5-9B9EFF32C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474" y="4019186"/>
              <a:ext cx="1336103" cy="1347621"/>
            </a:xfrm>
            <a:prstGeom prst="rect">
              <a:avLst/>
            </a:prstGeom>
          </p:spPr>
        </p:pic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6A3052FA-06A6-4323-BE8D-5AA7AEB7B19E}"/>
                </a:ext>
              </a:extLst>
            </p:cNvPr>
            <p:cNvSpPr txBox="1"/>
            <p:nvPr/>
          </p:nvSpPr>
          <p:spPr>
            <a:xfrm>
              <a:off x="4947502" y="5465817"/>
              <a:ext cx="21463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Agneta Andersson</a:t>
              </a:r>
            </a:p>
            <a:p>
              <a:r>
                <a:rPr lang="sv-SE" dirty="0"/>
                <a:t>Vuxenutbildningen i </a:t>
              </a:r>
            </a:p>
            <a:p>
              <a:r>
                <a:rPr lang="sv-SE" dirty="0"/>
                <a:t>Karlshamns kommun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83AD61E-CB99-493B-BDF0-BE419337549B}"/>
              </a:ext>
            </a:extLst>
          </p:cNvPr>
          <p:cNvGrpSpPr/>
          <p:nvPr/>
        </p:nvGrpSpPr>
        <p:grpSpPr>
          <a:xfrm>
            <a:off x="7301961" y="3565542"/>
            <a:ext cx="2110642" cy="2280745"/>
            <a:chOff x="7811347" y="4009392"/>
            <a:chExt cx="2110642" cy="2280745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B8FCB34F-31EF-4118-94FA-76D614456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347" y="4009392"/>
              <a:ext cx="1353380" cy="1353380"/>
            </a:xfrm>
            <a:prstGeom prst="rect">
              <a:avLst/>
            </a:prstGeom>
          </p:spPr>
        </p:pic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7BD33A5C-BB5A-4C7E-9E5A-F88683A826EE}"/>
                </a:ext>
              </a:extLst>
            </p:cNvPr>
            <p:cNvSpPr txBox="1"/>
            <p:nvPr/>
          </p:nvSpPr>
          <p:spPr>
            <a:xfrm>
              <a:off x="7811347" y="5366807"/>
              <a:ext cx="21106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Lars Hugsén</a:t>
              </a:r>
            </a:p>
            <a:p>
              <a:r>
                <a:rPr lang="sv-SE" dirty="0"/>
                <a:t>Vuxenutbildningen i </a:t>
              </a:r>
            </a:p>
            <a:p>
              <a:r>
                <a:rPr lang="sv-SE" dirty="0"/>
                <a:t>Norrtälje kommun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7B8DE082-F15E-03D1-8E56-1E8D9E97FFD0}"/>
              </a:ext>
            </a:extLst>
          </p:cNvPr>
          <p:cNvGrpSpPr/>
          <p:nvPr/>
        </p:nvGrpSpPr>
        <p:grpSpPr>
          <a:xfrm>
            <a:off x="10330774" y="6259104"/>
            <a:ext cx="1636970" cy="546776"/>
            <a:chOff x="10064818" y="6180098"/>
            <a:chExt cx="1902926" cy="625782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C88B8CB3-327E-4250-E659-43A583955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9673" y="6180098"/>
              <a:ext cx="678071" cy="625782"/>
            </a:xfrm>
            <a:prstGeom prst="rect">
              <a:avLst/>
            </a:prstGeom>
          </p:spPr>
        </p:pic>
        <p:pic>
          <p:nvPicPr>
            <p:cNvPr id="6" name="Bildobjekt 5" descr="En bild som visar text&#10;&#10;Automatiskt genererad beskrivning">
              <a:extLst>
                <a:ext uri="{FF2B5EF4-FFF2-40B4-BE49-F238E27FC236}">
                  <a16:creationId xmlns:a16="http://schemas.microsoft.com/office/drawing/2014/main" id="{32949F6A-B085-887B-FE3B-04B849E85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818" y="6180098"/>
              <a:ext cx="1063257" cy="567071"/>
            </a:xfrm>
            <a:prstGeom prst="rect">
              <a:avLst/>
            </a:prstGeom>
          </p:spPr>
        </p:pic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2AE3376-B5EB-2C9F-6FD3-EF80A97EEA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53" y="6302988"/>
            <a:ext cx="1731986" cy="5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BC81342-0083-D2DF-DD2F-7EA27F3CF754}"/>
              </a:ext>
            </a:extLst>
          </p:cNvPr>
          <p:cNvSpPr txBox="1"/>
          <p:nvPr/>
        </p:nvSpPr>
        <p:spPr>
          <a:xfrm>
            <a:off x="2097740" y="1210235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v-SE"/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3B01BADF-B16E-A725-5ABB-261D5D663B4E}"/>
              </a:ext>
            </a:extLst>
          </p:cNvPr>
          <p:cNvSpPr/>
          <p:nvPr/>
        </p:nvSpPr>
        <p:spPr>
          <a:xfrm>
            <a:off x="349624" y="1716742"/>
            <a:ext cx="3030070" cy="2429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>
                <a:cs typeface="Calibri"/>
              </a:rPr>
              <a:t>Karriärvägledning</a:t>
            </a:r>
            <a:endParaRPr lang="sv-SE" sz="280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9BD1F10E-A9D7-8FA8-F12F-C31A348E384C}"/>
              </a:ext>
            </a:extLst>
          </p:cNvPr>
          <p:cNvSpPr/>
          <p:nvPr/>
        </p:nvSpPr>
        <p:spPr>
          <a:xfrm>
            <a:off x="4607858" y="1752601"/>
            <a:ext cx="2393576" cy="24294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  <a:cs typeface="Calibri"/>
              </a:rPr>
              <a:t>Inledande kartläggning</a:t>
            </a:r>
            <a:endParaRPr lang="sv-SE" sz="2800">
              <a:solidFill>
                <a:schemeClr val="tx1"/>
              </a:solidFill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2681A769-E357-90BE-2518-6EE78674429B}"/>
              </a:ext>
            </a:extLst>
          </p:cNvPr>
          <p:cNvSpPr/>
          <p:nvPr/>
        </p:nvSpPr>
        <p:spPr>
          <a:xfrm>
            <a:off x="9332258" y="1716742"/>
            <a:ext cx="2330823" cy="242943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2800">
                <a:cs typeface="Calibri"/>
              </a:rPr>
              <a:t>Validering</a:t>
            </a:r>
            <a:endParaRPr lang="sv-SE" sz="280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1C58073-B8E8-C9F5-6B41-4F57482ED4E6}"/>
              </a:ext>
            </a:extLst>
          </p:cNvPr>
          <p:cNvCxnSpPr/>
          <p:nvPr/>
        </p:nvCxnSpPr>
        <p:spPr>
          <a:xfrm>
            <a:off x="3504640" y="2926416"/>
            <a:ext cx="995083" cy="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D8106BCC-BDFD-75AE-9073-6BDECC754FBA}"/>
              </a:ext>
            </a:extLst>
          </p:cNvPr>
          <p:cNvCxnSpPr>
            <a:cxnSpLocks/>
          </p:cNvCxnSpPr>
          <p:nvPr/>
        </p:nvCxnSpPr>
        <p:spPr>
          <a:xfrm flipV="1">
            <a:off x="7072593" y="2872628"/>
            <a:ext cx="2160494" cy="896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 6">
            <a:extLst>
              <a:ext uri="{FF2B5EF4-FFF2-40B4-BE49-F238E27FC236}">
                <a16:creationId xmlns:a16="http://schemas.microsoft.com/office/drawing/2014/main" id="{5A3E0D4F-851B-DC8F-4876-CC1F771D67D7}"/>
              </a:ext>
            </a:extLst>
          </p:cNvPr>
          <p:cNvGrpSpPr/>
          <p:nvPr/>
        </p:nvGrpSpPr>
        <p:grpSpPr>
          <a:xfrm>
            <a:off x="10064818" y="6180098"/>
            <a:ext cx="1902926" cy="625782"/>
            <a:chOff x="10064818" y="6180098"/>
            <a:chExt cx="1902926" cy="625782"/>
          </a:xfrm>
        </p:grpSpPr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030003C5-EA16-CF40-7BA0-ECC78A364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89673" y="6180098"/>
              <a:ext cx="678071" cy="625782"/>
            </a:xfrm>
            <a:prstGeom prst="rect">
              <a:avLst/>
            </a:prstGeom>
          </p:spPr>
        </p:pic>
        <p:pic>
          <p:nvPicPr>
            <p:cNvPr id="11" name="Bildobjekt 10" descr="En bild som visar text&#10;&#10;Automatiskt genererad beskrivning">
              <a:extLst>
                <a:ext uri="{FF2B5EF4-FFF2-40B4-BE49-F238E27FC236}">
                  <a16:creationId xmlns:a16="http://schemas.microsoft.com/office/drawing/2014/main" id="{1B75889E-6706-5639-EE1D-408861B6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818" y="6180098"/>
              <a:ext cx="1063257" cy="567071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4AC8B4-2AC4-57B6-E847-D0251657F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94" y="6259104"/>
            <a:ext cx="2062626" cy="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4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D67A1C97E7994F8989DB9DB8CFC50C" ma:contentTypeVersion="18" ma:contentTypeDescription="Skapa ett nytt dokument." ma:contentTypeScope="" ma:versionID="5b3daa4de14e0fe3954cf4c13028652a">
  <xsd:schema xmlns:xsd="http://www.w3.org/2001/XMLSchema" xmlns:xs="http://www.w3.org/2001/XMLSchema" xmlns:p="http://schemas.microsoft.com/office/2006/metadata/properties" xmlns:ns2="23576721-06b3-4e03-9080-877dae635252" xmlns:ns3="2f83e729-35b5-4073-8e88-496436a6be53" targetNamespace="http://schemas.microsoft.com/office/2006/metadata/properties" ma:root="true" ma:fieldsID="a9066d05e03a852432944d3fc34af804" ns2:_="" ns3:_="">
    <xsd:import namespace="23576721-06b3-4e03-9080-877dae635252"/>
    <xsd:import namespace="2f83e729-35b5-4073-8e88-496436a6b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Datum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76721-06b3-4e03-9080-877dae635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19" nillable="true" ma:displayName="Datum" ma:format="DateOnly" ma:internalName="Datum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3ec6bdae-8eb7-4e6d-a751-dc60de4483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3e729-35b5-4073-8e88-496436a6b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dd6aa1-9494-47ec-9722-39d2332f5083}" ma:internalName="TaxCatchAll" ma:showField="CatchAllData" ma:web="2f83e729-35b5-4073-8e88-496436a6b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576721-06b3-4e03-9080-877dae635252">
      <Terms xmlns="http://schemas.microsoft.com/office/infopath/2007/PartnerControls"/>
    </lcf76f155ced4ddcb4097134ff3c332f>
    <TaxCatchAll xmlns="2f83e729-35b5-4073-8e88-496436a6be53" xsi:nil="true"/>
    <Datum xmlns="23576721-06b3-4e03-9080-877dae635252" xsi:nil="true"/>
  </documentManagement>
</p:properties>
</file>

<file path=customXml/itemProps1.xml><?xml version="1.0" encoding="utf-8"?>
<ds:datastoreItem xmlns:ds="http://schemas.openxmlformats.org/officeDocument/2006/customXml" ds:itemID="{6B2CF724-CCE8-4BB8-A338-56E63252EA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D13213-B781-49F6-BD71-B2E139F97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76721-06b3-4e03-9080-877dae635252"/>
    <ds:schemaRef ds:uri="2f83e729-35b5-4073-8e88-496436a6b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B1D487-A5A5-47DB-B459-0027E84B3B13}">
  <ds:schemaRefs>
    <ds:schemaRef ds:uri="http://schemas.microsoft.com/office/2006/metadata/properties"/>
    <ds:schemaRef ds:uri="http://schemas.microsoft.com/office/infopath/2007/PartnerControls"/>
    <ds:schemaRef ds:uri="23576721-06b3-4e03-9080-877dae635252"/>
    <ds:schemaRef ds:uri="2f83e729-35b5-4073-8e88-496436a6b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306</Words>
  <Application>Microsoft Office PowerPoint</Application>
  <PresentationFormat>Widescreen</PresentationFormat>
  <Paragraphs>109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Office-tema</vt:lpstr>
      <vt:lpstr>Office-tema</vt:lpstr>
      <vt:lpstr>Office-tema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Norrtalje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Hugsén</dc:creator>
  <cp:lastModifiedBy>Lars Hugsén</cp:lastModifiedBy>
  <cp:revision>5</cp:revision>
  <dcterms:created xsi:type="dcterms:W3CDTF">2022-08-23T07:00:17Z</dcterms:created>
  <dcterms:modified xsi:type="dcterms:W3CDTF">2023-02-28T14:53:15Z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d6304a-1c2b-429b-a6dd-ad4974a9fab1_Enabled">
    <vt:lpwstr>true</vt:lpwstr>
  </property>
  <property fmtid="{D5CDD505-2E9C-101B-9397-08002B2CF9AE}" pid="3" name="MSIP_Label_28d6304a-1c2b-429b-a6dd-ad4974a9fab1_SetDate">
    <vt:lpwstr>2022-08-23T07:00:17Z</vt:lpwstr>
  </property>
  <property fmtid="{D5CDD505-2E9C-101B-9397-08002B2CF9AE}" pid="4" name="MSIP_Label_28d6304a-1c2b-429b-a6dd-ad4974a9fab1_Method">
    <vt:lpwstr>Standard</vt:lpwstr>
  </property>
  <property fmtid="{D5CDD505-2E9C-101B-9397-08002B2CF9AE}" pid="5" name="MSIP_Label_28d6304a-1c2b-429b-a6dd-ad4974a9fab1_Name">
    <vt:lpwstr>Öppen</vt:lpwstr>
  </property>
  <property fmtid="{D5CDD505-2E9C-101B-9397-08002B2CF9AE}" pid="6" name="MSIP_Label_28d6304a-1c2b-429b-a6dd-ad4974a9fab1_SiteId">
    <vt:lpwstr>31b3021d-00ad-4df1-b2ee-3eca7c4987ed</vt:lpwstr>
  </property>
  <property fmtid="{D5CDD505-2E9C-101B-9397-08002B2CF9AE}" pid="7" name="MSIP_Label_28d6304a-1c2b-429b-a6dd-ad4974a9fab1_ActionId">
    <vt:lpwstr>976c745a-5a55-430a-9fed-129c13e20231</vt:lpwstr>
  </property>
  <property fmtid="{D5CDD505-2E9C-101B-9397-08002B2CF9AE}" pid="8" name="MSIP_Label_28d6304a-1c2b-429b-a6dd-ad4974a9fab1_ContentBits">
    <vt:lpwstr>0</vt:lpwstr>
  </property>
  <property fmtid="{D5CDD505-2E9C-101B-9397-08002B2CF9AE}" pid="9" name="ContentTypeId">
    <vt:lpwstr>0x0101006AD67A1C97E7994F8989DB9DB8CFC50C</vt:lpwstr>
  </property>
</Properties>
</file>