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520" r:id="rId2"/>
    <p:sldId id="521" r:id="rId3"/>
    <p:sldId id="540" r:id="rId4"/>
    <p:sldId id="530" r:id="rId5"/>
    <p:sldId id="522" r:id="rId6"/>
    <p:sldId id="523" r:id="rId7"/>
    <p:sldId id="539" r:id="rId8"/>
    <p:sldId id="525" r:id="rId9"/>
    <p:sldId id="526" r:id="rId10"/>
    <p:sldId id="542" r:id="rId11"/>
    <p:sldId id="543" r:id="rId12"/>
    <p:sldId id="537" r:id="rId13"/>
    <p:sldId id="538" r:id="rId14"/>
    <p:sldId id="541" r:id="rId15"/>
    <p:sldId id="532" r:id="rId16"/>
    <p:sldId id="533" r:id="rId17"/>
    <p:sldId id="545" r:id="rId18"/>
    <p:sldId id="544" r:id="rId19"/>
  </p:sldIdLst>
  <p:sldSz cx="12192000" cy="6858000"/>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9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550" autoAdjust="0"/>
    <p:restoredTop sz="85872" autoAdjust="0"/>
  </p:normalViewPr>
  <p:slideViewPr>
    <p:cSldViewPr>
      <p:cViewPr varScale="1">
        <p:scale>
          <a:sx n="95" d="100"/>
          <a:sy n="95" d="100"/>
        </p:scale>
        <p:origin x="396"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120" d="100"/>
          <a:sy n="120" d="100"/>
        </p:scale>
        <p:origin x="3560"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B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FFFFFF">
                  <a:alpha val="11000"/>
                </a:srgbClr>
              </a:solidFill>
              <a:ln w="25400">
                <a:solidFill>
                  <a:schemeClr val="bg1"/>
                </a:solidFill>
              </a:ln>
              <a:effectLst/>
            </c:spPr>
            <c:extLst>
              <c:ext xmlns:c16="http://schemas.microsoft.com/office/drawing/2014/chart" uri="{C3380CC4-5D6E-409C-BE32-E72D297353CC}">
                <c16:uniqueId val="{00000001-709A-43A7-A407-3C0809760062}"/>
              </c:ext>
            </c:extLst>
          </c:dPt>
          <c:dPt>
            <c:idx val="1"/>
            <c:bubble3D val="0"/>
            <c:spPr>
              <a:solidFill>
                <a:schemeClr val="tx2">
                  <a:alpha val="37000"/>
                </a:schemeClr>
              </a:solidFill>
              <a:ln w="28575">
                <a:solidFill>
                  <a:schemeClr val="bg1"/>
                </a:solidFill>
              </a:ln>
              <a:effectLst/>
            </c:spPr>
            <c:extLst>
              <c:ext xmlns:c16="http://schemas.microsoft.com/office/drawing/2014/chart" uri="{C3380CC4-5D6E-409C-BE32-E72D297353CC}">
                <c16:uniqueId val="{00000003-709A-43A7-A407-3C0809760062}"/>
              </c:ext>
            </c:extLst>
          </c:dPt>
          <c:val>
            <c:numRef>
              <c:f>Blad1!$B$1:$C$1</c:f>
              <c:numCache>
                <c:formatCode>0%</c:formatCode>
                <c:ptCount val="2"/>
                <c:pt idx="0" formatCode="0.00%">
                  <c:v>0.42</c:v>
                </c:pt>
                <c:pt idx="1">
                  <c:v>0.57999999999999996</c:v>
                </c:pt>
              </c:numCache>
            </c:numRef>
          </c:val>
          <c:extLst>
            <c:ext xmlns:c16="http://schemas.microsoft.com/office/drawing/2014/chart" uri="{C3380CC4-5D6E-409C-BE32-E72D297353CC}">
              <c16:uniqueId val="{00000004-709A-43A7-A407-3C080976006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tshållare för sidhuvud 1"/>
          <p:cNvSpPr txBox="1">
            <a:spLocks noGrp="1"/>
          </p:cNvSpPr>
          <p:nvPr>
            <p:ph type="hdr" sz="quarter"/>
          </p:nvPr>
        </p:nvSpPr>
        <p:spPr>
          <a:xfrm>
            <a:off x="0" y="1"/>
            <a:ext cx="2945659" cy="498059"/>
          </a:xfrm>
          <a:prstGeom prst="rect">
            <a:avLst/>
          </a:prstGeom>
          <a:no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sv-SE" sz="1200" b="0" i="0" u="none" strike="noStrike" kern="1200" cap="none" spc="0" baseline="0">
              <a:solidFill>
                <a:srgbClr val="000000"/>
              </a:solidFill>
              <a:uFillTx/>
              <a:latin typeface="Calibri"/>
            </a:endParaRPr>
          </a:p>
        </p:txBody>
      </p:sp>
      <p:sp>
        <p:nvSpPr>
          <p:cNvPr id="3" name="Platshållare för datum 2"/>
          <p:cNvSpPr txBox="1">
            <a:spLocks noGrp="1"/>
          </p:cNvSpPr>
          <p:nvPr>
            <p:ph type="dt" sz="quarter" idx="1"/>
          </p:nvPr>
        </p:nvSpPr>
        <p:spPr>
          <a:xfrm>
            <a:off x="3850438" y="1"/>
            <a:ext cx="2945659" cy="498059"/>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814ADC3-6C26-4DE1-B658-5FA32C3B00F3}" type="datetime1">
              <a:rPr lang="sv-SE"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2022-12-14</a:t>
            </a:fld>
            <a:endParaRPr lang="sv-SE" sz="1200" b="0" i="0" u="none" strike="noStrike" kern="1200" cap="none" spc="0" baseline="0">
              <a:solidFill>
                <a:srgbClr val="000000"/>
              </a:solidFill>
              <a:uFillTx/>
              <a:latin typeface="Calibri"/>
            </a:endParaRPr>
          </a:p>
        </p:txBody>
      </p:sp>
      <p:sp>
        <p:nvSpPr>
          <p:cNvPr id="4" name="Platshållare för sidfot 3"/>
          <p:cNvSpPr txBox="1">
            <a:spLocks noGrp="1"/>
          </p:cNvSpPr>
          <p:nvPr>
            <p:ph type="ftr" sz="quarter" idx="2"/>
          </p:nvPr>
        </p:nvSpPr>
        <p:spPr>
          <a:xfrm>
            <a:off x="0" y="9428578"/>
            <a:ext cx="2945659" cy="498059"/>
          </a:xfrm>
          <a:prstGeom prst="rect">
            <a:avLst/>
          </a:prstGeom>
          <a:noFill/>
          <a:ln>
            <a:noFill/>
          </a:ln>
        </p:spPr>
        <p:txBody>
          <a:bodyPr vert="horz" wrap="square" lIns="91440" tIns="45720" rIns="91440" bIns="45720" anchor="b"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sv-SE" sz="1200" b="0" i="0" u="none" strike="noStrike" kern="1200" cap="none" spc="0" baseline="0">
              <a:solidFill>
                <a:srgbClr val="000000"/>
              </a:solidFill>
              <a:uFillTx/>
              <a:latin typeface="Calibri"/>
            </a:endParaRPr>
          </a:p>
        </p:txBody>
      </p:sp>
      <p:sp>
        <p:nvSpPr>
          <p:cNvPr id="5" name="Platshållare för bildnummer 4"/>
          <p:cNvSpPr txBox="1">
            <a:spLocks noGrp="1"/>
          </p:cNvSpPr>
          <p:nvPr>
            <p:ph type="sldNum" sz="quarter" idx="3"/>
          </p:nvPr>
        </p:nvSpPr>
        <p:spPr>
          <a:xfrm>
            <a:off x="3850438" y="9428578"/>
            <a:ext cx="2945659" cy="498059"/>
          </a:xfrm>
          <a:prstGeom prst="rect">
            <a:avLst/>
          </a:prstGeom>
          <a:noFill/>
          <a:ln>
            <a:noFill/>
          </a:ln>
        </p:spPr>
        <p:txBody>
          <a:bodyPr vert="horz" wrap="square" lIns="91440" tIns="45720" rIns="91440" bIns="4572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6B0226B-C17D-49E6-BD44-EF034A2C5AC7}" type="slidenum">
              <a:t>‹#›</a:t>
            </a:fld>
            <a:endParaRPr lang="sv-S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5516399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tshållare för sidhuvud 1"/>
          <p:cNvSpPr txBox="1">
            <a:spLocks noGrp="1"/>
          </p:cNvSpPr>
          <p:nvPr>
            <p:ph type="hdr" sz="quarter"/>
          </p:nvPr>
        </p:nvSpPr>
        <p:spPr>
          <a:xfrm>
            <a:off x="0" y="1"/>
            <a:ext cx="2945659" cy="498059"/>
          </a:xfrm>
          <a:prstGeom prst="rect">
            <a:avLst/>
          </a:prstGeom>
          <a:noFill/>
          <a:ln>
            <a:noFill/>
          </a:ln>
        </p:spPr>
        <p:txBody>
          <a:bodyPr vert="horz" wrap="square" lIns="91440" tIns="45720" rIns="91440" bIns="45720" anchor="t" anchorCtr="0" compatLnSpc="1"/>
          <a:lstStyle>
            <a:lvl1pPr marL="0" marR="0" lvl="0"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1pPr>
          </a:lstStyle>
          <a:p>
            <a:pPr lvl="0"/>
            <a:endParaRPr lang="sv-SE"/>
          </a:p>
        </p:txBody>
      </p:sp>
      <p:sp>
        <p:nvSpPr>
          <p:cNvPr id="3" name="Platshållare för datum 2"/>
          <p:cNvSpPr txBox="1">
            <a:spLocks noGrp="1"/>
          </p:cNvSpPr>
          <p:nvPr>
            <p:ph type="dt" idx="1"/>
          </p:nvPr>
        </p:nvSpPr>
        <p:spPr>
          <a:xfrm>
            <a:off x="3850438" y="1"/>
            <a:ext cx="2945659" cy="498059"/>
          </a:xfrm>
          <a:prstGeom prst="rect">
            <a:avLst/>
          </a:prstGeom>
          <a:noFill/>
          <a:ln>
            <a:noFill/>
          </a:ln>
        </p:spPr>
        <p:txBody>
          <a:bodyPr vert="horz" wrap="square" lIns="91440" tIns="45720" rIns="91440" bIns="45720" anchor="t" anchorCtr="0" compatLnSpc="1"/>
          <a:lstStyle>
            <a:lvl1pPr marL="0" marR="0" lvl="0" indent="0" algn="r"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1pPr>
          </a:lstStyle>
          <a:p>
            <a:pPr lvl="0"/>
            <a:fld id="{4DFCD67A-4D6D-4169-A0F3-632236B228D3}" type="datetime1">
              <a:rPr lang="sv-SE"/>
              <a:pPr lvl="0"/>
              <a:t>2022-12-14</a:t>
            </a:fld>
            <a:endParaRPr lang="sv-SE"/>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1">
            <a:solidFill>
              <a:srgbClr val="000000"/>
            </a:solidFill>
            <a:prstDash val="solid"/>
          </a:ln>
        </p:spPr>
      </p:sp>
      <p:sp>
        <p:nvSpPr>
          <p:cNvPr id="5" name="Platshållare för anteckningar 4"/>
          <p:cNvSpPr txBox="1">
            <a:spLocks noGrp="1"/>
          </p:cNvSpPr>
          <p:nvPr>
            <p:ph type="body" sz="quarter" idx="3"/>
          </p:nvPr>
        </p:nvSpPr>
        <p:spPr>
          <a:xfrm>
            <a:off x="679768" y="4777193"/>
            <a:ext cx="5438140" cy="3908614"/>
          </a:xfrm>
          <a:prstGeom prst="rect">
            <a:avLst/>
          </a:prstGeom>
          <a:noFill/>
          <a:ln>
            <a:noFill/>
          </a:ln>
        </p:spPr>
        <p:txBody>
          <a:bodyPr vert="horz" wrap="square" lIns="91440" tIns="45720" rIns="91440" bIns="45720" anchor="t" anchorCtr="0" compatLnSpc="1"/>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txBox="1">
            <a:spLocks noGrp="1"/>
          </p:cNvSpPr>
          <p:nvPr>
            <p:ph type="ftr" sz="quarter" idx="4"/>
          </p:nvPr>
        </p:nvSpPr>
        <p:spPr>
          <a:xfrm>
            <a:off x="0" y="9428578"/>
            <a:ext cx="2945659" cy="498059"/>
          </a:xfrm>
          <a:prstGeom prst="rect">
            <a:avLst/>
          </a:prstGeom>
          <a:noFill/>
          <a:ln>
            <a:noFill/>
          </a:ln>
        </p:spPr>
        <p:txBody>
          <a:bodyPr vert="horz" wrap="square" lIns="91440" tIns="45720" rIns="91440" bIns="45720" anchor="b" anchorCtr="0" compatLnSpc="1"/>
          <a:lstStyle>
            <a:lvl1pPr marL="0" marR="0" lvl="0"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1pPr>
          </a:lstStyle>
          <a:p>
            <a:pPr lvl="0"/>
            <a:endParaRPr lang="sv-SE"/>
          </a:p>
        </p:txBody>
      </p:sp>
      <p:sp>
        <p:nvSpPr>
          <p:cNvPr id="7" name="Platshållare för bildnummer 6"/>
          <p:cNvSpPr txBox="1">
            <a:spLocks noGrp="1"/>
          </p:cNvSpPr>
          <p:nvPr>
            <p:ph type="sldNum" sz="quarter" idx="5"/>
          </p:nvPr>
        </p:nvSpPr>
        <p:spPr>
          <a:xfrm>
            <a:off x="3850438" y="9428578"/>
            <a:ext cx="2945659" cy="498059"/>
          </a:xfrm>
          <a:prstGeom prst="rect">
            <a:avLst/>
          </a:prstGeom>
          <a:noFill/>
          <a:ln>
            <a:noFill/>
          </a:ln>
        </p:spPr>
        <p:txBody>
          <a:bodyPr vert="horz" wrap="square" lIns="91440" tIns="45720" rIns="91440" bIns="45720" anchor="b" anchorCtr="0" compatLnSpc="1"/>
          <a:lstStyle>
            <a:lvl1pPr marL="0" marR="0" lvl="0" indent="0" algn="r"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1pPr>
          </a:lstStyle>
          <a:p>
            <a:pPr lvl="0"/>
            <a:fld id="{BCCCE99E-BF95-45CB-92A7-71301F001D86}" type="slidenum">
              <a:t>‹#›</a:t>
            </a:fld>
            <a:endParaRPr lang="sv-SE"/>
          </a:p>
        </p:txBody>
      </p:sp>
    </p:spTree>
    <p:extLst>
      <p:ext uri="{BB962C8B-B14F-4D97-AF65-F5344CB8AC3E}">
        <p14:creationId xmlns:p14="http://schemas.microsoft.com/office/powerpoint/2010/main" val="2797061685"/>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sv-SE"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lvl="0"/>
            <a:fld id="{BCCCE99E-BF95-45CB-92A7-71301F001D86}" type="slidenum">
              <a:rPr lang="sv-SE" smtClean="0"/>
              <a:t>1</a:t>
            </a:fld>
            <a:endParaRPr lang="sv-SE"/>
          </a:p>
        </p:txBody>
      </p:sp>
    </p:spTree>
    <p:extLst>
      <p:ext uri="{BB962C8B-B14F-4D97-AF65-F5344CB8AC3E}">
        <p14:creationId xmlns:p14="http://schemas.microsoft.com/office/powerpoint/2010/main" val="19114489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lvl="0"/>
            <a:fld id="{BCCCE99E-BF95-45CB-92A7-71301F001D86}" type="slidenum">
              <a:rPr lang="sv-SE" smtClean="0"/>
              <a:t>10</a:t>
            </a:fld>
            <a:endParaRPr lang="sv-SE"/>
          </a:p>
        </p:txBody>
      </p:sp>
    </p:spTree>
    <p:extLst>
      <p:ext uri="{BB962C8B-B14F-4D97-AF65-F5344CB8AC3E}">
        <p14:creationId xmlns:p14="http://schemas.microsoft.com/office/powerpoint/2010/main" val="1588662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22275" y="1241425"/>
            <a:ext cx="5953125" cy="3349625"/>
          </a:xfrm>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solidFill>
                  <a:schemeClr val="bg1"/>
                </a:solidFill>
              </a:rPr>
              <a:t>Några av anledningar</a:t>
            </a:r>
            <a:r>
              <a:rPr lang="sv-SE" baseline="0" dirty="0">
                <a:solidFill>
                  <a:schemeClr val="bg1"/>
                </a:solidFill>
              </a:rPr>
              <a:t>na till att man valde att gå ut i ny upphandling var att p</a:t>
            </a:r>
            <a:r>
              <a:rPr lang="sv-SE" dirty="0">
                <a:solidFill>
                  <a:schemeClr val="bg1"/>
                </a:solidFill>
              </a:rPr>
              <a:t>rocessen har inneburit långa ledtider, en varierad prisbild och en blandning av produkter med varierande funktion som är svår att supportera, detta medför att det är svårt att skapa en överblick och styrning.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dirty="0">
                <a:solidFill>
                  <a:schemeClr val="tx1"/>
                </a:solidFill>
                <a:effectLst/>
                <a:latin typeface="+mn-lt"/>
                <a:ea typeface="+mn-ea"/>
                <a:cs typeface="+mn-cs"/>
              </a:rPr>
              <a:t>Avrop har tidigare gjorts från Kammarkollegiets ramavtal för Klienter och terminaler. Priserna i den nya upphandlingen baseras på ett års volym, vid avrop från Kammarkollegiets ramavtal har anbud lämnats varje månad och priserna har därmed endast baserats på en månads behov. De större volymerna har troligen bidragit till lägre priser i det vinnande anbudet.</a:t>
            </a:r>
            <a:r>
              <a:rPr lang="sv-SE"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dirty="0">
                <a:solidFill>
                  <a:schemeClr val="tx1"/>
                </a:solidFill>
                <a:effectLst/>
                <a:latin typeface="+mn-lt"/>
                <a:ea typeface="+mn-ea"/>
                <a:cs typeface="+mn-cs"/>
              </a:rPr>
              <a:t>Prisjämförelsen baseras på 5 avrop från Kammarkollegiets ramavtal och analysen har genomförts inom områdena Bärbara datorer, Stationära datorer, tunna klienter, </a:t>
            </a:r>
            <a:r>
              <a:rPr lang="sv-SE" sz="1200" b="0" i="0" u="none" strike="noStrike" kern="1200" dirty="0" err="1">
                <a:solidFill>
                  <a:schemeClr val="tx1"/>
                </a:solidFill>
                <a:effectLst/>
                <a:latin typeface="+mn-lt"/>
                <a:ea typeface="+mn-ea"/>
                <a:cs typeface="+mn-cs"/>
              </a:rPr>
              <a:t>Chromebooks</a:t>
            </a:r>
            <a:r>
              <a:rPr lang="sv-SE" sz="1200" b="0" i="0" u="none" strike="noStrike" kern="1200" dirty="0">
                <a:solidFill>
                  <a:schemeClr val="tx1"/>
                </a:solidFill>
                <a:effectLst/>
                <a:latin typeface="+mn-lt"/>
                <a:ea typeface="+mn-ea"/>
                <a:cs typeface="+mn-cs"/>
              </a:rPr>
              <a:t> och Surfplattor. Det är även inom dessa produktgrupper som det har gjorts flest avrop.</a:t>
            </a:r>
            <a:r>
              <a:rPr lang="sv-SE"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dirty="0">
                <a:solidFill>
                  <a:schemeClr val="tx1"/>
                </a:solidFill>
                <a:effectLst/>
                <a:latin typeface="+mn-lt"/>
                <a:ea typeface="+mn-ea"/>
                <a:cs typeface="+mn-cs"/>
              </a:rPr>
              <a:t>Jämförelsepriset är framräknat som det genomsnittliga priset av 5 anbud från Kammarkollegiets ramavtal för Klienter och terminaler. Det finns 6 leverantörer knutna till ramavtalet, vi har fått in 1-3 anbud per avrop, </a:t>
            </a:r>
            <a:r>
              <a:rPr lang="sv-SE" sz="1200" b="0" i="0" u="none" strike="noStrike" kern="1200" dirty="0" err="1">
                <a:solidFill>
                  <a:schemeClr val="tx1"/>
                </a:solidFill>
                <a:effectLst/>
                <a:latin typeface="+mn-lt"/>
                <a:ea typeface="+mn-ea"/>
                <a:cs typeface="+mn-cs"/>
              </a:rPr>
              <a:t>Advania</a:t>
            </a:r>
            <a:r>
              <a:rPr lang="sv-SE" sz="1200" b="0" i="0" u="none" strike="noStrike" kern="1200" dirty="0">
                <a:solidFill>
                  <a:schemeClr val="tx1"/>
                </a:solidFill>
                <a:effectLst/>
                <a:latin typeface="+mn-lt"/>
                <a:ea typeface="+mn-ea"/>
                <a:cs typeface="+mn-cs"/>
              </a:rPr>
              <a:t> har vunnit majoriteten av avropen eftersom de är specialiserade på skoldatorer (</a:t>
            </a:r>
            <a:r>
              <a:rPr lang="sv-SE" sz="1200" b="0" i="0" u="none" strike="noStrike" kern="1200" dirty="0" err="1">
                <a:solidFill>
                  <a:schemeClr val="tx1"/>
                </a:solidFill>
                <a:effectLst/>
                <a:latin typeface="+mn-lt"/>
                <a:ea typeface="+mn-ea"/>
                <a:cs typeface="+mn-cs"/>
              </a:rPr>
              <a:t>Chromebooks</a:t>
            </a:r>
            <a:r>
              <a:rPr lang="sv-SE" sz="1200" b="0" i="0" u="none" strike="noStrike" kern="1200" dirty="0">
                <a:solidFill>
                  <a:schemeClr val="tx1"/>
                </a:solidFill>
                <a:effectLst/>
                <a:latin typeface="+mn-lt"/>
                <a:ea typeface="+mn-ea"/>
                <a:cs typeface="+mn-cs"/>
              </a:rPr>
              <a:t>).</a:t>
            </a:r>
            <a:r>
              <a:rPr lang="sv-SE" dirty="0"/>
              <a:t> </a:t>
            </a:r>
            <a:endParaRPr lang="sv-SE" dirty="0">
              <a:solidFill>
                <a:schemeClr val="bg1"/>
              </a:solidFill>
            </a:endParaRPr>
          </a:p>
          <a:p>
            <a:endParaRPr lang="sv-SE" dirty="0"/>
          </a:p>
        </p:txBody>
      </p:sp>
      <p:sp>
        <p:nvSpPr>
          <p:cNvPr id="4" name="Platshållare för bildnummer 3"/>
          <p:cNvSpPr>
            <a:spLocks noGrp="1"/>
          </p:cNvSpPr>
          <p:nvPr>
            <p:ph type="sldNum" sz="quarter" idx="10"/>
          </p:nvPr>
        </p:nvSpPr>
        <p:spPr/>
        <p:txBody>
          <a:bodyPr/>
          <a:lstStyle/>
          <a:p>
            <a:fld id="{5236F3EC-D0AB-49B2-BB55-4B9CE94C3994}" type="slidenum">
              <a:rPr lang="sv-SE" smtClean="0"/>
              <a:t>11</a:t>
            </a:fld>
            <a:endParaRPr lang="sv-SE"/>
          </a:p>
        </p:txBody>
      </p:sp>
    </p:spTree>
    <p:extLst>
      <p:ext uri="{BB962C8B-B14F-4D97-AF65-F5344CB8AC3E}">
        <p14:creationId xmlns:p14="http://schemas.microsoft.com/office/powerpoint/2010/main" val="17303330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22275" y="1241425"/>
            <a:ext cx="5953125" cy="3349625"/>
          </a:xfrm>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bg1"/>
                </a:solidFill>
                <a:latin typeface="Arial" panose="020B0604020202020204" pitchFamily="34" charset="0"/>
                <a:cs typeface="Arial" panose="020B0604020202020204" pitchFamily="34" charset="0"/>
              </a:rPr>
              <a:t>FKU och avrop från flera leverantörer har medfört långa ledtider, en varierad prisbild och en blandning av produkter med varierande funktion som är svårt att supportera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solidFill>
                  <a:schemeClr val="bg1"/>
                </a:solidFill>
              </a:rPr>
              <a:t>Några av anledningar</a:t>
            </a:r>
            <a:r>
              <a:rPr lang="sv-SE" baseline="0" dirty="0">
                <a:solidFill>
                  <a:schemeClr val="bg1"/>
                </a:solidFill>
              </a:rPr>
              <a:t>na till att man valde att gå ut i ny upphandling var att p</a:t>
            </a:r>
            <a:r>
              <a:rPr lang="sv-SE" dirty="0">
                <a:solidFill>
                  <a:schemeClr val="bg1"/>
                </a:solidFill>
              </a:rPr>
              <a:t>rocessen har inneburit långa ledtider, en varierad prisbild och en blandning av produkter med varierande funktion som är svår att supportera, detta medför att det är svårt att skapa en överblick och styrning.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dirty="0">
                <a:solidFill>
                  <a:schemeClr val="tx1"/>
                </a:solidFill>
                <a:effectLst/>
                <a:latin typeface="+mn-lt"/>
                <a:ea typeface="+mn-ea"/>
                <a:cs typeface="+mn-cs"/>
              </a:rPr>
              <a:t>Avrop har tidigare gjorts från Kammarkollegiets ramavtal för Klienter och terminaler. Priserna i den nya upphandlingen baseras på ett års volym, vid avrop från Kammarkollegiets ramavtal har anbud lämnats varje månad och priserna har därmed endast baserats på en månads behov. De större volymerna har troligen bidragit till lägre priser i det vinnande anbudet.</a:t>
            </a:r>
            <a:r>
              <a:rPr lang="sv-SE"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dirty="0">
                <a:solidFill>
                  <a:schemeClr val="tx1"/>
                </a:solidFill>
                <a:effectLst/>
                <a:latin typeface="+mn-lt"/>
                <a:ea typeface="+mn-ea"/>
                <a:cs typeface="+mn-cs"/>
              </a:rPr>
              <a:t>Prisjämförelsen baseras på 5 avrop från Kammarkollegiets ramavtal och analysen har genomförts inom områdena Bärbara datorer, Stationära datorer, tunna klienter, </a:t>
            </a:r>
            <a:r>
              <a:rPr lang="sv-SE" sz="1200" b="0" i="0" u="none" strike="noStrike" kern="1200" dirty="0" err="1">
                <a:solidFill>
                  <a:schemeClr val="tx1"/>
                </a:solidFill>
                <a:effectLst/>
                <a:latin typeface="+mn-lt"/>
                <a:ea typeface="+mn-ea"/>
                <a:cs typeface="+mn-cs"/>
              </a:rPr>
              <a:t>Chromebooks</a:t>
            </a:r>
            <a:r>
              <a:rPr lang="sv-SE" sz="1200" b="0" i="0" u="none" strike="noStrike" kern="1200" dirty="0">
                <a:solidFill>
                  <a:schemeClr val="tx1"/>
                </a:solidFill>
                <a:effectLst/>
                <a:latin typeface="+mn-lt"/>
                <a:ea typeface="+mn-ea"/>
                <a:cs typeface="+mn-cs"/>
              </a:rPr>
              <a:t> och Surfplattor. Det är även inom dessa produktgrupper som det har gjorts flest avrop.</a:t>
            </a:r>
            <a:r>
              <a:rPr lang="sv-SE"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dirty="0">
                <a:solidFill>
                  <a:schemeClr val="tx1"/>
                </a:solidFill>
                <a:effectLst/>
                <a:latin typeface="+mn-lt"/>
                <a:ea typeface="+mn-ea"/>
                <a:cs typeface="+mn-cs"/>
              </a:rPr>
              <a:t>Jämförelsepriset är framräknat som det genomsnittliga priset av 5 anbud från Kammarkollegiets ramavtal för Klienter och terminaler. Det finns 6 leverantörer knutna till ramavtalet, vi har fått in 1-3 anbud per avrop, </a:t>
            </a:r>
            <a:r>
              <a:rPr lang="sv-SE" sz="1200" b="0" i="0" u="none" strike="noStrike" kern="1200" dirty="0" err="1">
                <a:solidFill>
                  <a:schemeClr val="tx1"/>
                </a:solidFill>
                <a:effectLst/>
                <a:latin typeface="+mn-lt"/>
                <a:ea typeface="+mn-ea"/>
                <a:cs typeface="+mn-cs"/>
              </a:rPr>
              <a:t>Advania</a:t>
            </a:r>
            <a:r>
              <a:rPr lang="sv-SE" sz="1200" b="0" i="0" u="none" strike="noStrike" kern="1200" dirty="0">
                <a:solidFill>
                  <a:schemeClr val="tx1"/>
                </a:solidFill>
                <a:effectLst/>
                <a:latin typeface="+mn-lt"/>
                <a:ea typeface="+mn-ea"/>
                <a:cs typeface="+mn-cs"/>
              </a:rPr>
              <a:t> har vunnit majoriteten av avropen eftersom de är specialiserade på skoldatorer (</a:t>
            </a:r>
            <a:r>
              <a:rPr lang="sv-SE" sz="1200" b="0" i="0" u="none" strike="noStrike" kern="1200" dirty="0" err="1">
                <a:solidFill>
                  <a:schemeClr val="tx1"/>
                </a:solidFill>
                <a:effectLst/>
                <a:latin typeface="+mn-lt"/>
                <a:ea typeface="+mn-ea"/>
                <a:cs typeface="+mn-cs"/>
              </a:rPr>
              <a:t>Chromebooks</a:t>
            </a:r>
            <a:r>
              <a:rPr lang="sv-SE" sz="1200" b="0" i="0" u="none" strike="noStrike" kern="1200" dirty="0">
                <a:solidFill>
                  <a:schemeClr val="tx1"/>
                </a:solidFill>
                <a:effectLst/>
                <a:latin typeface="+mn-lt"/>
                <a:ea typeface="+mn-ea"/>
                <a:cs typeface="+mn-cs"/>
              </a:rPr>
              <a:t>).</a:t>
            </a:r>
            <a:r>
              <a:rPr lang="sv-SE" dirty="0"/>
              <a:t> </a:t>
            </a:r>
            <a:endParaRPr lang="sv-SE" dirty="0">
              <a:solidFill>
                <a:schemeClr val="bg1"/>
              </a:solidFill>
            </a:endParaRPr>
          </a:p>
          <a:p>
            <a:endParaRPr lang="sv-SE" dirty="0"/>
          </a:p>
        </p:txBody>
      </p:sp>
      <p:sp>
        <p:nvSpPr>
          <p:cNvPr id="4" name="Platshållare för bildnummer 3"/>
          <p:cNvSpPr>
            <a:spLocks noGrp="1"/>
          </p:cNvSpPr>
          <p:nvPr>
            <p:ph type="sldNum" sz="quarter" idx="10"/>
          </p:nvPr>
        </p:nvSpPr>
        <p:spPr/>
        <p:txBody>
          <a:bodyPr/>
          <a:lstStyle/>
          <a:p>
            <a:fld id="{5236F3EC-D0AB-49B2-BB55-4B9CE94C3994}" type="slidenum">
              <a:rPr lang="sv-SE" smtClean="0"/>
              <a:t>12</a:t>
            </a:fld>
            <a:endParaRPr lang="sv-SE"/>
          </a:p>
        </p:txBody>
      </p:sp>
    </p:spTree>
    <p:extLst>
      <p:ext uri="{BB962C8B-B14F-4D97-AF65-F5344CB8AC3E}">
        <p14:creationId xmlns:p14="http://schemas.microsoft.com/office/powerpoint/2010/main" val="2569928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22275" y="1241425"/>
            <a:ext cx="5953125" cy="3349625"/>
          </a:xfrm>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dirty="0"/>
              <a:t>Behovet av datorer, surfplattor och mobiltelefoner varierar över åren, men uppskattningsvis uppgick inköpen under 2020 till ca 20 mnkr. Värdet av inköpta tjänster under kommande avtalsperiod beräknas mot bakgrund av ovan att uppgå till 16,5 mnkr per år för klientteknik och 1,5 mnkr per år för terminaler och tillbehör.</a:t>
            </a:r>
          </a:p>
          <a:p>
            <a:endParaRPr lang="sv-SE" dirty="0"/>
          </a:p>
        </p:txBody>
      </p:sp>
      <p:sp>
        <p:nvSpPr>
          <p:cNvPr id="4" name="Platshållare för bildnummer 3"/>
          <p:cNvSpPr>
            <a:spLocks noGrp="1"/>
          </p:cNvSpPr>
          <p:nvPr>
            <p:ph type="sldNum" sz="quarter" idx="10"/>
          </p:nvPr>
        </p:nvSpPr>
        <p:spPr/>
        <p:txBody>
          <a:bodyPr/>
          <a:lstStyle/>
          <a:p>
            <a:fld id="{5236F3EC-D0AB-49B2-BB55-4B9CE94C3994}" type="slidenum">
              <a:rPr lang="sv-SE" smtClean="0"/>
              <a:t>13</a:t>
            </a:fld>
            <a:endParaRPr lang="sv-SE"/>
          </a:p>
        </p:txBody>
      </p:sp>
    </p:spTree>
    <p:extLst>
      <p:ext uri="{BB962C8B-B14F-4D97-AF65-F5344CB8AC3E}">
        <p14:creationId xmlns:p14="http://schemas.microsoft.com/office/powerpoint/2010/main" val="39354340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lvl="0"/>
            <a:fld id="{BCCCE99E-BF95-45CB-92A7-71301F001D86}" type="slidenum">
              <a:rPr lang="sv-SE" smtClean="0"/>
              <a:t>14</a:t>
            </a:fld>
            <a:endParaRPr lang="sv-SE"/>
          </a:p>
        </p:txBody>
      </p:sp>
    </p:spTree>
    <p:extLst>
      <p:ext uri="{BB962C8B-B14F-4D97-AF65-F5344CB8AC3E}">
        <p14:creationId xmlns:p14="http://schemas.microsoft.com/office/powerpoint/2010/main" val="718418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lvl="0"/>
            <a:fld id="{BCCCE99E-BF95-45CB-92A7-71301F001D86}" type="slidenum">
              <a:rPr lang="sv-SE" smtClean="0"/>
              <a:t>15</a:t>
            </a:fld>
            <a:endParaRPr lang="sv-SE"/>
          </a:p>
        </p:txBody>
      </p:sp>
    </p:spTree>
    <p:extLst>
      <p:ext uri="{BB962C8B-B14F-4D97-AF65-F5344CB8AC3E}">
        <p14:creationId xmlns:p14="http://schemas.microsoft.com/office/powerpoint/2010/main" val="31726122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lvl="0"/>
            <a:fld id="{BCCCE99E-BF95-45CB-92A7-71301F001D86}" type="slidenum">
              <a:rPr lang="sv-SE" smtClean="0"/>
              <a:t>16</a:t>
            </a:fld>
            <a:endParaRPr lang="sv-SE"/>
          </a:p>
        </p:txBody>
      </p:sp>
    </p:spTree>
    <p:extLst>
      <p:ext uri="{BB962C8B-B14F-4D97-AF65-F5344CB8AC3E}">
        <p14:creationId xmlns:p14="http://schemas.microsoft.com/office/powerpoint/2010/main" val="815653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lvl="0"/>
            <a:fld id="{BCCCE99E-BF95-45CB-92A7-71301F001D86}" type="slidenum">
              <a:rPr lang="sv-SE" smtClean="0"/>
              <a:t>17</a:t>
            </a:fld>
            <a:endParaRPr lang="sv-SE"/>
          </a:p>
        </p:txBody>
      </p:sp>
    </p:spTree>
    <p:extLst>
      <p:ext uri="{BB962C8B-B14F-4D97-AF65-F5344CB8AC3E}">
        <p14:creationId xmlns:p14="http://schemas.microsoft.com/office/powerpoint/2010/main" val="20273273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lvl="0"/>
            <a:fld id="{BCCCE99E-BF95-45CB-92A7-71301F001D86}" type="slidenum">
              <a:rPr lang="sv-SE" smtClean="0"/>
              <a:t>18</a:t>
            </a:fld>
            <a:endParaRPr lang="sv-SE"/>
          </a:p>
        </p:txBody>
      </p:sp>
    </p:spTree>
    <p:extLst>
      <p:ext uri="{BB962C8B-B14F-4D97-AF65-F5344CB8AC3E}">
        <p14:creationId xmlns:p14="http://schemas.microsoft.com/office/powerpoint/2010/main" val="3213668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22275" y="1241425"/>
            <a:ext cx="5953125" cy="3349625"/>
          </a:xfrm>
        </p:spPr>
      </p:sp>
      <p:sp>
        <p:nvSpPr>
          <p:cNvPr id="3" name="Platshållare för anteckningar 2"/>
          <p:cNvSpPr>
            <a:spLocks noGrp="1"/>
          </p:cNvSpPr>
          <p:nvPr>
            <p:ph type="body" idx="1"/>
          </p:nvPr>
        </p:nvSpPr>
        <p:spPr/>
        <p:txBody>
          <a:bodyPr/>
          <a:lstStyle/>
          <a:p>
            <a:r>
              <a:rPr lang="sv-SE" dirty="0"/>
              <a:t>Inköp</a:t>
            </a:r>
            <a:r>
              <a:rPr lang="sv-SE" baseline="0" dirty="0"/>
              <a:t> från privata företag (företagarnas undersökning): </a:t>
            </a:r>
          </a:p>
          <a:p>
            <a:r>
              <a:rPr lang="sv-SE" baseline="0" dirty="0"/>
              <a:t>2015:47,2 %</a:t>
            </a:r>
          </a:p>
          <a:p>
            <a:r>
              <a:rPr lang="sv-SE" baseline="0" dirty="0"/>
              <a:t>2016: 45,7 %</a:t>
            </a:r>
          </a:p>
          <a:p>
            <a:r>
              <a:rPr lang="sv-SE" baseline="0" dirty="0"/>
              <a:t>2017: 44,4 %</a:t>
            </a:r>
          </a:p>
          <a:p>
            <a:r>
              <a:rPr lang="sv-SE" baseline="0" dirty="0"/>
              <a:t>2018: 41,9 %</a:t>
            </a:r>
          </a:p>
          <a:p>
            <a:r>
              <a:rPr lang="sv-SE" baseline="0" dirty="0"/>
              <a:t>2019: 41,8 %</a:t>
            </a:r>
            <a:endParaRPr lang="sv-SE" dirty="0"/>
          </a:p>
        </p:txBody>
      </p:sp>
      <p:sp>
        <p:nvSpPr>
          <p:cNvPr id="4" name="Platshållare för bildnummer 3"/>
          <p:cNvSpPr>
            <a:spLocks noGrp="1"/>
          </p:cNvSpPr>
          <p:nvPr>
            <p:ph type="sldNum" sz="quarter" idx="10"/>
          </p:nvPr>
        </p:nvSpPr>
        <p:spPr/>
        <p:txBody>
          <a:bodyPr/>
          <a:lstStyle/>
          <a:p>
            <a:pPr lvl="0"/>
            <a:fld id="{BCCCE99E-BF95-45CB-92A7-71301F001D86}" type="slidenum">
              <a:rPr lang="sv-SE" smtClean="0"/>
              <a:t>2</a:t>
            </a:fld>
            <a:endParaRPr lang="sv-SE"/>
          </a:p>
        </p:txBody>
      </p:sp>
    </p:spTree>
    <p:extLst>
      <p:ext uri="{BB962C8B-B14F-4D97-AF65-F5344CB8AC3E}">
        <p14:creationId xmlns:p14="http://schemas.microsoft.com/office/powerpoint/2010/main" val="1723250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lvl="0"/>
            <a:fld id="{BCCCE99E-BF95-45CB-92A7-71301F001D86}" type="slidenum">
              <a:rPr lang="sv-SE" smtClean="0"/>
              <a:t>3</a:t>
            </a:fld>
            <a:endParaRPr lang="sv-SE"/>
          </a:p>
        </p:txBody>
      </p:sp>
    </p:spTree>
    <p:extLst>
      <p:ext uri="{BB962C8B-B14F-4D97-AF65-F5344CB8AC3E}">
        <p14:creationId xmlns:p14="http://schemas.microsoft.com/office/powerpoint/2010/main" val="1775426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22275" y="1241425"/>
            <a:ext cx="5953125" cy="3349625"/>
          </a:xfrm>
        </p:spPr>
      </p:sp>
      <p:sp>
        <p:nvSpPr>
          <p:cNvPr id="3" name="Platshållare för anteckningar 2"/>
          <p:cNvSpPr>
            <a:spLocks noGrp="1"/>
          </p:cNvSpPr>
          <p:nvPr>
            <p:ph type="body" idx="1"/>
          </p:nvPr>
        </p:nvSpPr>
        <p:spPr/>
        <p:txBody>
          <a:bodyPr/>
          <a:lstStyle/>
          <a:p>
            <a:r>
              <a:rPr lang="sv-SE" dirty="0"/>
              <a:t>Vendela</a:t>
            </a:r>
          </a:p>
        </p:txBody>
      </p:sp>
      <p:sp>
        <p:nvSpPr>
          <p:cNvPr id="4" name="Platshållare för bildnummer 3"/>
          <p:cNvSpPr>
            <a:spLocks noGrp="1"/>
          </p:cNvSpPr>
          <p:nvPr>
            <p:ph type="sldNum" sz="quarter" idx="10"/>
          </p:nvPr>
        </p:nvSpPr>
        <p:spPr/>
        <p:txBody>
          <a:bodyPr/>
          <a:lstStyle/>
          <a:p>
            <a:fld id="{5236F3EC-D0AB-49B2-BB55-4B9CE94C3994}" type="slidenum">
              <a:rPr lang="sv-SE" smtClean="0"/>
              <a:t>4</a:t>
            </a:fld>
            <a:endParaRPr lang="sv-SE"/>
          </a:p>
        </p:txBody>
      </p:sp>
    </p:spTree>
    <p:extLst>
      <p:ext uri="{BB962C8B-B14F-4D97-AF65-F5344CB8AC3E}">
        <p14:creationId xmlns:p14="http://schemas.microsoft.com/office/powerpoint/2010/main" val="2648022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lvl="0"/>
            <a:fld id="{BCCCE99E-BF95-45CB-92A7-71301F001D86}" type="slidenum">
              <a:rPr lang="sv-SE" smtClean="0"/>
              <a:t>5</a:t>
            </a:fld>
            <a:endParaRPr lang="sv-SE"/>
          </a:p>
        </p:txBody>
      </p:sp>
    </p:spTree>
    <p:extLst>
      <p:ext uri="{BB962C8B-B14F-4D97-AF65-F5344CB8AC3E}">
        <p14:creationId xmlns:p14="http://schemas.microsoft.com/office/powerpoint/2010/main" val="131949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lvl="0"/>
            <a:fld id="{BCCCE99E-BF95-45CB-92A7-71301F001D86}" type="slidenum">
              <a:rPr lang="sv-SE" smtClean="0"/>
              <a:t>6</a:t>
            </a:fld>
            <a:endParaRPr lang="sv-SE"/>
          </a:p>
        </p:txBody>
      </p:sp>
    </p:spTree>
    <p:extLst>
      <p:ext uri="{BB962C8B-B14F-4D97-AF65-F5344CB8AC3E}">
        <p14:creationId xmlns:p14="http://schemas.microsoft.com/office/powerpoint/2010/main" val="3591966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22275" y="1241425"/>
            <a:ext cx="5953125" cy="3349625"/>
          </a:xfrm>
        </p:spPr>
      </p:sp>
      <p:sp>
        <p:nvSpPr>
          <p:cNvPr id="3" name="Platshållare för anteckningar 2"/>
          <p:cNvSpPr>
            <a:spLocks noGrp="1"/>
          </p:cNvSpPr>
          <p:nvPr>
            <p:ph type="body" idx="1"/>
          </p:nvPr>
        </p:nvSpPr>
        <p:spPr/>
        <p:txBody>
          <a:bodyPr/>
          <a:lstStyle/>
          <a:p>
            <a:r>
              <a:rPr lang="sv-SE" dirty="0"/>
              <a:t>Vendela</a:t>
            </a:r>
          </a:p>
          <a:p>
            <a:endParaRPr lang="sv-SE" dirty="0"/>
          </a:p>
          <a:p>
            <a:pPr marL="571500" indent="-571500">
              <a:spcBef>
                <a:spcPts val="600"/>
              </a:spcBef>
              <a:spcAft>
                <a:spcPts val="600"/>
              </a:spcAft>
              <a:buFont typeface="Wingdings" panose="05000000000000000000" pitchFamily="2" charset="2"/>
              <a:buChar char="§"/>
            </a:pPr>
            <a:r>
              <a:rPr lang="sv-SE" dirty="0">
                <a:solidFill>
                  <a:schemeClr val="bg1"/>
                </a:solidFill>
                <a:latin typeface="Arial" charset="0"/>
                <a:ea typeface="Arial" charset="0"/>
                <a:cs typeface="Arial" charset="0"/>
              </a:rPr>
              <a:t>Visualisera och arbeta fram inköpsdata historiskt</a:t>
            </a:r>
          </a:p>
          <a:p>
            <a:pPr marL="571500" indent="-571500">
              <a:spcBef>
                <a:spcPts val="600"/>
              </a:spcBef>
              <a:spcAft>
                <a:spcPts val="600"/>
              </a:spcAft>
              <a:buFont typeface="Wingdings" panose="05000000000000000000" pitchFamily="2" charset="2"/>
              <a:buChar char="§"/>
            </a:pPr>
            <a:r>
              <a:rPr lang="sv-SE" dirty="0">
                <a:solidFill>
                  <a:schemeClr val="bg1"/>
                </a:solidFill>
                <a:latin typeface="Arial" charset="0"/>
                <a:ea typeface="Arial" charset="0"/>
                <a:cs typeface="Arial" charset="0"/>
              </a:rPr>
              <a:t>Var lägger vi mest pengar?</a:t>
            </a:r>
          </a:p>
          <a:p>
            <a:pPr marL="571500" indent="-571500">
              <a:spcBef>
                <a:spcPts val="600"/>
              </a:spcBef>
              <a:spcAft>
                <a:spcPts val="600"/>
              </a:spcAft>
              <a:buFont typeface="Wingdings" panose="05000000000000000000" pitchFamily="2" charset="2"/>
              <a:buChar char="§"/>
            </a:pPr>
            <a:r>
              <a:rPr lang="sv-SE" dirty="0">
                <a:solidFill>
                  <a:schemeClr val="bg1"/>
                </a:solidFill>
                <a:latin typeface="Arial" charset="0"/>
                <a:ea typeface="Arial" charset="0"/>
                <a:cs typeface="Arial" charset="0"/>
              </a:rPr>
              <a:t>Har vi avtal?</a:t>
            </a:r>
          </a:p>
          <a:p>
            <a:pPr marL="571500" indent="-571500">
              <a:spcBef>
                <a:spcPts val="600"/>
              </a:spcBef>
              <a:spcAft>
                <a:spcPts val="600"/>
              </a:spcAft>
              <a:buFont typeface="Wingdings" panose="05000000000000000000" pitchFamily="2" charset="2"/>
              <a:buChar char="§"/>
            </a:pPr>
            <a:r>
              <a:rPr lang="sv-SE" dirty="0">
                <a:solidFill>
                  <a:schemeClr val="bg1"/>
                </a:solidFill>
                <a:latin typeface="Arial" charset="0"/>
                <a:ea typeface="Arial" charset="0"/>
                <a:cs typeface="Arial" charset="0"/>
              </a:rPr>
              <a:t>Inköpskategorier &lt;</a:t>
            </a:r>
          </a:p>
          <a:p>
            <a:endParaRPr lang="sv-SE" dirty="0"/>
          </a:p>
        </p:txBody>
      </p:sp>
      <p:sp>
        <p:nvSpPr>
          <p:cNvPr id="4" name="Platshållare för bildnummer 3"/>
          <p:cNvSpPr>
            <a:spLocks noGrp="1"/>
          </p:cNvSpPr>
          <p:nvPr>
            <p:ph type="sldNum" sz="quarter" idx="10"/>
          </p:nvPr>
        </p:nvSpPr>
        <p:spPr/>
        <p:txBody>
          <a:bodyPr/>
          <a:lstStyle/>
          <a:p>
            <a:fld id="{5236F3EC-D0AB-49B2-BB55-4B9CE94C3994}" type="slidenum">
              <a:rPr lang="sv-SE" smtClean="0"/>
              <a:t>7</a:t>
            </a:fld>
            <a:endParaRPr lang="sv-SE"/>
          </a:p>
        </p:txBody>
      </p:sp>
    </p:spTree>
    <p:extLst>
      <p:ext uri="{BB962C8B-B14F-4D97-AF65-F5344CB8AC3E}">
        <p14:creationId xmlns:p14="http://schemas.microsoft.com/office/powerpoint/2010/main" val="172823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22275" y="1241425"/>
            <a:ext cx="5953125" cy="3349625"/>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lvl="0"/>
            <a:fld id="{BCCCE99E-BF95-45CB-92A7-71301F001D86}" type="slidenum">
              <a:rPr lang="sv-SE" smtClean="0"/>
              <a:t>8</a:t>
            </a:fld>
            <a:endParaRPr lang="sv-SE"/>
          </a:p>
        </p:txBody>
      </p:sp>
    </p:spTree>
    <p:extLst>
      <p:ext uri="{BB962C8B-B14F-4D97-AF65-F5344CB8AC3E}">
        <p14:creationId xmlns:p14="http://schemas.microsoft.com/office/powerpoint/2010/main" val="2841343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pPr lvl="0"/>
            <a:fld id="{BCCCE99E-BF95-45CB-92A7-71301F001D86}" type="slidenum">
              <a:rPr lang="sv-SE" smtClean="0"/>
              <a:t>9</a:t>
            </a:fld>
            <a:endParaRPr lang="sv-SE"/>
          </a:p>
        </p:txBody>
      </p:sp>
    </p:spTree>
    <p:extLst>
      <p:ext uri="{BB962C8B-B14F-4D97-AF65-F5344CB8AC3E}">
        <p14:creationId xmlns:p14="http://schemas.microsoft.com/office/powerpoint/2010/main" val="3463277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tartsida 1">
    <p:spTree>
      <p:nvGrpSpPr>
        <p:cNvPr id="1" name=""/>
        <p:cNvGrpSpPr/>
        <p:nvPr/>
      </p:nvGrpSpPr>
      <p:grpSpPr>
        <a:xfrm>
          <a:off x="0" y="0"/>
          <a:ext cx="0" cy="0"/>
          <a:chOff x="0" y="0"/>
          <a:chExt cx="0" cy="0"/>
        </a:xfrm>
      </p:grpSpPr>
      <p:sp>
        <p:nvSpPr>
          <p:cNvPr id="2" name="Rubrik 1"/>
          <p:cNvSpPr txBox="1">
            <a:spLocks noGrp="1"/>
          </p:cNvSpPr>
          <p:nvPr>
            <p:ph type="title"/>
          </p:nvPr>
        </p:nvSpPr>
        <p:spPr>
          <a:xfrm>
            <a:off x="496180" y="1858005"/>
            <a:ext cx="9885358" cy="2387598"/>
          </a:xfrm>
        </p:spPr>
        <p:txBody>
          <a:bodyPr anchor="t"/>
          <a:lstStyle>
            <a:lvl1pPr>
              <a:defRPr sz="6600">
                <a:latin typeface="Arial" pitchFamily="34"/>
                <a:cs typeface="Arial" pitchFamily="34"/>
              </a:defRPr>
            </a:lvl1pPr>
          </a:lstStyle>
          <a:p>
            <a:pPr lvl="0"/>
            <a:r>
              <a:rPr lang="sv-SE"/>
              <a:t>Klicka här för att ändra format</a:t>
            </a:r>
          </a:p>
        </p:txBody>
      </p:sp>
      <p:sp>
        <p:nvSpPr>
          <p:cNvPr id="3" name="Underrubrik 2"/>
          <p:cNvSpPr txBox="1">
            <a:spLocks noGrp="1"/>
          </p:cNvSpPr>
          <p:nvPr>
            <p:ph type="subTitle" idx="4294967295"/>
          </p:nvPr>
        </p:nvSpPr>
        <p:spPr>
          <a:xfrm>
            <a:off x="496190" y="5768053"/>
            <a:ext cx="9885358" cy="512246"/>
          </a:xfrm>
        </p:spPr>
        <p:txBody>
          <a:bodyPr/>
          <a:lstStyle>
            <a:lvl1pPr marL="0" indent="0">
              <a:buNone/>
              <a:defRPr sz="2400">
                <a:latin typeface="Arial" pitchFamily="34"/>
                <a:cs typeface="Arial" pitchFamily="34"/>
              </a:defRPr>
            </a:lvl1pPr>
          </a:lstStyle>
          <a:p>
            <a:pPr lvl="0"/>
            <a:r>
              <a:rPr lang="sv-SE"/>
              <a:t>Klicka här för att ändra format på underrubrik i bakgrunden</a:t>
            </a:r>
          </a:p>
        </p:txBody>
      </p:sp>
      <p:sp>
        <p:nvSpPr>
          <p:cNvPr id="4" name="Platshållare för datum 3"/>
          <p:cNvSpPr txBox="1">
            <a:spLocks noGrp="1"/>
          </p:cNvSpPr>
          <p:nvPr>
            <p:ph type="dt" sz="half" idx="7"/>
          </p:nvPr>
        </p:nvSpPr>
        <p:spPr/>
        <p:txBody>
          <a:bodyPr/>
          <a:lstStyle>
            <a:lvl1pPr>
              <a:defRPr/>
            </a:lvl1pPr>
          </a:lstStyle>
          <a:p>
            <a:pPr lvl="0"/>
            <a:fld id="{A58240EB-AE25-4727-8799-4C1B190C8161}" type="datetime1">
              <a:rPr lang="sv-SE"/>
              <a:pPr lvl="0"/>
              <a:t>2022-12-14</a:t>
            </a:fld>
            <a:endParaRPr lang="sv-SE"/>
          </a:p>
        </p:txBody>
      </p:sp>
      <p:sp>
        <p:nvSpPr>
          <p:cNvPr id="5" name="Platshållare för sidfot 4"/>
          <p:cNvSpPr txBox="1">
            <a:spLocks noGrp="1"/>
          </p:cNvSpPr>
          <p:nvPr>
            <p:ph type="ftr" sz="quarter" idx="9"/>
          </p:nvPr>
        </p:nvSpPr>
        <p:spPr/>
        <p:txBody>
          <a:bodyPr/>
          <a:lstStyle>
            <a:lvl1pPr>
              <a:defRPr/>
            </a:lvl1pPr>
          </a:lstStyle>
          <a:p>
            <a:pPr lvl="0"/>
            <a:endParaRPr lang="sv-SE"/>
          </a:p>
        </p:txBody>
      </p:sp>
      <p:sp>
        <p:nvSpPr>
          <p:cNvPr id="6" name="Platshållare för bildnummer 5"/>
          <p:cNvSpPr txBox="1">
            <a:spLocks noGrp="1"/>
          </p:cNvSpPr>
          <p:nvPr>
            <p:ph type="sldNum" sz="quarter" idx="8"/>
          </p:nvPr>
        </p:nvSpPr>
        <p:spPr/>
        <p:txBody>
          <a:bodyPr/>
          <a:lstStyle>
            <a:lvl1pPr>
              <a:defRPr/>
            </a:lvl1pPr>
          </a:lstStyle>
          <a:p>
            <a:pPr lvl="0"/>
            <a:fld id="{5805CA2A-069E-40E1-A4E2-3AD69CA1D7CA}" type="slidenum">
              <a:t>‹#›</a:t>
            </a:fld>
            <a:endParaRPr lang="sv-SE"/>
          </a:p>
        </p:txBody>
      </p:sp>
      <p:sp>
        <p:nvSpPr>
          <p:cNvPr id="7" name="Platshållare för text 9"/>
          <p:cNvSpPr txBox="1">
            <a:spLocks noGrp="1"/>
          </p:cNvSpPr>
          <p:nvPr>
            <p:ph type="body" idx="4294967295"/>
          </p:nvPr>
        </p:nvSpPr>
        <p:spPr>
          <a:xfrm>
            <a:off x="496190" y="1105957"/>
            <a:ext cx="9885358" cy="611184"/>
          </a:xfrm>
        </p:spPr>
        <p:txBody>
          <a:bodyPr anchor="b"/>
          <a:lstStyle>
            <a:lvl1pPr>
              <a:buNone/>
              <a:defRPr sz="2600" b="1">
                <a:latin typeface="Arial" pitchFamily="34"/>
                <a:cs typeface="Arial" pitchFamily="34"/>
              </a:defRPr>
            </a:lvl1pPr>
          </a:lstStyle>
          <a:p>
            <a:pPr lvl="0"/>
            <a:r>
              <a:rPr lang="sv-SE"/>
              <a:t>Klicka här för att ändra format på bakgrundstexten</a:t>
            </a:r>
          </a:p>
        </p:txBody>
      </p:sp>
    </p:spTree>
    <p:extLst>
      <p:ext uri="{BB962C8B-B14F-4D97-AF65-F5344CB8AC3E}">
        <p14:creationId xmlns:p14="http://schemas.microsoft.com/office/powerpoint/2010/main" val="392455015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om">
    <p:spTree>
      <p:nvGrpSpPr>
        <p:cNvPr id="1" name=""/>
        <p:cNvGrpSpPr/>
        <p:nvPr/>
      </p:nvGrpSpPr>
      <p:grpSpPr>
        <a:xfrm>
          <a:off x="0" y="0"/>
          <a:ext cx="0" cy="0"/>
          <a:chOff x="0" y="0"/>
          <a:chExt cx="0" cy="0"/>
        </a:xfrm>
      </p:grpSpPr>
      <p:sp>
        <p:nvSpPr>
          <p:cNvPr id="2" name="Platshållare för datum 2"/>
          <p:cNvSpPr txBox="1">
            <a:spLocks noGrp="1"/>
          </p:cNvSpPr>
          <p:nvPr>
            <p:ph type="dt" sz="half" idx="7"/>
          </p:nvPr>
        </p:nvSpPr>
        <p:spPr/>
        <p:txBody>
          <a:bodyPr/>
          <a:lstStyle>
            <a:lvl1pPr>
              <a:defRPr/>
            </a:lvl1pPr>
          </a:lstStyle>
          <a:p>
            <a:pPr lvl="0"/>
            <a:fld id="{F55D7872-4229-4E1B-A955-27FB4826A65B}" type="datetime1">
              <a:rPr lang="sv-SE"/>
              <a:pPr lvl="0"/>
              <a:t>2022-12-14</a:t>
            </a:fld>
            <a:endParaRPr lang="sv-SE"/>
          </a:p>
        </p:txBody>
      </p:sp>
      <p:sp>
        <p:nvSpPr>
          <p:cNvPr id="3" name="Platshållare för sidfot 3"/>
          <p:cNvSpPr txBox="1">
            <a:spLocks noGrp="1"/>
          </p:cNvSpPr>
          <p:nvPr>
            <p:ph type="ftr" sz="quarter" idx="9"/>
          </p:nvPr>
        </p:nvSpPr>
        <p:spPr/>
        <p:txBody>
          <a:bodyPr/>
          <a:lstStyle>
            <a:lvl1pPr>
              <a:defRPr/>
            </a:lvl1pPr>
          </a:lstStyle>
          <a:p>
            <a:pPr lvl="0"/>
            <a:endParaRPr lang="sv-SE"/>
          </a:p>
        </p:txBody>
      </p:sp>
      <p:sp>
        <p:nvSpPr>
          <p:cNvPr id="4" name="Platshållare för bildnummer 4"/>
          <p:cNvSpPr txBox="1">
            <a:spLocks noGrp="1"/>
          </p:cNvSpPr>
          <p:nvPr>
            <p:ph type="sldNum" sz="quarter" idx="8"/>
          </p:nvPr>
        </p:nvSpPr>
        <p:spPr/>
        <p:txBody>
          <a:bodyPr/>
          <a:lstStyle>
            <a:lvl1pPr>
              <a:defRPr/>
            </a:lvl1pPr>
          </a:lstStyle>
          <a:p>
            <a:pPr lvl="0"/>
            <a:fld id="{2D9BAA8F-4F2A-4804-BDE6-C86FB79B426F}" type="slidenum">
              <a:t>‹#›</a:t>
            </a:fld>
            <a:endParaRPr lang="sv-SE"/>
          </a:p>
        </p:txBody>
      </p:sp>
    </p:spTree>
    <p:extLst>
      <p:ext uri="{BB962C8B-B14F-4D97-AF65-F5344CB8AC3E}">
        <p14:creationId xmlns:p14="http://schemas.microsoft.com/office/powerpoint/2010/main" val="151481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p>
        </p:txBody>
      </p:sp>
      <p:sp>
        <p:nvSpPr>
          <p:cNvPr id="3" name="Content Placeholder 2"/>
          <p:cNvSpPr txBox="1">
            <a:spLocks noGrp="1"/>
          </p:cNvSpPr>
          <p:nvPr>
            <p:ph idx="1"/>
          </p:nvPr>
        </p:nvSpPr>
        <p:spPr/>
        <p:txBody>
          <a:bodyPr/>
          <a:lstStyle>
            <a:lvl1pPr>
              <a:defRPr lang="en-US"/>
            </a:lvl1pPr>
            <a:lvl2pPr>
              <a:defRPr lang="en-US"/>
            </a:lvl2pPr>
            <a:lvl3pPr>
              <a:defRPr lang="en-US"/>
            </a:lvl3pPr>
            <a:lvl4pPr>
              <a:defRPr lang="en-US"/>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lang="en-US"/>
            </a:lvl1pPr>
          </a:lstStyle>
          <a:p>
            <a:pPr lvl="0"/>
            <a:fld id="{67F67D93-20FB-4E89-B9E4-6F659A07F9A1}" type="datetime1">
              <a:rPr lang="en-US"/>
              <a:pPr lvl="0"/>
              <a:t>12/14/2022</a:t>
            </a:fld>
            <a:endParaRPr lang="en-US"/>
          </a:p>
        </p:txBody>
      </p:sp>
      <p:sp>
        <p:nvSpPr>
          <p:cNvPr id="5" name="Footer Placeholder 4"/>
          <p:cNvSpPr txBox="1">
            <a:spLocks noGrp="1"/>
          </p:cNvSpPr>
          <p:nvPr>
            <p:ph type="ftr" sz="quarter" idx="9"/>
          </p:nvPr>
        </p:nvSpPr>
        <p:spPr/>
        <p:txBody>
          <a:bodyPr/>
          <a:lstStyle>
            <a:lvl1pPr>
              <a:defRPr lang="en-US"/>
            </a:lvl1pPr>
          </a:lstStyle>
          <a:p>
            <a:pPr lvl="0"/>
            <a:endParaRPr lang="en-US"/>
          </a:p>
        </p:txBody>
      </p:sp>
      <p:sp>
        <p:nvSpPr>
          <p:cNvPr id="6" name="Slide Number Placeholder 5"/>
          <p:cNvSpPr txBox="1">
            <a:spLocks noGrp="1"/>
          </p:cNvSpPr>
          <p:nvPr>
            <p:ph type="sldNum" sz="quarter" idx="8"/>
          </p:nvPr>
        </p:nvSpPr>
        <p:spPr/>
        <p:txBody>
          <a:bodyPr/>
          <a:lstStyle>
            <a:lvl1pPr>
              <a:defRPr lang="en-US"/>
            </a:lvl1pPr>
          </a:lstStyle>
          <a:p>
            <a:pPr lvl="0"/>
            <a:fld id="{E479E7B6-C351-4316-A3D8-469652B8EE0C}" type="slidenum">
              <a:t>‹#›</a:t>
            </a:fld>
            <a:endParaRPr lang="en-US"/>
          </a:p>
        </p:txBody>
      </p:sp>
    </p:spTree>
    <p:extLst>
      <p:ext uri="{BB962C8B-B14F-4D97-AF65-F5344CB8AC3E}">
        <p14:creationId xmlns:p14="http://schemas.microsoft.com/office/powerpoint/2010/main" val="203007405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24003" y="1122361"/>
            <a:ext cx="9144000" cy="2387598"/>
          </a:xfrm>
        </p:spPr>
        <p:txBody>
          <a:bodyPr anchor="b" anchorCtr="1"/>
          <a:lstStyle>
            <a:lvl1pPr algn="ctr">
              <a:defRPr lang="en-US" sz="6000"/>
            </a:lvl1pPr>
          </a:lstStyle>
          <a:p>
            <a:pPr lvl="0"/>
            <a:r>
              <a:rPr lang="en-US"/>
              <a:t>Click to edit Master title style</a:t>
            </a:r>
          </a:p>
        </p:txBody>
      </p:sp>
      <p:sp>
        <p:nvSpPr>
          <p:cNvPr id="3" name="Subtitle 2"/>
          <p:cNvSpPr txBox="1">
            <a:spLocks noGrp="1"/>
          </p:cNvSpPr>
          <p:nvPr>
            <p:ph type="subTitle" idx="1"/>
          </p:nvPr>
        </p:nvSpPr>
        <p:spPr>
          <a:xfrm>
            <a:off x="1524003" y="3602041"/>
            <a:ext cx="9144000" cy="1655758"/>
          </a:xfrm>
        </p:spPr>
        <p:txBody>
          <a:bodyPr anchorCtr="1"/>
          <a:lstStyle>
            <a:lvl1pPr marL="0" indent="0" algn="ctr">
              <a:buNone/>
              <a:defRPr lang="en-US" sz="2400"/>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lang="en-US"/>
            </a:lvl1pPr>
          </a:lstStyle>
          <a:p>
            <a:pPr lvl="0"/>
            <a:fld id="{EA46E84D-11AD-43D4-98C9-11AAA94F2C5F}" type="datetime1">
              <a:rPr lang="en-US"/>
              <a:pPr lvl="0"/>
              <a:t>12/14/2022</a:t>
            </a:fld>
            <a:endParaRPr lang="en-US"/>
          </a:p>
        </p:txBody>
      </p:sp>
      <p:sp>
        <p:nvSpPr>
          <p:cNvPr id="5" name="Footer Placeholder 4"/>
          <p:cNvSpPr txBox="1">
            <a:spLocks noGrp="1"/>
          </p:cNvSpPr>
          <p:nvPr>
            <p:ph type="ftr" sz="quarter" idx="9"/>
          </p:nvPr>
        </p:nvSpPr>
        <p:spPr/>
        <p:txBody>
          <a:bodyPr/>
          <a:lstStyle>
            <a:lvl1pPr>
              <a:defRPr lang="en-US"/>
            </a:lvl1pPr>
          </a:lstStyle>
          <a:p>
            <a:pPr lvl="0"/>
            <a:endParaRPr lang="en-US"/>
          </a:p>
        </p:txBody>
      </p:sp>
      <p:sp>
        <p:nvSpPr>
          <p:cNvPr id="6" name="Slide Number Placeholder 5"/>
          <p:cNvSpPr txBox="1">
            <a:spLocks noGrp="1"/>
          </p:cNvSpPr>
          <p:nvPr>
            <p:ph type="sldNum" sz="quarter" idx="8"/>
          </p:nvPr>
        </p:nvSpPr>
        <p:spPr/>
        <p:txBody>
          <a:bodyPr/>
          <a:lstStyle>
            <a:lvl1pPr>
              <a:defRPr lang="en-US"/>
            </a:lvl1pPr>
          </a:lstStyle>
          <a:p>
            <a:pPr lvl="0"/>
            <a:fld id="{EC526A3E-40C6-4BE1-BCFC-FCB8463FAEA4}" type="slidenum">
              <a:t>‹#›</a:t>
            </a:fld>
            <a:endParaRPr lang="en-US"/>
          </a:p>
        </p:txBody>
      </p:sp>
    </p:spTree>
    <p:extLst>
      <p:ext uri="{BB962C8B-B14F-4D97-AF65-F5344CB8AC3E}">
        <p14:creationId xmlns:p14="http://schemas.microsoft.com/office/powerpoint/2010/main" val="3119194628"/>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tartsida 2">
    <p:spTree>
      <p:nvGrpSpPr>
        <p:cNvPr id="1" name=""/>
        <p:cNvGrpSpPr/>
        <p:nvPr/>
      </p:nvGrpSpPr>
      <p:grpSpPr>
        <a:xfrm>
          <a:off x="0" y="0"/>
          <a:ext cx="0" cy="0"/>
          <a:chOff x="0" y="0"/>
          <a:chExt cx="0" cy="0"/>
        </a:xfrm>
      </p:grpSpPr>
      <p:sp>
        <p:nvSpPr>
          <p:cNvPr id="2" name="Platshållare för datum 2"/>
          <p:cNvSpPr txBox="1">
            <a:spLocks noGrp="1"/>
          </p:cNvSpPr>
          <p:nvPr>
            <p:ph type="dt" sz="half" idx="7"/>
          </p:nvPr>
        </p:nvSpPr>
        <p:spPr/>
        <p:txBody>
          <a:bodyPr/>
          <a:lstStyle>
            <a:lvl1pPr>
              <a:defRPr/>
            </a:lvl1pPr>
          </a:lstStyle>
          <a:p>
            <a:pPr lvl="0"/>
            <a:fld id="{EC7767E8-726C-43EE-94D9-B9321FC38222}" type="datetime1">
              <a:rPr lang="sv-SE"/>
              <a:pPr lvl="0"/>
              <a:t>2022-12-14</a:t>
            </a:fld>
            <a:endParaRPr lang="sv-SE"/>
          </a:p>
        </p:txBody>
      </p:sp>
      <p:sp>
        <p:nvSpPr>
          <p:cNvPr id="3" name="Platshållare för sidfot 3"/>
          <p:cNvSpPr txBox="1">
            <a:spLocks noGrp="1"/>
          </p:cNvSpPr>
          <p:nvPr>
            <p:ph type="ftr" sz="quarter" idx="9"/>
          </p:nvPr>
        </p:nvSpPr>
        <p:spPr/>
        <p:txBody>
          <a:bodyPr/>
          <a:lstStyle>
            <a:lvl1pPr>
              <a:defRPr/>
            </a:lvl1pPr>
          </a:lstStyle>
          <a:p>
            <a:pPr lvl="0"/>
            <a:endParaRPr lang="sv-SE"/>
          </a:p>
        </p:txBody>
      </p:sp>
      <p:sp>
        <p:nvSpPr>
          <p:cNvPr id="4" name="Platshållare för bildnummer 4"/>
          <p:cNvSpPr txBox="1">
            <a:spLocks noGrp="1"/>
          </p:cNvSpPr>
          <p:nvPr>
            <p:ph type="sldNum" sz="quarter" idx="8"/>
          </p:nvPr>
        </p:nvSpPr>
        <p:spPr/>
        <p:txBody>
          <a:bodyPr/>
          <a:lstStyle>
            <a:lvl1pPr>
              <a:defRPr/>
            </a:lvl1pPr>
          </a:lstStyle>
          <a:p>
            <a:pPr lvl="0"/>
            <a:fld id="{9B54C230-FA32-489B-A31B-81F8E242A75C}" type="slidenum">
              <a:t>‹#›</a:t>
            </a:fld>
            <a:endParaRPr lang="sv-SE"/>
          </a:p>
        </p:txBody>
      </p:sp>
      <p:sp>
        <p:nvSpPr>
          <p:cNvPr id="5" name="Platshållare för bild 6"/>
          <p:cNvSpPr txBox="1">
            <a:spLocks noGrp="1"/>
          </p:cNvSpPr>
          <p:nvPr>
            <p:ph type="pic" idx="4294967295"/>
          </p:nvPr>
        </p:nvSpPr>
        <p:spPr>
          <a:xfrm>
            <a:off x="0" y="0"/>
            <a:ext cx="12191996" cy="6858000"/>
          </a:xfrm>
        </p:spPr>
        <p:txBody>
          <a:bodyPr/>
          <a:lstStyle>
            <a:lvl1pPr marL="0" indent="0">
              <a:buNone/>
              <a:defRPr/>
            </a:lvl1pPr>
          </a:lstStyle>
          <a:p>
            <a:pPr lvl="0"/>
            <a:r>
              <a:rPr lang="sv-SE"/>
              <a:t>Klicka på ikonen för att lägga in en bild</a:t>
            </a:r>
          </a:p>
        </p:txBody>
      </p:sp>
      <p:sp>
        <p:nvSpPr>
          <p:cNvPr id="6" name="Underrubrik 2"/>
          <p:cNvSpPr txBox="1">
            <a:spLocks noGrp="1"/>
          </p:cNvSpPr>
          <p:nvPr>
            <p:ph type="subTitle" idx="4294967295"/>
          </p:nvPr>
        </p:nvSpPr>
        <p:spPr>
          <a:xfrm>
            <a:off x="496190" y="5768053"/>
            <a:ext cx="9885358" cy="512246"/>
          </a:xfrm>
        </p:spPr>
        <p:txBody>
          <a:bodyPr/>
          <a:lstStyle>
            <a:lvl1pPr marL="0" indent="0">
              <a:buNone/>
              <a:defRPr sz="2400">
                <a:solidFill>
                  <a:srgbClr val="FFFFFF"/>
                </a:solidFill>
                <a:latin typeface="Arial" pitchFamily="34"/>
                <a:cs typeface="Arial" pitchFamily="34"/>
              </a:defRPr>
            </a:lvl1pPr>
          </a:lstStyle>
          <a:p>
            <a:pPr lvl="0"/>
            <a:r>
              <a:rPr lang="sv-SE"/>
              <a:t>Klicka här för att ändra format på underrubrik i bakgrunden</a:t>
            </a:r>
          </a:p>
        </p:txBody>
      </p:sp>
      <p:sp>
        <p:nvSpPr>
          <p:cNvPr id="7" name="Rubrik 1"/>
          <p:cNvSpPr txBox="1">
            <a:spLocks noGrp="1"/>
          </p:cNvSpPr>
          <p:nvPr>
            <p:ph type="title"/>
          </p:nvPr>
        </p:nvSpPr>
        <p:spPr>
          <a:xfrm>
            <a:off x="496180" y="3629025"/>
            <a:ext cx="9885358" cy="1922772"/>
          </a:xfrm>
        </p:spPr>
        <p:txBody>
          <a:bodyPr anchor="t"/>
          <a:lstStyle>
            <a:lvl1pPr>
              <a:defRPr sz="6600">
                <a:solidFill>
                  <a:srgbClr val="FFFFFF"/>
                </a:solidFill>
                <a:latin typeface="Arial" pitchFamily="34"/>
                <a:cs typeface="Arial" pitchFamily="34"/>
              </a:defRPr>
            </a:lvl1pPr>
          </a:lstStyle>
          <a:p>
            <a:pPr lvl="0"/>
            <a:r>
              <a:rPr lang="sv-SE"/>
              <a:t>Klicka här för att ändra format</a:t>
            </a:r>
          </a:p>
        </p:txBody>
      </p:sp>
      <p:sp>
        <p:nvSpPr>
          <p:cNvPr id="8" name="Platshållare för bild 8"/>
          <p:cNvSpPr txBox="1">
            <a:spLocks noGrp="1"/>
          </p:cNvSpPr>
          <p:nvPr>
            <p:ph type="pic" idx="4294967295"/>
          </p:nvPr>
        </p:nvSpPr>
        <p:spPr>
          <a:xfrm>
            <a:off x="10511686" y="301166"/>
            <a:ext cx="1371600" cy="439616"/>
          </a:xfrm>
          <a:blipFill>
            <a:blip r:embed="rId2"/>
            <a:stretch>
              <a:fillRect/>
            </a:stretch>
          </a:blipFill>
        </p:spPr>
        <p:txBody>
          <a:bodyPr/>
          <a:lstStyle>
            <a:lvl1pPr marL="0" indent="0">
              <a:buNone/>
              <a:defRPr/>
            </a:lvl1pPr>
          </a:lstStyle>
          <a:p>
            <a:pPr lvl="0"/>
            <a:r>
              <a:rPr lang="sv-SE"/>
              <a:t> </a:t>
            </a:r>
          </a:p>
        </p:txBody>
      </p:sp>
    </p:spTree>
    <p:extLst>
      <p:ext uri="{BB962C8B-B14F-4D97-AF65-F5344CB8AC3E}">
        <p14:creationId xmlns:p14="http://schemas.microsoft.com/office/powerpoint/2010/main" val="4278193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tartsida 3">
    <p:spTree>
      <p:nvGrpSpPr>
        <p:cNvPr id="1" name=""/>
        <p:cNvGrpSpPr/>
        <p:nvPr/>
      </p:nvGrpSpPr>
      <p:grpSpPr>
        <a:xfrm>
          <a:off x="0" y="0"/>
          <a:ext cx="0" cy="0"/>
          <a:chOff x="0" y="0"/>
          <a:chExt cx="0" cy="0"/>
        </a:xfrm>
      </p:grpSpPr>
      <p:sp>
        <p:nvSpPr>
          <p:cNvPr id="2" name="Platshållare för bild 34"/>
          <p:cNvSpPr txBox="1">
            <a:spLocks noGrp="1"/>
          </p:cNvSpPr>
          <p:nvPr>
            <p:ph type="pic" idx="4294967295"/>
          </p:nvPr>
        </p:nvSpPr>
        <p:spPr>
          <a:xfrm>
            <a:off x="479419" y="1187448"/>
            <a:ext cx="11233147" cy="5013326"/>
          </a:xfrm>
          <a:solidFill>
            <a:srgbClr val="00A8E0"/>
          </a:solidFill>
        </p:spPr>
        <p:txBody>
          <a:bodyPr/>
          <a:lstStyle>
            <a:lvl1pPr marL="0" indent="0">
              <a:buNone/>
              <a:defRPr>
                <a:solidFill>
                  <a:srgbClr val="FFFFFF"/>
                </a:solidFill>
              </a:defRPr>
            </a:lvl1pPr>
          </a:lstStyle>
          <a:p>
            <a:pPr lvl="0"/>
            <a:r>
              <a:rPr lang="sv-SE"/>
              <a:t>Klicka på ikonen för att lägga in en bild</a:t>
            </a:r>
          </a:p>
        </p:txBody>
      </p:sp>
      <p:sp>
        <p:nvSpPr>
          <p:cNvPr id="3" name="Platshållare för datum 4"/>
          <p:cNvSpPr txBox="1">
            <a:spLocks noGrp="1"/>
          </p:cNvSpPr>
          <p:nvPr>
            <p:ph type="dt" sz="half" idx="7"/>
          </p:nvPr>
        </p:nvSpPr>
        <p:spPr/>
        <p:txBody>
          <a:bodyPr/>
          <a:lstStyle>
            <a:lvl1pPr>
              <a:defRPr/>
            </a:lvl1pPr>
          </a:lstStyle>
          <a:p>
            <a:pPr lvl="0"/>
            <a:fld id="{ACB86CF3-7217-4B99-90AB-258928B02DEA}" type="datetime1">
              <a:rPr lang="sv-SE"/>
              <a:pPr lvl="0"/>
              <a:t>2022-12-14</a:t>
            </a:fld>
            <a:endParaRPr lang="sv-SE"/>
          </a:p>
        </p:txBody>
      </p:sp>
      <p:sp>
        <p:nvSpPr>
          <p:cNvPr id="4" name="Platshållare för sidfot 5"/>
          <p:cNvSpPr txBox="1">
            <a:spLocks noGrp="1"/>
          </p:cNvSpPr>
          <p:nvPr>
            <p:ph type="ftr" sz="quarter" idx="9"/>
          </p:nvPr>
        </p:nvSpPr>
        <p:spPr/>
        <p:txBody>
          <a:bodyPr/>
          <a:lstStyle>
            <a:lvl1pPr>
              <a:defRPr/>
            </a:lvl1pPr>
          </a:lstStyle>
          <a:p>
            <a:pPr lvl="0"/>
            <a:endParaRPr lang="sv-SE"/>
          </a:p>
        </p:txBody>
      </p:sp>
      <p:sp>
        <p:nvSpPr>
          <p:cNvPr id="5" name="Platshållare för bildnummer 6"/>
          <p:cNvSpPr txBox="1">
            <a:spLocks noGrp="1"/>
          </p:cNvSpPr>
          <p:nvPr>
            <p:ph type="sldNum" sz="quarter" idx="8"/>
          </p:nvPr>
        </p:nvSpPr>
        <p:spPr/>
        <p:txBody>
          <a:bodyPr/>
          <a:lstStyle>
            <a:lvl1pPr>
              <a:defRPr/>
            </a:lvl1pPr>
          </a:lstStyle>
          <a:p>
            <a:pPr lvl="0"/>
            <a:fld id="{327724A2-A539-4236-A05A-103B656D3400}" type="slidenum">
              <a:t>‹#›</a:t>
            </a:fld>
            <a:endParaRPr lang="sv-SE"/>
          </a:p>
        </p:txBody>
      </p:sp>
      <p:sp>
        <p:nvSpPr>
          <p:cNvPr id="6" name="Rubrik 1"/>
          <p:cNvSpPr txBox="1">
            <a:spLocks noGrp="1"/>
          </p:cNvSpPr>
          <p:nvPr>
            <p:ph type="title"/>
          </p:nvPr>
        </p:nvSpPr>
        <p:spPr>
          <a:xfrm>
            <a:off x="758823" y="4546881"/>
            <a:ext cx="7842251" cy="988475"/>
          </a:xfrm>
        </p:spPr>
        <p:txBody>
          <a:bodyPr anchor="t"/>
          <a:lstStyle>
            <a:lvl1pPr>
              <a:defRPr sz="5400">
                <a:solidFill>
                  <a:srgbClr val="FFFFFF"/>
                </a:solidFill>
              </a:defRPr>
            </a:lvl1pPr>
          </a:lstStyle>
          <a:p>
            <a:pPr lvl="0"/>
            <a:r>
              <a:rPr lang="sv-SE"/>
              <a:t>Rubrik</a:t>
            </a:r>
          </a:p>
        </p:txBody>
      </p:sp>
      <p:sp>
        <p:nvSpPr>
          <p:cNvPr id="7" name="Platshållare för text 3"/>
          <p:cNvSpPr txBox="1">
            <a:spLocks noGrp="1"/>
          </p:cNvSpPr>
          <p:nvPr>
            <p:ph type="body" idx="4294967295"/>
          </p:nvPr>
        </p:nvSpPr>
        <p:spPr>
          <a:xfrm>
            <a:off x="758823" y="4004751"/>
            <a:ext cx="7842251" cy="436561"/>
          </a:xfrm>
        </p:spPr>
        <p:txBody>
          <a:bodyPr anchor="b"/>
          <a:lstStyle>
            <a:lvl1pPr marL="0" indent="0">
              <a:buNone/>
              <a:defRPr>
                <a:solidFill>
                  <a:srgbClr val="FFFFFF"/>
                </a:solidFill>
              </a:defRPr>
            </a:lvl1pPr>
          </a:lstStyle>
          <a:p>
            <a:pPr lvl="0"/>
            <a:r>
              <a:rPr lang="sv-SE"/>
              <a:t>Klicka här för att ändra format på bakgrundstexten</a:t>
            </a:r>
          </a:p>
        </p:txBody>
      </p:sp>
    </p:spTree>
    <p:extLst>
      <p:ext uri="{BB962C8B-B14F-4D97-AF65-F5344CB8AC3E}">
        <p14:creationId xmlns:p14="http://schemas.microsoft.com/office/powerpoint/2010/main" val="778612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och text">
    <p:spTree>
      <p:nvGrpSpPr>
        <p:cNvPr id="1" name=""/>
        <p:cNvGrpSpPr/>
        <p:nvPr/>
      </p:nvGrpSpPr>
      <p:grpSpPr>
        <a:xfrm>
          <a:off x="0" y="0"/>
          <a:ext cx="0" cy="0"/>
          <a:chOff x="0" y="0"/>
          <a:chExt cx="0" cy="0"/>
        </a:xfrm>
      </p:grpSpPr>
      <p:sp>
        <p:nvSpPr>
          <p:cNvPr id="2" name="Rubrik 1"/>
          <p:cNvSpPr txBox="1">
            <a:spLocks noGrp="1"/>
          </p:cNvSpPr>
          <p:nvPr>
            <p:ph type="title"/>
          </p:nvPr>
        </p:nvSpPr>
        <p:spPr/>
        <p:txBody>
          <a:bodyPr/>
          <a:lstStyle>
            <a:lvl1pPr>
              <a:defRPr/>
            </a:lvl1pPr>
          </a:lstStyle>
          <a:p>
            <a:pPr lvl="0"/>
            <a:r>
              <a:rPr lang="sv-SE"/>
              <a:t>Klicka här för att ändra format</a:t>
            </a:r>
          </a:p>
        </p:txBody>
      </p:sp>
      <p:sp>
        <p:nvSpPr>
          <p:cNvPr id="3" name="Platshållare för datum 3"/>
          <p:cNvSpPr txBox="1">
            <a:spLocks noGrp="1"/>
          </p:cNvSpPr>
          <p:nvPr>
            <p:ph type="dt" sz="half" idx="7"/>
          </p:nvPr>
        </p:nvSpPr>
        <p:spPr/>
        <p:txBody>
          <a:bodyPr/>
          <a:lstStyle>
            <a:lvl1pPr>
              <a:defRPr/>
            </a:lvl1pPr>
          </a:lstStyle>
          <a:p>
            <a:pPr lvl="0"/>
            <a:fld id="{43C530A0-7E10-48D5-AE3B-C6CEAD65FEBB}" type="datetime1">
              <a:rPr lang="sv-SE"/>
              <a:pPr lvl="0"/>
              <a:t>2022-12-14</a:t>
            </a:fld>
            <a:endParaRPr lang="sv-SE"/>
          </a:p>
        </p:txBody>
      </p:sp>
      <p:sp>
        <p:nvSpPr>
          <p:cNvPr id="4" name="Platshållare för sidfot 4"/>
          <p:cNvSpPr txBox="1">
            <a:spLocks noGrp="1"/>
          </p:cNvSpPr>
          <p:nvPr>
            <p:ph type="ftr" sz="quarter" idx="9"/>
          </p:nvPr>
        </p:nvSpPr>
        <p:spPr/>
        <p:txBody>
          <a:bodyPr/>
          <a:lstStyle>
            <a:lvl1pPr>
              <a:defRPr/>
            </a:lvl1pPr>
          </a:lstStyle>
          <a:p>
            <a:pPr lvl="0"/>
            <a:endParaRPr lang="sv-SE"/>
          </a:p>
        </p:txBody>
      </p:sp>
      <p:sp>
        <p:nvSpPr>
          <p:cNvPr id="5" name="Platshållare för bildnummer 5"/>
          <p:cNvSpPr txBox="1">
            <a:spLocks noGrp="1"/>
          </p:cNvSpPr>
          <p:nvPr>
            <p:ph type="sldNum" sz="quarter" idx="8"/>
          </p:nvPr>
        </p:nvSpPr>
        <p:spPr/>
        <p:txBody>
          <a:bodyPr/>
          <a:lstStyle>
            <a:lvl1pPr>
              <a:defRPr/>
            </a:lvl1pPr>
          </a:lstStyle>
          <a:p>
            <a:pPr lvl="0"/>
            <a:fld id="{187364D1-9D31-4D92-9ECC-D55FA46C1DDC}" type="slidenum">
              <a:t>‹#›</a:t>
            </a:fld>
            <a:endParaRPr lang="sv-SE"/>
          </a:p>
        </p:txBody>
      </p:sp>
      <p:sp>
        <p:nvSpPr>
          <p:cNvPr id="6" name="Platshållare för text 7"/>
          <p:cNvSpPr txBox="1">
            <a:spLocks noGrp="1"/>
          </p:cNvSpPr>
          <p:nvPr>
            <p:ph type="body" idx="4294967295"/>
          </p:nvPr>
        </p:nvSpPr>
        <p:spPr>
          <a:xfrm>
            <a:off x="479429" y="2320920"/>
            <a:ext cx="9890122" cy="3879854"/>
          </a:xfrm>
        </p:spPr>
        <p:txBody>
          <a:bodyPr/>
          <a:lstStyle>
            <a:lvl1pP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775588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ild och text">
    <p:spTree>
      <p:nvGrpSpPr>
        <p:cNvPr id="1" name=""/>
        <p:cNvGrpSpPr/>
        <p:nvPr/>
      </p:nvGrpSpPr>
      <p:grpSpPr>
        <a:xfrm>
          <a:off x="0" y="0"/>
          <a:ext cx="0" cy="0"/>
          <a:chOff x="0" y="0"/>
          <a:chExt cx="0" cy="0"/>
        </a:xfrm>
      </p:grpSpPr>
      <p:sp>
        <p:nvSpPr>
          <p:cNvPr id="2" name="Rubrik 1"/>
          <p:cNvSpPr txBox="1">
            <a:spLocks noGrp="1"/>
          </p:cNvSpPr>
          <p:nvPr>
            <p:ph type="title"/>
          </p:nvPr>
        </p:nvSpPr>
        <p:spPr>
          <a:xfrm>
            <a:off x="7213601" y="1664610"/>
            <a:ext cx="4498976" cy="646060"/>
          </a:xfrm>
        </p:spPr>
        <p:txBody>
          <a:bodyPr anchor="t">
            <a:spAutoFit/>
          </a:bodyPr>
          <a:lstStyle>
            <a:lvl1pPr>
              <a:defRPr/>
            </a:lvl1pPr>
          </a:lstStyle>
          <a:p>
            <a:pPr lvl="0"/>
            <a:r>
              <a:rPr lang="sv-SE"/>
              <a:t>Rubrik</a:t>
            </a:r>
          </a:p>
        </p:txBody>
      </p:sp>
      <p:sp>
        <p:nvSpPr>
          <p:cNvPr id="3" name="Platshållare för datum 3"/>
          <p:cNvSpPr txBox="1">
            <a:spLocks noGrp="1"/>
          </p:cNvSpPr>
          <p:nvPr>
            <p:ph type="dt" sz="half" idx="7"/>
          </p:nvPr>
        </p:nvSpPr>
        <p:spPr/>
        <p:txBody>
          <a:bodyPr/>
          <a:lstStyle>
            <a:lvl1pPr>
              <a:defRPr/>
            </a:lvl1pPr>
          </a:lstStyle>
          <a:p>
            <a:pPr lvl="0"/>
            <a:fld id="{0C2531CF-86D0-4523-A74F-344F1C7BF9CE}" type="datetime1">
              <a:rPr lang="sv-SE"/>
              <a:pPr lvl="0"/>
              <a:t>2022-12-14</a:t>
            </a:fld>
            <a:endParaRPr lang="sv-SE"/>
          </a:p>
        </p:txBody>
      </p:sp>
      <p:sp>
        <p:nvSpPr>
          <p:cNvPr id="4" name="Platshållare för sidfot 4"/>
          <p:cNvSpPr txBox="1">
            <a:spLocks noGrp="1"/>
          </p:cNvSpPr>
          <p:nvPr>
            <p:ph type="ftr" sz="quarter" idx="9"/>
          </p:nvPr>
        </p:nvSpPr>
        <p:spPr/>
        <p:txBody>
          <a:bodyPr/>
          <a:lstStyle>
            <a:lvl1pPr>
              <a:defRPr/>
            </a:lvl1pPr>
          </a:lstStyle>
          <a:p>
            <a:pPr lvl="0"/>
            <a:endParaRPr lang="sv-SE"/>
          </a:p>
        </p:txBody>
      </p:sp>
      <p:sp>
        <p:nvSpPr>
          <p:cNvPr id="5" name="Platshållare för bildnummer 5"/>
          <p:cNvSpPr txBox="1">
            <a:spLocks noGrp="1"/>
          </p:cNvSpPr>
          <p:nvPr>
            <p:ph type="sldNum" sz="quarter" idx="8"/>
          </p:nvPr>
        </p:nvSpPr>
        <p:spPr/>
        <p:txBody>
          <a:bodyPr/>
          <a:lstStyle>
            <a:lvl1pPr>
              <a:defRPr/>
            </a:lvl1pPr>
          </a:lstStyle>
          <a:p>
            <a:pPr lvl="0"/>
            <a:fld id="{1CEF5728-89EA-4A80-8469-B70DA889E2B2}" type="slidenum">
              <a:t>‹#›</a:t>
            </a:fld>
            <a:endParaRPr lang="sv-SE"/>
          </a:p>
        </p:txBody>
      </p:sp>
      <p:sp>
        <p:nvSpPr>
          <p:cNvPr id="6" name="Platshållare för bild 8"/>
          <p:cNvSpPr txBox="1">
            <a:spLocks noGrp="1"/>
          </p:cNvSpPr>
          <p:nvPr>
            <p:ph type="pic" idx="4294967295"/>
          </p:nvPr>
        </p:nvSpPr>
        <p:spPr>
          <a:xfrm>
            <a:off x="479429" y="1196977"/>
            <a:ext cx="6530973" cy="5003797"/>
          </a:xfrm>
          <a:solidFill>
            <a:srgbClr val="00A8E0"/>
          </a:solidFill>
        </p:spPr>
        <p:txBody>
          <a:bodyPr/>
          <a:lstStyle>
            <a:lvl1pPr marL="0" indent="0">
              <a:buNone/>
              <a:defRPr>
                <a:solidFill>
                  <a:srgbClr val="FFFFFF"/>
                </a:solidFill>
              </a:defRPr>
            </a:lvl1pPr>
          </a:lstStyle>
          <a:p>
            <a:pPr lvl="0"/>
            <a:r>
              <a:rPr lang="sv-SE"/>
              <a:t>Klicka på ikonen för att lägga till en bild</a:t>
            </a:r>
          </a:p>
        </p:txBody>
      </p:sp>
      <p:sp>
        <p:nvSpPr>
          <p:cNvPr id="7" name="Platshållare för text 3"/>
          <p:cNvSpPr txBox="1">
            <a:spLocks noGrp="1"/>
          </p:cNvSpPr>
          <p:nvPr>
            <p:ph type="body" idx="4294967295"/>
          </p:nvPr>
        </p:nvSpPr>
        <p:spPr>
          <a:xfrm>
            <a:off x="7213601" y="1154137"/>
            <a:ext cx="4500000" cy="436561"/>
          </a:xfrm>
        </p:spPr>
        <p:txBody>
          <a:bodyPr/>
          <a:lstStyle>
            <a:lvl1pPr marL="0" indent="0">
              <a:buNone/>
              <a:defRPr/>
            </a:lvl1pPr>
          </a:lstStyle>
          <a:p>
            <a:pPr lvl="0"/>
            <a:r>
              <a:rPr lang="sv-SE"/>
              <a:t>Rubrik</a:t>
            </a:r>
          </a:p>
        </p:txBody>
      </p:sp>
      <p:sp>
        <p:nvSpPr>
          <p:cNvPr id="8" name="Platshållare för text 7"/>
          <p:cNvSpPr txBox="1">
            <a:spLocks noGrp="1"/>
          </p:cNvSpPr>
          <p:nvPr>
            <p:ph type="body" idx="4294967295"/>
          </p:nvPr>
        </p:nvSpPr>
        <p:spPr>
          <a:xfrm>
            <a:off x="7213601" y="2526322"/>
            <a:ext cx="4498976" cy="3674452"/>
          </a:xfrm>
        </p:spPr>
        <p:txBody>
          <a:bodyPr/>
          <a:lstStyle>
            <a:lvl1pP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084960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ild, färgplatta och text">
    <p:spTree>
      <p:nvGrpSpPr>
        <p:cNvPr id="1" name=""/>
        <p:cNvGrpSpPr/>
        <p:nvPr/>
      </p:nvGrpSpPr>
      <p:grpSpPr>
        <a:xfrm>
          <a:off x="0" y="0"/>
          <a:ext cx="0" cy="0"/>
          <a:chOff x="0" y="0"/>
          <a:chExt cx="0" cy="0"/>
        </a:xfrm>
      </p:grpSpPr>
      <p:sp>
        <p:nvSpPr>
          <p:cNvPr id="2" name="Platshållare för innehåll 2"/>
          <p:cNvSpPr txBox="1">
            <a:spLocks noGrp="1"/>
          </p:cNvSpPr>
          <p:nvPr>
            <p:ph idx="4294967295"/>
          </p:nvPr>
        </p:nvSpPr>
        <p:spPr>
          <a:xfrm>
            <a:off x="6122895" y="1196977"/>
            <a:ext cx="5589681" cy="5003797"/>
          </a:xfrm>
          <a:solidFill>
            <a:srgbClr val="00A8E0"/>
          </a:solidFill>
        </p:spPr>
        <p:txBody>
          <a:bodyPr lIns="287999" tIns="251999" rIns="215999" bIns="251999"/>
          <a:lstStyle>
            <a:lvl1pPr marL="0" indent="0">
              <a:buNone/>
              <a:defRPr sz="4000">
                <a:solidFill>
                  <a:srgbClr val="FFFFFF"/>
                </a:solidFill>
              </a:defRPr>
            </a:lvl1pPr>
          </a:lstStyle>
          <a:p>
            <a:pPr lvl="0"/>
            <a:r>
              <a:rPr lang="sv-SE"/>
              <a:t>Klicka här för att ändra format på bakgrundstexten</a:t>
            </a:r>
          </a:p>
        </p:txBody>
      </p:sp>
      <p:sp>
        <p:nvSpPr>
          <p:cNvPr id="3" name="Platshållare för bild 34"/>
          <p:cNvSpPr txBox="1">
            <a:spLocks noGrp="1"/>
          </p:cNvSpPr>
          <p:nvPr>
            <p:ph type="pic" idx="4294967295"/>
          </p:nvPr>
        </p:nvSpPr>
        <p:spPr>
          <a:xfrm>
            <a:off x="479419" y="1196977"/>
            <a:ext cx="5549082" cy="5003797"/>
          </a:xfrm>
          <a:solidFill>
            <a:srgbClr val="00A8E0"/>
          </a:solidFill>
        </p:spPr>
        <p:txBody>
          <a:bodyPr/>
          <a:lstStyle>
            <a:lvl1pPr marL="0" indent="0">
              <a:buNone/>
              <a:defRPr>
                <a:solidFill>
                  <a:srgbClr val="FFFFFF"/>
                </a:solidFill>
              </a:defRPr>
            </a:lvl1pPr>
          </a:lstStyle>
          <a:p>
            <a:pPr lvl="0"/>
            <a:r>
              <a:rPr lang="sv-SE"/>
              <a:t>Klicka på ikonen för att lägga till en bild</a:t>
            </a:r>
          </a:p>
        </p:txBody>
      </p:sp>
      <p:sp>
        <p:nvSpPr>
          <p:cNvPr id="4" name="Platshållare för datum 4"/>
          <p:cNvSpPr txBox="1">
            <a:spLocks noGrp="1"/>
          </p:cNvSpPr>
          <p:nvPr>
            <p:ph type="dt" sz="half" idx="7"/>
          </p:nvPr>
        </p:nvSpPr>
        <p:spPr/>
        <p:txBody>
          <a:bodyPr/>
          <a:lstStyle>
            <a:lvl1pPr>
              <a:defRPr/>
            </a:lvl1pPr>
          </a:lstStyle>
          <a:p>
            <a:pPr lvl="0"/>
            <a:fld id="{DF09AE13-3C5C-4ED9-AD42-ACEFFF806C19}" type="datetime1">
              <a:rPr lang="sv-SE"/>
              <a:pPr lvl="0"/>
              <a:t>2022-12-14</a:t>
            </a:fld>
            <a:endParaRPr lang="sv-SE"/>
          </a:p>
        </p:txBody>
      </p:sp>
      <p:sp>
        <p:nvSpPr>
          <p:cNvPr id="5" name="Platshållare för sidfot 5"/>
          <p:cNvSpPr txBox="1">
            <a:spLocks noGrp="1"/>
          </p:cNvSpPr>
          <p:nvPr>
            <p:ph type="ftr" sz="quarter" idx="9"/>
          </p:nvPr>
        </p:nvSpPr>
        <p:spPr/>
        <p:txBody>
          <a:bodyPr/>
          <a:lstStyle>
            <a:lvl1pPr>
              <a:defRPr/>
            </a:lvl1pPr>
          </a:lstStyle>
          <a:p>
            <a:pPr lvl="0"/>
            <a:endParaRPr lang="sv-SE"/>
          </a:p>
        </p:txBody>
      </p:sp>
      <p:sp>
        <p:nvSpPr>
          <p:cNvPr id="6" name="Platshållare för bildnummer 6"/>
          <p:cNvSpPr txBox="1">
            <a:spLocks noGrp="1"/>
          </p:cNvSpPr>
          <p:nvPr>
            <p:ph type="sldNum" sz="quarter" idx="8"/>
          </p:nvPr>
        </p:nvSpPr>
        <p:spPr/>
        <p:txBody>
          <a:bodyPr/>
          <a:lstStyle>
            <a:lvl1pPr>
              <a:defRPr/>
            </a:lvl1pPr>
          </a:lstStyle>
          <a:p>
            <a:pPr lvl="0"/>
            <a:fld id="{70226BEE-A731-4493-BE2D-1FD1CC856570}" type="slidenum">
              <a:t>‹#›</a:t>
            </a:fld>
            <a:endParaRPr lang="sv-SE"/>
          </a:p>
        </p:txBody>
      </p:sp>
    </p:spTree>
    <p:extLst>
      <p:ext uri="{BB962C8B-B14F-4D97-AF65-F5344CB8AC3E}">
        <p14:creationId xmlns:p14="http://schemas.microsoft.com/office/powerpoint/2010/main" val="4107960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re bilder och text">
    <p:spTree>
      <p:nvGrpSpPr>
        <p:cNvPr id="1" name=""/>
        <p:cNvGrpSpPr/>
        <p:nvPr/>
      </p:nvGrpSpPr>
      <p:grpSpPr>
        <a:xfrm>
          <a:off x="0" y="0"/>
          <a:ext cx="0" cy="0"/>
          <a:chOff x="0" y="0"/>
          <a:chExt cx="0" cy="0"/>
        </a:xfrm>
      </p:grpSpPr>
      <p:sp>
        <p:nvSpPr>
          <p:cNvPr id="2" name="Platshållare för innehåll 2"/>
          <p:cNvSpPr txBox="1">
            <a:spLocks noGrp="1"/>
          </p:cNvSpPr>
          <p:nvPr>
            <p:ph idx="4294967295"/>
          </p:nvPr>
        </p:nvSpPr>
        <p:spPr>
          <a:xfrm>
            <a:off x="6121624" y="3765901"/>
            <a:ext cx="2750396" cy="2434873"/>
          </a:xfrm>
          <a:solidFill>
            <a:srgbClr val="00A8E0"/>
          </a:solidFill>
        </p:spPr>
        <p:txBody>
          <a:bodyPr lIns="179999" tIns="179999" rIns="179999" bIns="179999"/>
          <a:lstStyle>
            <a:lvl1pPr marL="0" indent="0">
              <a:buNone/>
              <a:defRPr>
                <a:solidFill>
                  <a:srgbClr val="FFFFFF"/>
                </a:solidFill>
              </a:defRPr>
            </a:lvl1pPr>
          </a:lstStyle>
          <a:p>
            <a:pPr lvl="0"/>
            <a:r>
              <a:rPr lang="sv-SE"/>
              <a:t>Klicka här för att ändra format på bakgrundstexten</a:t>
            </a:r>
          </a:p>
        </p:txBody>
      </p:sp>
      <p:sp>
        <p:nvSpPr>
          <p:cNvPr id="3" name="Platshållare för bild 34"/>
          <p:cNvSpPr txBox="1">
            <a:spLocks noGrp="1"/>
          </p:cNvSpPr>
          <p:nvPr>
            <p:ph type="pic" idx="4294967295"/>
          </p:nvPr>
        </p:nvSpPr>
        <p:spPr>
          <a:xfrm>
            <a:off x="479419" y="1196977"/>
            <a:ext cx="5549082" cy="5003797"/>
          </a:xfrm>
          <a:solidFill>
            <a:srgbClr val="00A8E0"/>
          </a:solidFill>
        </p:spPr>
        <p:txBody>
          <a:bodyPr/>
          <a:lstStyle>
            <a:lvl1pPr marL="0" indent="0">
              <a:buNone/>
              <a:defRPr>
                <a:solidFill>
                  <a:srgbClr val="FFFFFF"/>
                </a:solidFill>
              </a:defRPr>
            </a:lvl1pPr>
          </a:lstStyle>
          <a:p>
            <a:pPr lvl="0"/>
            <a:r>
              <a:rPr lang="sv-SE"/>
              <a:t>Klicka på ikonen för att lägga till en bild</a:t>
            </a:r>
          </a:p>
        </p:txBody>
      </p:sp>
      <p:sp>
        <p:nvSpPr>
          <p:cNvPr id="4" name="Platshållare för bild 34"/>
          <p:cNvSpPr txBox="1">
            <a:spLocks noGrp="1"/>
          </p:cNvSpPr>
          <p:nvPr>
            <p:ph type="pic" idx="4294967295"/>
          </p:nvPr>
        </p:nvSpPr>
        <p:spPr>
          <a:xfrm>
            <a:off x="6121624" y="1196977"/>
            <a:ext cx="5590952" cy="2458803"/>
          </a:xfrm>
          <a:solidFill>
            <a:srgbClr val="00A8E0"/>
          </a:solidFill>
        </p:spPr>
        <p:txBody>
          <a:bodyPr/>
          <a:lstStyle>
            <a:lvl1pPr marL="0" indent="0">
              <a:buNone/>
              <a:defRPr>
                <a:solidFill>
                  <a:srgbClr val="FFFFFF"/>
                </a:solidFill>
              </a:defRPr>
            </a:lvl1pPr>
          </a:lstStyle>
          <a:p>
            <a:pPr lvl="0"/>
            <a:r>
              <a:rPr lang="sv-SE"/>
              <a:t>Klicka på ikonen för att lägga till en bild</a:t>
            </a:r>
          </a:p>
        </p:txBody>
      </p:sp>
      <p:sp>
        <p:nvSpPr>
          <p:cNvPr id="5" name="Platshållare för bild 34"/>
          <p:cNvSpPr txBox="1">
            <a:spLocks noGrp="1"/>
          </p:cNvSpPr>
          <p:nvPr>
            <p:ph type="pic" idx="4294967295"/>
          </p:nvPr>
        </p:nvSpPr>
        <p:spPr>
          <a:xfrm>
            <a:off x="8963662" y="3765901"/>
            <a:ext cx="2748914" cy="2434873"/>
          </a:xfrm>
          <a:solidFill>
            <a:srgbClr val="00A8E0"/>
          </a:solidFill>
        </p:spPr>
        <p:txBody>
          <a:bodyPr/>
          <a:lstStyle>
            <a:lvl1pPr marL="0" indent="0">
              <a:buNone/>
              <a:defRPr>
                <a:solidFill>
                  <a:srgbClr val="FFFFFF"/>
                </a:solidFill>
              </a:defRPr>
            </a:lvl1pPr>
          </a:lstStyle>
          <a:p>
            <a:pPr lvl="0"/>
            <a:r>
              <a:rPr lang="sv-SE"/>
              <a:t>Klicka på ikonen för att lägga till en bild</a:t>
            </a:r>
          </a:p>
        </p:txBody>
      </p:sp>
      <p:sp>
        <p:nvSpPr>
          <p:cNvPr id="6" name="Platshållare för datum 4"/>
          <p:cNvSpPr txBox="1">
            <a:spLocks noGrp="1"/>
          </p:cNvSpPr>
          <p:nvPr>
            <p:ph type="dt" sz="half" idx="7"/>
          </p:nvPr>
        </p:nvSpPr>
        <p:spPr/>
        <p:txBody>
          <a:bodyPr/>
          <a:lstStyle>
            <a:lvl1pPr>
              <a:defRPr/>
            </a:lvl1pPr>
          </a:lstStyle>
          <a:p>
            <a:pPr lvl="0"/>
            <a:fld id="{29F6C930-449B-4256-AC8E-DE29A99024C6}" type="datetime1">
              <a:rPr lang="sv-SE"/>
              <a:pPr lvl="0"/>
              <a:t>2022-12-14</a:t>
            </a:fld>
            <a:endParaRPr lang="sv-SE"/>
          </a:p>
        </p:txBody>
      </p:sp>
      <p:sp>
        <p:nvSpPr>
          <p:cNvPr id="7" name="Platshållare för sidfot 5"/>
          <p:cNvSpPr txBox="1">
            <a:spLocks noGrp="1"/>
          </p:cNvSpPr>
          <p:nvPr>
            <p:ph type="ftr" sz="quarter" idx="9"/>
          </p:nvPr>
        </p:nvSpPr>
        <p:spPr/>
        <p:txBody>
          <a:bodyPr/>
          <a:lstStyle>
            <a:lvl1pPr>
              <a:defRPr/>
            </a:lvl1pPr>
          </a:lstStyle>
          <a:p>
            <a:pPr lvl="0"/>
            <a:endParaRPr lang="sv-SE"/>
          </a:p>
        </p:txBody>
      </p:sp>
      <p:sp>
        <p:nvSpPr>
          <p:cNvPr id="8" name="Platshållare för bildnummer 6"/>
          <p:cNvSpPr txBox="1">
            <a:spLocks noGrp="1"/>
          </p:cNvSpPr>
          <p:nvPr>
            <p:ph type="sldNum" sz="quarter" idx="8"/>
          </p:nvPr>
        </p:nvSpPr>
        <p:spPr/>
        <p:txBody>
          <a:bodyPr/>
          <a:lstStyle>
            <a:lvl1pPr>
              <a:defRPr/>
            </a:lvl1pPr>
          </a:lstStyle>
          <a:p>
            <a:pPr lvl="0"/>
            <a:fld id="{9A93C35E-72A7-44B7-BC5C-BD3089E7BE9F}" type="slidenum">
              <a:t>‹#›</a:t>
            </a:fld>
            <a:endParaRPr lang="sv-SE"/>
          </a:p>
        </p:txBody>
      </p:sp>
      <p:sp>
        <p:nvSpPr>
          <p:cNvPr id="9" name="Rubrik 1"/>
          <p:cNvSpPr txBox="1">
            <a:spLocks noGrp="1"/>
          </p:cNvSpPr>
          <p:nvPr>
            <p:ph type="title"/>
          </p:nvPr>
        </p:nvSpPr>
        <p:spPr>
          <a:xfrm>
            <a:off x="657225" y="1641759"/>
            <a:ext cx="5083177" cy="988475"/>
          </a:xfrm>
        </p:spPr>
        <p:txBody>
          <a:bodyPr/>
          <a:lstStyle>
            <a:lvl1pPr>
              <a:defRPr>
                <a:solidFill>
                  <a:srgbClr val="FFFFFF"/>
                </a:solidFill>
              </a:defRPr>
            </a:lvl1pPr>
          </a:lstStyle>
          <a:p>
            <a:pPr lvl="0"/>
            <a:r>
              <a:rPr lang="sv-SE"/>
              <a:t>Klicka här för att lägga till text</a:t>
            </a:r>
          </a:p>
        </p:txBody>
      </p:sp>
    </p:spTree>
    <p:extLst>
      <p:ext uri="{BB962C8B-B14F-4D97-AF65-F5344CB8AC3E}">
        <p14:creationId xmlns:p14="http://schemas.microsoft.com/office/powerpoint/2010/main" val="1954542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Film">
    <p:spTree>
      <p:nvGrpSpPr>
        <p:cNvPr id="1" name=""/>
        <p:cNvGrpSpPr/>
        <p:nvPr/>
      </p:nvGrpSpPr>
      <p:grpSpPr>
        <a:xfrm>
          <a:off x="0" y="0"/>
          <a:ext cx="0" cy="0"/>
          <a:chOff x="0" y="0"/>
          <a:chExt cx="0" cy="0"/>
        </a:xfrm>
      </p:grpSpPr>
      <p:sp>
        <p:nvSpPr>
          <p:cNvPr id="2" name="Platshållare för media 9"/>
          <p:cNvSpPr txBox="1">
            <a:spLocks noGrp="1"/>
          </p:cNvSpPr>
          <p:nvPr>
            <p:ph idx="4294967295"/>
          </p:nvPr>
        </p:nvSpPr>
        <p:spPr>
          <a:xfrm>
            <a:off x="479419" y="1196977"/>
            <a:ext cx="11233147" cy="5003797"/>
          </a:xfrm>
          <a:solidFill>
            <a:srgbClr val="00A8E0"/>
          </a:solidFill>
        </p:spPr>
        <p:txBody>
          <a:bodyPr/>
          <a:lstStyle>
            <a:lvl1pPr marL="0" indent="0">
              <a:buNone/>
              <a:defRPr>
                <a:solidFill>
                  <a:srgbClr val="FFFFFF"/>
                </a:solidFill>
              </a:defRPr>
            </a:lvl1pPr>
          </a:lstStyle>
          <a:p>
            <a:pPr lvl="0"/>
            <a:r>
              <a:rPr lang="sv-SE"/>
              <a:t>Klicka på ikonen för att lägga in en film</a:t>
            </a:r>
          </a:p>
        </p:txBody>
      </p:sp>
      <p:sp>
        <p:nvSpPr>
          <p:cNvPr id="3" name="Platshållare för datum 4"/>
          <p:cNvSpPr txBox="1">
            <a:spLocks noGrp="1"/>
          </p:cNvSpPr>
          <p:nvPr>
            <p:ph type="dt" sz="half" idx="7"/>
          </p:nvPr>
        </p:nvSpPr>
        <p:spPr/>
        <p:txBody>
          <a:bodyPr/>
          <a:lstStyle>
            <a:lvl1pPr>
              <a:defRPr/>
            </a:lvl1pPr>
          </a:lstStyle>
          <a:p>
            <a:pPr lvl="0"/>
            <a:fld id="{97BE3D86-41E2-4EE6-965D-AA53DD19D561}" type="datetime1">
              <a:rPr lang="sv-SE"/>
              <a:pPr lvl="0"/>
              <a:t>2022-12-14</a:t>
            </a:fld>
            <a:endParaRPr lang="sv-SE"/>
          </a:p>
        </p:txBody>
      </p:sp>
      <p:sp>
        <p:nvSpPr>
          <p:cNvPr id="4" name="Platshållare för sidfot 5"/>
          <p:cNvSpPr txBox="1">
            <a:spLocks noGrp="1"/>
          </p:cNvSpPr>
          <p:nvPr>
            <p:ph type="ftr" sz="quarter" idx="9"/>
          </p:nvPr>
        </p:nvSpPr>
        <p:spPr/>
        <p:txBody>
          <a:bodyPr/>
          <a:lstStyle>
            <a:lvl1pPr>
              <a:defRPr/>
            </a:lvl1pPr>
          </a:lstStyle>
          <a:p>
            <a:pPr lvl="0"/>
            <a:endParaRPr lang="sv-SE"/>
          </a:p>
        </p:txBody>
      </p:sp>
      <p:sp>
        <p:nvSpPr>
          <p:cNvPr id="5" name="Platshållare för bildnummer 6"/>
          <p:cNvSpPr txBox="1">
            <a:spLocks noGrp="1"/>
          </p:cNvSpPr>
          <p:nvPr>
            <p:ph type="sldNum" sz="quarter" idx="8"/>
          </p:nvPr>
        </p:nvSpPr>
        <p:spPr/>
        <p:txBody>
          <a:bodyPr/>
          <a:lstStyle>
            <a:lvl1pPr>
              <a:defRPr/>
            </a:lvl1pPr>
          </a:lstStyle>
          <a:p>
            <a:pPr lvl="0"/>
            <a:fld id="{5190CA1D-1C2D-4B41-B5FF-5F49A84C7D05}" type="slidenum">
              <a:t>‹#›</a:t>
            </a:fld>
            <a:endParaRPr lang="sv-SE"/>
          </a:p>
        </p:txBody>
      </p:sp>
    </p:spTree>
    <p:extLst>
      <p:ext uri="{BB962C8B-B14F-4D97-AF65-F5344CB8AC3E}">
        <p14:creationId xmlns:p14="http://schemas.microsoft.com/office/powerpoint/2010/main" val="1337320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Diagram">
    <p:spTree>
      <p:nvGrpSpPr>
        <p:cNvPr id="1" name=""/>
        <p:cNvGrpSpPr/>
        <p:nvPr/>
      </p:nvGrpSpPr>
      <p:grpSpPr>
        <a:xfrm>
          <a:off x="0" y="0"/>
          <a:ext cx="0" cy="0"/>
          <a:chOff x="0" y="0"/>
          <a:chExt cx="0" cy="0"/>
        </a:xfrm>
      </p:grpSpPr>
      <p:sp>
        <p:nvSpPr>
          <p:cNvPr id="2" name="Platshållare för diagram 7"/>
          <p:cNvSpPr txBox="1">
            <a:spLocks noGrp="1"/>
          </p:cNvSpPr>
          <p:nvPr>
            <p:ph type="chart" idx="4294967295"/>
          </p:nvPr>
        </p:nvSpPr>
        <p:spPr>
          <a:xfrm>
            <a:off x="479429" y="2320920"/>
            <a:ext cx="11233147" cy="3879854"/>
          </a:xfrm>
        </p:spPr>
        <p:txBody>
          <a:bodyPr/>
          <a:lstStyle>
            <a:lvl1pPr>
              <a:defRPr/>
            </a:lvl1pPr>
          </a:lstStyle>
          <a:p>
            <a:pPr lvl="0"/>
            <a:r>
              <a:rPr lang="sv-SE"/>
              <a:t>Klicka på ikonen för att lägga till ett diagram</a:t>
            </a:r>
          </a:p>
        </p:txBody>
      </p:sp>
      <p:sp>
        <p:nvSpPr>
          <p:cNvPr id="3" name="Rubrik 1"/>
          <p:cNvSpPr txBox="1">
            <a:spLocks noGrp="1"/>
          </p:cNvSpPr>
          <p:nvPr>
            <p:ph type="title"/>
          </p:nvPr>
        </p:nvSpPr>
        <p:spPr/>
        <p:txBody>
          <a:bodyPr/>
          <a:lstStyle>
            <a:lvl1pPr>
              <a:defRPr/>
            </a:lvl1pPr>
          </a:lstStyle>
          <a:p>
            <a:pPr lvl="0"/>
            <a:r>
              <a:rPr lang="sv-SE"/>
              <a:t>Klicka här för att ändra format</a:t>
            </a:r>
          </a:p>
        </p:txBody>
      </p:sp>
      <p:sp>
        <p:nvSpPr>
          <p:cNvPr id="4" name="Platshållare för datum 2"/>
          <p:cNvSpPr txBox="1">
            <a:spLocks noGrp="1"/>
          </p:cNvSpPr>
          <p:nvPr>
            <p:ph type="dt" sz="half" idx="7"/>
          </p:nvPr>
        </p:nvSpPr>
        <p:spPr/>
        <p:txBody>
          <a:bodyPr/>
          <a:lstStyle>
            <a:lvl1pPr>
              <a:defRPr/>
            </a:lvl1pPr>
          </a:lstStyle>
          <a:p>
            <a:pPr lvl="0"/>
            <a:fld id="{72123CA6-1C92-48CF-9FF6-539102F27BCF}" type="datetime1">
              <a:rPr lang="sv-SE"/>
              <a:pPr lvl="0"/>
              <a:t>2022-12-14</a:t>
            </a:fld>
            <a:endParaRPr lang="sv-SE"/>
          </a:p>
        </p:txBody>
      </p:sp>
      <p:sp>
        <p:nvSpPr>
          <p:cNvPr id="5" name="Platshållare för sidfot 3"/>
          <p:cNvSpPr txBox="1">
            <a:spLocks noGrp="1"/>
          </p:cNvSpPr>
          <p:nvPr>
            <p:ph type="ftr" sz="quarter" idx="9"/>
          </p:nvPr>
        </p:nvSpPr>
        <p:spPr/>
        <p:txBody>
          <a:bodyPr/>
          <a:lstStyle>
            <a:lvl1pPr>
              <a:defRPr/>
            </a:lvl1pPr>
          </a:lstStyle>
          <a:p>
            <a:pPr lvl="0"/>
            <a:endParaRPr lang="sv-SE"/>
          </a:p>
        </p:txBody>
      </p:sp>
      <p:sp>
        <p:nvSpPr>
          <p:cNvPr id="6" name="Platshållare för bildnummer 4"/>
          <p:cNvSpPr txBox="1">
            <a:spLocks noGrp="1"/>
          </p:cNvSpPr>
          <p:nvPr>
            <p:ph type="sldNum" sz="quarter" idx="8"/>
          </p:nvPr>
        </p:nvSpPr>
        <p:spPr/>
        <p:txBody>
          <a:bodyPr/>
          <a:lstStyle>
            <a:lvl1pPr>
              <a:defRPr/>
            </a:lvl1pPr>
          </a:lstStyle>
          <a:p>
            <a:pPr lvl="0"/>
            <a:fld id="{8A1F00B0-2B55-49E3-BC9F-8D222EE90F84}" type="slidenum">
              <a:t>‹#›</a:t>
            </a:fld>
            <a:endParaRPr lang="sv-SE"/>
          </a:p>
        </p:txBody>
      </p:sp>
    </p:spTree>
    <p:extLst>
      <p:ext uri="{BB962C8B-B14F-4D97-AF65-F5344CB8AC3E}">
        <p14:creationId xmlns:p14="http://schemas.microsoft.com/office/powerpoint/2010/main" val="3047505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Bildobjekt 8" descr="En bild som visar objekt&#10;&#10;Beskrivning genererad med hög exakthet"/>
          <p:cNvPicPr>
            <a:picLocks noChangeAspect="1"/>
          </p:cNvPicPr>
          <p:nvPr/>
        </p:nvPicPr>
        <p:blipFill>
          <a:blip r:embed="rId14"/>
          <a:stretch>
            <a:fillRect/>
          </a:stretch>
        </p:blipFill>
        <p:spPr>
          <a:xfrm>
            <a:off x="10354254" y="152403"/>
            <a:ext cx="1707239" cy="767593"/>
          </a:xfrm>
          <a:prstGeom prst="rect">
            <a:avLst/>
          </a:prstGeom>
          <a:noFill/>
          <a:ln>
            <a:noFill/>
          </a:ln>
        </p:spPr>
      </p:pic>
      <p:pic>
        <p:nvPicPr>
          <p:cNvPr id="10" name="Picture 9"/>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Platshållare för rubrik 1"/>
          <p:cNvSpPr txBox="1">
            <a:spLocks noGrp="1"/>
          </p:cNvSpPr>
          <p:nvPr>
            <p:ph type="title"/>
          </p:nvPr>
        </p:nvSpPr>
        <p:spPr>
          <a:xfrm>
            <a:off x="479429" y="1196977"/>
            <a:ext cx="9880695" cy="988475"/>
          </a:xfrm>
          <a:prstGeom prst="rect">
            <a:avLst/>
          </a:prstGeom>
          <a:noFill/>
          <a:ln>
            <a:noFill/>
          </a:ln>
        </p:spPr>
        <p:txBody>
          <a:bodyPr vert="horz" wrap="square" lIns="91440" tIns="45720" rIns="91440" bIns="45720" anchor="ctr" anchorCtr="0" compatLnSpc="1"/>
          <a:lstStyle/>
          <a:p>
            <a:pPr lvl="0"/>
            <a:r>
              <a:rPr lang="sv-SE"/>
              <a:t>Klicka här för att ändra format</a:t>
            </a:r>
          </a:p>
        </p:txBody>
      </p:sp>
      <p:sp>
        <p:nvSpPr>
          <p:cNvPr id="4" name="Platshållare för text 2"/>
          <p:cNvSpPr txBox="1">
            <a:spLocks noGrp="1"/>
          </p:cNvSpPr>
          <p:nvPr>
            <p:ph type="body" idx="1"/>
          </p:nvPr>
        </p:nvSpPr>
        <p:spPr>
          <a:xfrm>
            <a:off x="479429" y="2336648"/>
            <a:ext cx="9880695" cy="3864126"/>
          </a:xfrm>
          <a:prstGeom prst="rect">
            <a:avLst/>
          </a:prstGeom>
          <a:noFill/>
          <a:ln>
            <a:noFill/>
          </a:ln>
        </p:spPr>
        <p:txBody>
          <a:bodyPr vert="horz" wrap="square" lIns="91440" tIns="45720" rIns="91440" bIns="45720" anchor="t" anchorCtr="0" compatLnSpc="1"/>
          <a:lstStyle/>
          <a:p>
            <a:pPr lvl="0"/>
            <a:r>
              <a:rPr lang="sv-SE"/>
              <a:t>Nivå ett</a:t>
            </a:r>
          </a:p>
          <a:p>
            <a:pPr lvl="1"/>
            <a:r>
              <a:rPr lang="sv-SE"/>
              <a:t>Nivå två</a:t>
            </a:r>
          </a:p>
          <a:p>
            <a:pPr lvl="2"/>
            <a:r>
              <a:rPr lang="sv-SE"/>
              <a:t>Nivå tre</a:t>
            </a:r>
          </a:p>
          <a:p>
            <a:pPr lvl="3"/>
            <a:r>
              <a:rPr lang="sv-SE"/>
              <a:t>Nivå fyra</a:t>
            </a:r>
          </a:p>
          <a:p>
            <a:pPr lvl="4"/>
            <a:r>
              <a:rPr lang="sv-SE"/>
              <a:t>Nivå fem</a:t>
            </a:r>
          </a:p>
        </p:txBody>
      </p:sp>
      <p:sp>
        <p:nvSpPr>
          <p:cNvPr id="5" name="Platshållare för datum 3"/>
          <p:cNvSpPr txBox="1">
            <a:spLocks noGrp="1"/>
          </p:cNvSpPr>
          <p:nvPr>
            <p:ph type="dt" sz="half" idx="2"/>
          </p:nvPr>
        </p:nvSpPr>
        <p:spPr>
          <a:xfrm>
            <a:off x="838203" y="6937598"/>
            <a:ext cx="2743200" cy="365129"/>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sv-SE" sz="1200" b="0" i="0" u="none" strike="noStrike" kern="1200" cap="none" spc="0" baseline="0">
                <a:solidFill>
                  <a:srgbClr val="898989"/>
                </a:solidFill>
                <a:uFillTx/>
                <a:latin typeface="Arial"/>
              </a:defRPr>
            </a:lvl1pPr>
          </a:lstStyle>
          <a:p>
            <a:pPr lvl="0"/>
            <a:fld id="{0FFD5A37-4C39-43B8-83F9-AB1F49D59CC8}" type="datetime1">
              <a:rPr lang="sv-SE"/>
              <a:pPr lvl="0"/>
              <a:t>2022-12-14</a:t>
            </a:fld>
            <a:endParaRPr lang="sv-SE"/>
          </a:p>
        </p:txBody>
      </p:sp>
      <p:sp>
        <p:nvSpPr>
          <p:cNvPr id="6" name="Platshållare för sidfot 4"/>
          <p:cNvSpPr txBox="1">
            <a:spLocks noGrp="1"/>
          </p:cNvSpPr>
          <p:nvPr>
            <p:ph type="ftr" sz="quarter" idx="3"/>
          </p:nvPr>
        </p:nvSpPr>
        <p:spPr>
          <a:xfrm>
            <a:off x="4038603" y="6937598"/>
            <a:ext cx="4114800" cy="365129"/>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sv-SE" sz="1200" b="0" i="0" u="none" strike="noStrike" kern="1200" cap="none" spc="0" baseline="0">
                <a:solidFill>
                  <a:srgbClr val="898989"/>
                </a:solidFill>
                <a:uFillTx/>
                <a:latin typeface="Arial"/>
              </a:defRPr>
            </a:lvl1pPr>
          </a:lstStyle>
          <a:p>
            <a:pPr lvl="0"/>
            <a:endParaRPr lang="sv-SE"/>
          </a:p>
        </p:txBody>
      </p:sp>
      <p:sp>
        <p:nvSpPr>
          <p:cNvPr id="7" name="Platshållare för bildnummer 5"/>
          <p:cNvSpPr txBox="1">
            <a:spLocks noGrp="1"/>
          </p:cNvSpPr>
          <p:nvPr>
            <p:ph type="sldNum" sz="quarter" idx="4"/>
          </p:nvPr>
        </p:nvSpPr>
        <p:spPr>
          <a:xfrm>
            <a:off x="8610603" y="6937598"/>
            <a:ext cx="2743200" cy="365129"/>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sv-SE" sz="1200" b="0" i="0" u="none" strike="noStrike" kern="1200" cap="none" spc="0" baseline="0">
                <a:solidFill>
                  <a:srgbClr val="898989"/>
                </a:solidFill>
                <a:uFillTx/>
                <a:latin typeface="Arial"/>
              </a:defRPr>
            </a:lvl1pPr>
          </a:lstStyle>
          <a:p>
            <a:pPr lvl="0"/>
            <a:fld id="{49907F1D-E148-451B-8C5D-8EF1BA3025BA}" type="slidenum">
              <a:t>‹#›</a:t>
            </a:fld>
            <a:endParaRPr lang="sv-SE"/>
          </a:p>
        </p:txBody>
      </p:sp>
      <p:pic>
        <p:nvPicPr>
          <p:cNvPr id="9" name="Picture 9"/>
          <p:cNvPicPr>
            <a:picLocks noChangeAspect="1"/>
          </p:cNvPicPr>
          <p:nvPr/>
        </p:nvPicPr>
        <p:blipFill>
          <a:blip r:embed="rId16"/>
          <a:stretch>
            <a:fillRect/>
          </a:stretch>
        </p:blipFill>
        <p:spPr>
          <a:xfrm>
            <a:off x="9376303" y="5058250"/>
            <a:ext cx="3211199" cy="240211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lvl="0" indent="0" algn="l" defTabSz="914400" rtl="0" fontAlgn="auto" hangingPunct="1">
        <a:lnSpc>
          <a:spcPct val="90000"/>
        </a:lnSpc>
        <a:spcBef>
          <a:spcPts val="0"/>
        </a:spcBef>
        <a:spcAft>
          <a:spcPts val="0"/>
        </a:spcAft>
        <a:buNone/>
        <a:tabLst/>
        <a:defRPr lang="sv-SE" sz="4000" b="0" i="0" u="none" strike="noStrike" kern="1200" cap="none" spc="0" baseline="0">
          <a:solidFill>
            <a:srgbClr val="000000"/>
          </a:solidFill>
          <a:uFillTx/>
          <a:latin typeface="Arial"/>
        </a:defRPr>
      </a:lvl1pPr>
    </p:titleStyle>
    <p:bodyStyle>
      <a:lvl1pPr marL="357192" marR="0" lvl="0" indent="-357192" algn="l" defTabSz="914400" rtl="0" fontAlgn="auto" hangingPunct="1">
        <a:lnSpc>
          <a:spcPct val="100000"/>
        </a:lnSpc>
        <a:spcBef>
          <a:spcPts val="0"/>
        </a:spcBef>
        <a:spcAft>
          <a:spcPts val="600"/>
        </a:spcAft>
        <a:buSzPct val="100000"/>
        <a:buFont typeface="Arial" pitchFamily="34"/>
        <a:buChar char="•"/>
        <a:tabLst/>
        <a:defRPr lang="sv-SE" sz="2000" b="0" i="0" u="none" strike="noStrike" kern="1200" cap="none" spc="0" baseline="0">
          <a:solidFill>
            <a:srgbClr val="000000"/>
          </a:solidFill>
          <a:uFillTx/>
          <a:latin typeface="Arial"/>
        </a:defRPr>
      </a:lvl1pPr>
      <a:lvl2pPr marL="717547" marR="0" lvl="1" indent="-355601" algn="l" defTabSz="914400" rtl="0" fontAlgn="auto" hangingPunct="1">
        <a:lnSpc>
          <a:spcPct val="100000"/>
        </a:lnSpc>
        <a:spcBef>
          <a:spcPts val="0"/>
        </a:spcBef>
        <a:spcAft>
          <a:spcPts val="600"/>
        </a:spcAft>
        <a:buSzPct val="100000"/>
        <a:buFont typeface="Arial" pitchFamily="34"/>
        <a:buChar char="•"/>
        <a:tabLst/>
        <a:defRPr lang="sv-SE" sz="2000" b="0" i="0" u="none" strike="noStrike" kern="1200" cap="none" spc="0" baseline="0">
          <a:solidFill>
            <a:srgbClr val="000000"/>
          </a:solidFill>
          <a:uFillTx/>
          <a:latin typeface="Arial"/>
        </a:defRPr>
      </a:lvl2pPr>
      <a:lvl3pPr marL="1077913" marR="0" lvl="2" indent="-363538" algn="l" defTabSz="914400" rtl="0" fontAlgn="auto" hangingPunct="1">
        <a:lnSpc>
          <a:spcPct val="100000"/>
        </a:lnSpc>
        <a:spcBef>
          <a:spcPts val="0"/>
        </a:spcBef>
        <a:spcAft>
          <a:spcPts val="600"/>
        </a:spcAft>
        <a:buSzPct val="100000"/>
        <a:buFont typeface="Arial" pitchFamily="34"/>
        <a:buChar char="•"/>
        <a:tabLst/>
        <a:defRPr lang="sv-SE" sz="2000" b="0" i="0" u="none" strike="noStrike" kern="1200" cap="none" spc="0" baseline="0">
          <a:solidFill>
            <a:srgbClr val="000000"/>
          </a:solidFill>
          <a:uFillTx/>
          <a:latin typeface="Arial"/>
        </a:defRPr>
      </a:lvl3pPr>
      <a:lvl4pPr marL="1436686" marR="0" lvl="3" indent="-355601" algn="l" defTabSz="914400" rtl="0" fontAlgn="auto" hangingPunct="1">
        <a:lnSpc>
          <a:spcPct val="100000"/>
        </a:lnSpc>
        <a:spcBef>
          <a:spcPts val="0"/>
        </a:spcBef>
        <a:spcAft>
          <a:spcPts val="600"/>
        </a:spcAft>
        <a:buSzPct val="100000"/>
        <a:buFont typeface="Arial" pitchFamily="34"/>
        <a:buChar char="•"/>
        <a:tabLst/>
        <a:defRPr lang="sv-SE" sz="2000" b="0" i="0" u="none" strike="noStrike" kern="1200" cap="none" spc="0" baseline="0">
          <a:solidFill>
            <a:srgbClr val="000000"/>
          </a:solidFill>
          <a:uFillTx/>
          <a:latin typeface="Arial"/>
        </a:defRPr>
      </a:lvl4pPr>
      <a:lvl5pPr marL="1793879" marR="0" lvl="4" indent="-365129" algn="l" defTabSz="914400" rtl="0" fontAlgn="auto" hangingPunct="1">
        <a:lnSpc>
          <a:spcPct val="100000"/>
        </a:lnSpc>
        <a:spcBef>
          <a:spcPts val="0"/>
        </a:spcBef>
        <a:spcAft>
          <a:spcPts val="600"/>
        </a:spcAft>
        <a:buSzPct val="100000"/>
        <a:buFont typeface="Arial" pitchFamily="34"/>
        <a:buChar char="•"/>
        <a:tabLst/>
        <a:defRPr lang="sv-SE" sz="2000" b="0" i="0" u="none" strike="noStrike" kern="1200" cap="none" spc="0" baseline="0">
          <a:solidFill>
            <a:srgbClr val="000000"/>
          </a:solidFill>
          <a:uFillTx/>
          <a:latin typeface="Arial"/>
        </a:defRPr>
      </a:lvl5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4.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p:cNvSpPr txBox="1"/>
          <p:nvPr/>
        </p:nvSpPr>
        <p:spPr>
          <a:xfrm>
            <a:off x="836367" y="1844824"/>
            <a:ext cx="10148932" cy="3939540"/>
          </a:xfrm>
          <a:prstGeom prst="rect">
            <a:avLst/>
          </a:prstGeom>
          <a:noFill/>
        </p:spPr>
        <p:txBody>
          <a:bodyPr wrap="none" rtlCol="0">
            <a:spAutoFit/>
          </a:bodyPr>
          <a:lstStyle/>
          <a:p>
            <a:pPr algn="ctr"/>
            <a:r>
              <a:rPr lang="en-US" sz="3600" b="1" dirty="0" err="1">
                <a:solidFill>
                  <a:schemeClr val="bg1"/>
                </a:solidFill>
                <a:latin typeface="Arial" charset="0"/>
                <a:ea typeface="Arial" charset="0"/>
                <a:cs typeface="Arial" charset="0"/>
              </a:rPr>
              <a:t>Täby</a:t>
            </a:r>
            <a:r>
              <a:rPr lang="en-US" sz="3600" b="1" dirty="0">
                <a:solidFill>
                  <a:schemeClr val="bg1"/>
                </a:solidFill>
                <a:latin typeface="Arial" charset="0"/>
                <a:ea typeface="Arial" charset="0"/>
                <a:cs typeface="Arial" charset="0"/>
              </a:rPr>
              <a:t> </a:t>
            </a:r>
            <a:r>
              <a:rPr lang="en-US" sz="3600" b="1" dirty="0" err="1">
                <a:solidFill>
                  <a:schemeClr val="bg1"/>
                </a:solidFill>
                <a:latin typeface="Arial" charset="0"/>
                <a:ea typeface="Arial" charset="0"/>
                <a:cs typeface="Arial" charset="0"/>
              </a:rPr>
              <a:t>kommun</a:t>
            </a:r>
            <a:endParaRPr lang="en-US" sz="3600" b="1" dirty="0">
              <a:solidFill>
                <a:schemeClr val="bg1"/>
              </a:solidFill>
              <a:latin typeface="Arial" charset="0"/>
              <a:ea typeface="Arial" charset="0"/>
              <a:cs typeface="Arial" charset="0"/>
            </a:endParaRPr>
          </a:p>
          <a:p>
            <a:pPr algn="ctr"/>
            <a:r>
              <a:rPr lang="sv-SE" sz="5400" b="1" dirty="0">
                <a:solidFill>
                  <a:schemeClr val="bg1"/>
                </a:solidFill>
                <a:latin typeface="Arial" charset="0"/>
                <a:ea typeface="Arial" charset="0"/>
                <a:cs typeface="Arial" charset="0"/>
              </a:rPr>
              <a:t>Digitala stöd för </a:t>
            </a:r>
            <a:br>
              <a:rPr lang="sv-SE" sz="5400" b="1" dirty="0">
                <a:solidFill>
                  <a:schemeClr val="bg1"/>
                </a:solidFill>
                <a:latin typeface="Arial" charset="0"/>
                <a:ea typeface="Arial" charset="0"/>
                <a:cs typeface="Arial" charset="0"/>
              </a:rPr>
            </a:br>
            <a:r>
              <a:rPr lang="sv-SE" sz="5400" b="1" dirty="0">
                <a:solidFill>
                  <a:schemeClr val="bg1"/>
                </a:solidFill>
                <a:latin typeface="Arial" charset="0"/>
                <a:ea typeface="Arial" charset="0"/>
                <a:cs typeface="Arial" charset="0"/>
              </a:rPr>
              <a:t>smart </a:t>
            </a:r>
            <a:r>
              <a:rPr lang="sv-SE" sz="5400" b="1" dirty="0" err="1">
                <a:solidFill>
                  <a:schemeClr val="bg1"/>
                </a:solidFill>
                <a:latin typeface="Arial" charset="0"/>
                <a:ea typeface="Arial" charset="0"/>
                <a:cs typeface="Arial" charset="0"/>
              </a:rPr>
              <a:t>spend</a:t>
            </a:r>
            <a:r>
              <a:rPr lang="sv-SE" sz="5400" b="1">
                <a:solidFill>
                  <a:schemeClr val="bg1"/>
                </a:solidFill>
                <a:latin typeface="Arial" charset="0"/>
                <a:ea typeface="Arial" charset="0"/>
                <a:cs typeface="Arial" charset="0"/>
              </a:rPr>
              <a:t>-analys och inköp</a:t>
            </a:r>
            <a:br>
              <a:rPr lang="sv-SE" sz="4000" b="1" dirty="0">
                <a:solidFill>
                  <a:schemeClr val="bg1"/>
                </a:solidFill>
                <a:latin typeface="Arial" charset="0"/>
                <a:ea typeface="Arial" charset="0"/>
                <a:cs typeface="Arial" charset="0"/>
              </a:rPr>
            </a:br>
            <a:br>
              <a:rPr lang="sv-SE" sz="4000" b="1" dirty="0">
                <a:solidFill>
                  <a:schemeClr val="bg1"/>
                </a:solidFill>
                <a:latin typeface="Arial" charset="0"/>
                <a:ea typeface="Arial" charset="0"/>
                <a:cs typeface="Arial" charset="0"/>
              </a:rPr>
            </a:br>
            <a:r>
              <a:rPr lang="sv-SE" sz="2400" b="1" dirty="0">
                <a:solidFill>
                  <a:schemeClr val="bg1"/>
                </a:solidFill>
                <a:latin typeface="Arial" charset="0"/>
                <a:ea typeface="Arial" charset="0"/>
                <a:cs typeface="Arial" charset="0"/>
              </a:rPr>
              <a:t>Vendela Emmelin</a:t>
            </a:r>
          </a:p>
          <a:p>
            <a:pPr algn="ctr"/>
            <a:r>
              <a:rPr lang="sv-SE" sz="2400" b="1" dirty="0">
                <a:solidFill>
                  <a:schemeClr val="bg1"/>
                </a:solidFill>
                <a:latin typeface="Arial" charset="0"/>
                <a:ea typeface="Arial" charset="0"/>
                <a:cs typeface="Arial" charset="0"/>
              </a:rPr>
              <a:t>Johannes Söderlund</a:t>
            </a:r>
            <a:br>
              <a:rPr lang="sv-SE" sz="4000" b="1" dirty="0">
                <a:solidFill>
                  <a:schemeClr val="bg1"/>
                </a:solidFill>
                <a:latin typeface="Arial" charset="0"/>
                <a:ea typeface="Arial" charset="0"/>
                <a:cs typeface="Arial" charset="0"/>
              </a:rPr>
            </a:br>
            <a:endParaRPr lang="en-US" dirty="0">
              <a:solidFill>
                <a:schemeClr val="bg1"/>
              </a:solidFill>
              <a:latin typeface="Arial" charset="0"/>
              <a:ea typeface="Arial" charset="0"/>
              <a:cs typeface="Arial" charset="0"/>
            </a:endParaRPr>
          </a:p>
        </p:txBody>
      </p:sp>
    </p:spTree>
    <p:extLst>
      <p:ext uri="{BB962C8B-B14F-4D97-AF65-F5344CB8AC3E}">
        <p14:creationId xmlns:p14="http://schemas.microsoft.com/office/powerpoint/2010/main" val="1024727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27448" y="2636912"/>
            <a:ext cx="9505056" cy="1107996"/>
          </a:xfrm>
          <a:prstGeom prst="rect">
            <a:avLst/>
          </a:prstGeom>
          <a:noFill/>
        </p:spPr>
        <p:txBody>
          <a:bodyPr wrap="square" rtlCol="0">
            <a:spAutoFit/>
          </a:bodyPr>
          <a:lstStyle/>
          <a:p>
            <a:pPr algn="ctr">
              <a:spcBef>
                <a:spcPts val="600"/>
              </a:spcBef>
              <a:spcAft>
                <a:spcPts val="600"/>
              </a:spcAft>
            </a:pPr>
            <a:r>
              <a:rPr lang="sv-SE" sz="6600" b="1" dirty="0">
                <a:solidFill>
                  <a:schemeClr val="bg1"/>
                </a:solidFill>
                <a:latin typeface="Arial" charset="0"/>
                <a:ea typeface="Arial" charset="0"/>
                <a:cs typeface="Arial" charset="0"/>
              </a:rPr>
              <a:t>Exempel</a:t>
            </a:r>
          </a:p>
        </p:txBody>
      </p:sp>
    </p:spTree>
    <p:extLst>
      <p:ext uri="{BB962C8B-B14F-4D97-AF65-F5344CB8AC3E}">
        <p14:creationId xmlns:p14="http://schemas.microsoft.com/office/powerpoint/2010/main" val="238011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ACADB99A-C212-402B-ABAE-4F8801852C45}"/>
              </a:ext>
            </a:extLst>
          </p:cNvPr>
          <p:cNvSpPr>
            <a:spLocks noGrp="1"/>
          </p:cNvSpPr>
          <p:nvPr>
            <p:ph type="title"/>
          </p:nvPr>
        </p:nvSpPr>
        <p:spPr>
          <a:xfrm>
            <a:off x="600956" y="325453"/>
            <a:ext cx="10916466" cy="1087323"/>
          </a:xfrm>
        </p:spPr>
        <p:txBody>
          <a:bodyPr>
            <a:noAutofit/>
          </a:bodyPr>
          <a:lstStyle/>
          <a:p>
            <a:r>
              <a:rPr lang="sv-SE" sz="4400" b="1" dirty="0" err="1"/>
              <a:t>It-produkter</a:t>
            </a:r>
            <a:r>
              <a:rPr lang="sv-SE" sz="4400" b="1" dirty="0"/>
              <a:t>: nolläge</a:t>
            </a:r>
          </a:p>
        </p:txBody>
      </p:sp>
      <p:sp>
        <p:nvSpPr>
          <p:cNvPr id="4" name="textruta 3"/>
          <p:cNvSpPr txBox="1"/>
          <p:nvPr/>
        </p:nvSpPr>
        <p:spPr>
          <a:xfrm>
            <a:off x="856211" y="2527069"/>
            <a:ext cx="8919556" cy="369332"/>
          </a:xfrm>
          <a:prstGeom prst="rect">
            <a:avLst/>
          </a:prstGeom>
          <a:noFill/>
        </p:spPr>
        <p:txBody>
          <a:bodyPr wrap="square" rtlCol="0">
            <a:spAutoFit/>
          </a:bodyPr>
          <a:lstStyle/>
          <a:p>
            <a:pPr marL="742950" lvl="1" indent="-285750">
              <a:buFont typeface="Wingdings" panose="05000000000000000000" pitchFamily="2" charset="2"/>
              <a:buChar char="§"/>
            </a:pPr>
            <a:endParaRPr lang="sv-SE" dirty="0"/>
          </a:p>
        </p:txBody>
      </p:sp>
      <p:sp>
        <p:nvSpPr>
          <p:cNvPr id="5" name="textruta 4"/>
          <p:cNvSpPr txBox="1"/>
          <p:nvPr/>
        </p:nvSpPr>
        <p:spPr>
          <a:xfrm>
            <a:off x="595781" y="1470444"/>
            <a:ext cx="8236523" cy="5693866"/>
          </a:xfrm>
          <a:prstGeom prst="rect">
            <a:avLst/>
          </a:prstGeom>
          <a:noFill/>
        </p:spPr>
        <p:txBody>
          <a:bodyPr wrap="square" rtlCol="0">
            <a:spAutoFit/>
          </a:bodyPr>
          <a:lstStyle/>
          <a:p>
            <a:pPr marL="285750" indent="-285750">
              <a:buFont typeface="Wingdings" panose="05000000000000000000" pitchFamily="2" charset="2"/>
              <a:buChar char="§"/>
            </a:pPr>
            <a:r>
              <a:rPr lang="sv-SE" sz="2600" dirty="0">
                <a:solidFill>
                  <a:schemeClr val="bg1"/>
                </a:solidFill>
                <a:latin typeface="Arial" panose="020B0604020202020204" pitchFamily="34" charset="0"/>
                <a:cs typeface="Arial" panose="020B0604020202020204" pitchFamily="34" charset="0"/>
              </a:rPr>
              <a:t>Inköpen av datorer, surfplattor och </a:t>
            </a:r>
            <a:br>
              <a:rPr lang="sv-SE" sz="2600" dirty="0">
                <a:solidFill>
                  <a:schemeClr val="bg1"/>
                </a:solidFill>
                <a:latin typeface="Arial" panose="020B0604020202020204" pitchFamily="34" charset="0"/>
                <a:cs typeface="Arial" panose="020B0604020202020204" pitchFamily="34" charset="0"/>
              </a:rPr>
            </a:br>
            <a:r>
              <a:rPr lang="sv-SE" sz="2600" dirty="0">
                <a:solidFill>
                  <a:schemeClr val="bg1"/>
                </a:solidFill>
                <a:latin typeface="Arial" panose="020B0604020202020204" pitchFamily="34" charset="0"/>
                <a:cs typeface="Arial" panose="020B0604020202020204" pitchFamily="34" charset="0"/>
              </a:rPr>
              <a:t>mobiltelefoner har tidigare gjorts på Kammarkollegiets ramavtal genom förnyad </a:t>
            </a:r>
            <a:br>
              <a:rPr lang="sv-SE" sz="2600" dirty="0">
                <a:solidFill>
                  <a:schemeClr val="bg1"/>
                </a:solidFill>
                <a:latin typeface="Arial" panose="020B0604020202020204" pitchFamily="34" charset="0"/>
                <a:cs typeface="Arial" panose="020B0604020202020204" pitchFamily="34" charset="0"/>
              </a:rPr>
            </a:br>
            <a:r>
              <a:rPr lang="sv-SE" sz="2600" dirty="0">
                <a:solidFill>
                  <a:schemeClr val="bg1"/>
                </a:solidFill>
                <a:latin typeface="Arial" panose="020B0604020202020204" pitchFamily="34" charset="0"/>
                <a:cs typeface="Arial" panose="020B0604020202020204" pitchFamily="34" charset="0"/>
              </a:rPr>
              <a:t>konkurrensutsättning. </a:t>
            </a:r>
            <a:br>
              <a:rPr lang="sv-SE" sz="2600" dirty="0">
                <a:solidFill>
                  <a:schemeClr val="bg1"/>
                </a:solidFill>
                <a:latin typeface="Arial" panose="020B0604020202020204" pitchFamily="34" charset="0"/>
                <a:cs typeface="Arial" panose="020B0604020202020204" pitchFamily="34" charset="0"/>
              </a:rPr>
            </a:br>
            <a:endParaRPr lang="sv-SE" sz="2600" dirty="0">
              <a:solidFill>
                <a:schemeClr val="bg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sv-SE" sz="2600" dirty="0">
                <a:solidFill>
                  <a:schemeClr val="bg1"/>
                </a:solidFill>
                <a:latin typeface="Arial" panose="020B0604020202020204" pitchFamily="34" charset="0"/>
                <a:cs typeface="Arial" panose="020B0604020202020204" pitchFamily="34" charset="0"/>
              </a:rPr>
              <a:t>FKU och avrop från flera </a:t>
            </a:r>
            <a:br>
              <a:rPr lang="sv-SE" sz="2600" dirty="0">
                <a:solidFill>
                  <a:schemeClr val="bg1"/>
                </a:solidFill>
                <a:latin typeface="Arial" panose="020B0604020202020204" pitchFamily="34" charset="0"/>
                <a:cs typeface="Arial" panose="020B0604020202020204" pitchFamily="34" charset="0"/>
              </a:rPr>
            </a:br>
            <a:r>
              <a:rPr lang="sv-SE" sz="2600" dirty="0">
                <a:solidFill>
                  <a:schemeClr val="bg1"/>
                </a:solidFill>
                <a:latin typeface="Arial" panose="020B0604020202020204" pitchFamily="34" charset="0"/>
                <a:cs typeface="Arial" panose="020B0604020202020204" pitchFamily="34" charset="0"/>
              </a:rPr>
              <a:t>leverantörer har medfört:</a:t>
            </a:r>
            <a:br>
              <a:rPr lang="sv-SE" sz="2600" dirty="0">
                <a:solidFill>
                  <a:schemeClr val="bg1"/>
                </a:solidFill>
                <a:latin typeface="Arial" panose="020B0604020202020204" pitchFamily="34" charset="0"/>
                <a:cs typeface="Arial" panose="020B0604020202020204" pitchFamily="34" charset="0"/>
              </a:rPr>
            </a:br>
            <a:r>
              <a:rPr lang="sv-SE" sz="2600" dirty="0">
                <a:solidFill>
                  <a:schemeClr val="bg1"/>
                </a:solidFill>
                <a:latin typeface="Arial" panose="020B0604020202020204" pitchFamily="34" charset="0"/>
                <a:cs typeface="Arial" panose="020B0604020202020204" pitchFamily="34" charset="0"/>
              </a:rPr>
              <a:t> </a:t>
            </a:r>
          </a:p>
          <a:p>
            <a:pPr marL="742950" lvl="1" indent="-285750">
              <a:buFont typeface="Wingdings" panose="05000000000000000000" pitchFamily="2" charset="2"/>
              <a:buChar char="§"/>
            </a:pPr>
            <a:r>
              <a:rPr lang="sv-SE" sz="2600" dirty="0">
                <a:solidFill>
                  <a:schemeClr val="bg1"/>
                </a:solidFill>
                <a:latin typeface="Arial" panose="020B0604020202020204" pitchFamily="34" charset="0"/>
                <a:cs typeface="Arial" panose="020B0604020202020204" pitchFamily="34" charset="0"/>
              </a:rPr>
              <a:t>långa ledtider, </a:t>
            </a:r>
          </a:p>
          <a:p>
            <a:pPr marL="742950" lvl="1" indent="-285750">
              <a:buFont typeface="Wingdings" panose="05000000000000000000" pitchFamily="2" charset="2"/>
              <a:buChar char="§"/>
            </a:pPr>
            <a:r>
              <a:rPr lang="sv-SE" sz="2600" dirty="0">
                <a:solidFill>
                  <a:schemeClr val="bg1"/>
                </a:solidFill>
                <a:latin typeface="Arial" panose="020B0604020202020204" pitchFamily="34" charset="0"/>
                <a:cs typeface="Arial" panose="020B0604020202020204" pitchFamily="34" charset="0"/>
              </a:rPr>
              <a:t>en varierad prisbild, </a:t>
            </a:r>
          </a:p>
          <a:p>
            <a:pPr marL="742950" lvl="1" indent="-285750">
              <a:buFont typeface="Wingdings" panose="05000000000000000000" pitchFamily="2" charset="2"/>
              <a:buChar char="§"/>
            </a:pPr>
            <a:r>
              <a:rPr lang="sv-SE" sz="2600" dirty="0">
                <a:solidFill>
                  <a:schemeClr val="bg1"/>
                </a:solidFill>
                <a:latin typeface="Arial" panose="020B0604020202020204" pitchFamily="34" charset="0"/>
                <a:cs typeface="Arial" panose="020B0604020202020204" pitchFamily="34" charset="0"/>
              </a:rPr>
              <a:t>och en blandning av produkter med varierande funktion som är svårt att supportera</a:t>
            </a:r>
          </a:p>
          <a:p>
            <a:pPr marL="285750" indent="-285750">
              <a:buFont typeface="Wingdings" panose="05000000000000000000" pitchFamily="2" charset="2"/>
              <a:buChar char="§"/>
            </a:pPr>
            <a:endParaRPr lang="sv-SE" sz="2600" dirty="0">
              <a:solidFill>
                <a:schemeClr val="bg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endParaRPr lang="sv-SE" sz="2600" dirty="0">
              <a:latin typeface="Arial" panose="020B0604020202020204" pitchFamily="34" charset="0"/>
              <a:cs typeface="Arial" panose="020B0604020202020204" pitchFamily="34" charset="0"/>
            </a:endParaRPr>
          </a:p>
        </p:txBody>
      </p:sp>
      <p:pic>
        <p:nvPicPr>
          <p:cNvPr id="2" name="Bildobjekt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00841" y="511507"/>
            <a:ext cx="6749851" cy="4769788"/>
          </a:xfrm>
          <a:prstGeom prst="rect">
            <a:avLst/>
          </a:prstGeom>
        </p:spPr>
      </p:pic>
    </p:spTree>
    <p:extLst>
      <p:ext uri="{BB962C8B-B14F-4D97-AF65-F5344CB8AC3E}">
        <p14:creationId xmlns:p14="http://schemas.microsoft.com/office/powerpoint/2010/main" val="3126944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par>
                          <p:cTn id="11" fill="hold">
                            <p:stCondLst>
                              <p:cond delay="500"/>
                            </p:stCondLst>
                            <p:childTnLst>
                              <p:par>
                                <p:cTn id="12" presetID="2" presetClass="entr" presetSubtype="2" decel="22000" fill="hold"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1000" fill="hold"/>
                                        <p:tgtEl>
                                          <p:spTgt spid="2"/>
                                        </p:tgtEl>
                                        <p:attrNameLst>
                                          <p:attrName>ppt_x</p:attrName>
                                        </p:attrNameLst>
                                      </p:cBhvr>
                                      <p:tavLst>
                                        <p:tav tm="0">
                                          <p:val>
                                            <p:strVal val="1+#ppt_w/2"/>
                                          </p:val>
                                        </p:tav>
                                        <p:tav tm="100000">
                                          <p:val>
                                            <p:strVal val="#ppt_x"/>
                                          </p:val>
                                        </p:tav>
                                      </p:tavLst>
                                    </p:anim>
                                    <p:anim calcmode="lin" valueType="num">
                                      <p:cBhvr additive="base">
                                        <p:cTn id="15"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fade">
                                      <p:cBhvr>
                                        <p:cTn id="20" dur="500"/>
                                        <p:tgtEl>
                                          <p:spTgt spid="5">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fade">
                                      <p:cBhvr>
                                        <p:cTn id="23" dur="500"/>
                                        <p:tgtEl>
                                          <p:spTgt spid="5">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fade">
                                      <p:cBhvr>
                                        <p:cTn id="26" dur="500"/>
                                        <p:tgtEl>
                                          <p:spTgt spid="5">
                                            <p:txEl>
                                              <p:pRg st="3" end="3"/>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Effect transition="in" filter="fade">
                                      <p:cBhvr>
                                        <p:cTn id="29"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ACADB99A-C212-402B-ABAE-4F8801852C45}"/>
              </a:ext>
            </a:extLst>
          </p:cNvPr>
          <p:cNvSpPr>
            <a:spLocks noGrp="1"/>
          </p:cNvSpPr>
          <p:nvPr>
            <p:ph type="title"/>
          </p:nvPr>
        </p:nvSpPr>
        <p:spPr>
          <a:xfrm>
            <a:off x="600956" y="325453"/>
            <a:ext cx="10916466" cy="1087323"/>
          </a:xfrm>
        </p:spPr>
        <p:txBody>
          <a:bodyPr>
            <a:noAutofit/>
          </a:bodyPr>
          <a:lstStyle/>
          <a:p>
            <a:r>
              <a:rPr lang="sv-SE" sz="4400" b="1" dirty="0"/>
              <a:t>Åtgärd: prisberäkning</a:t>
            </a:r>
          </a:p>
        </p:txBody>
      </p:sp>
      <p:sp>
        <p:nvSpPr>
          <p:cNvPr id="4" name="textruta 3"/>
          <p:cNvSpPr txBox="1"/>
          <p:nvPr/>
        </p:nvSpPr>
        <p:spPr>
          <a:xfrm>
            <a:off x="856211" y="2527069"/>
            <a:ext cx="8919556" cy="369332"/>
          </a:xfrm>
          <a:prstGeom prst="rect">
            <a:avLst/>
          </a:prstGeom>
          <a:noFill/>
        </p:spPr>
        <p:txBody>
          <a:bodyPr wrap="square" rtlCol="0">
            <a:spAutoFit/>
          </a:bodyPr>
          <a:lstStyle/>
          <a:p>
            <a:pPr marL="742950" lvl="1" indent="-285750">
              <a:buFont typeface="Wingdings" panose="05000000000000000000" pitchFamily="2" charset="2"/>
              <a:buChar char="§"/>
            </a:pPr>
            <a:endParaRPr lang="sv-SE" dirty="0"/>
          </a:p>
        </p:txBody>
      </p:sp>
      <p:sp>
        <p:nvSpPr>
          <p:cNvPr id="5" name="textruta 4"/>
          <p:cNvSpPr txBox="1"/>
          <p:nvPr/>
        </p:nvSpPr>
        <p:spPr>
          <a:xfrm>
            <a:off x="595781" y="1470444"/>
            <a:ext cx="10108731" cy="4031873"/>
          </a:xfrm>
          <a:prstGeom prst="rect">
            <a:avLst/>
          </a:prstGeom>
          <a:noFill/>
        </p:spPr>
        <p:txBody>
          <a:bodyPr wrap="square" rtlCol="0">
            <a:spAutoFit/>
          </a:bodyPr>
          <a:lstStyle/>
          <a:p>
            <a:pPr marL="285750" indent="-285750">
              <a:buFont typeface="Wingdings" panose="05000000000000000000" pitchFamily="2" charset="2"/>
              <a:buChar char="§"/>
            </a:pPr>
            <a:r>
              <a:rPr lang="sv-SE" sz="2800" dirty="0">
                <a:solidFill>
                  <a:schemeClr val="bg1"/>
                </a:solidFill>
                <a:latin typeface="Arial" panose="020B0604020202020204" pitchFamily="34" charset="0"/>
                <a:cs typeface="Arial" panose="020B0604020202020204" pitchFamily="34" charset="0"/>
              </a:rPr>
              <a:t>Upphandling – en leverantör.</a:t>
            </a:r>
          </a:p>
          <a:p>
            <a:pPr marL="285750" indent="-285750">
              <a:buFont typeface="Wingdings" panose="05000000000000000000" pitchFamily="2" charset="2"/>
              <a:buChar char="§"/>
            </a:pPr>
            <a:endParaRPr lang="sv-SE" sz="2800" dirty="0">
              <a:solidFill>
                <a:schemeClr val="bg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sv-SE" sz="2800" dirty="0">
                <a:solidFill>
                  <a:schemeClr val="bg1"/>
                </a:solidFill>
                <a:latin typeface="Arial" panose="020B0604020202020204" pitchFamily="34" charset="0"/>
                <a:cs typeface="Arial" panose="020B0604020202020204" pitchFamily="34" charset="0"/>
              </a:rPr>
              <a:t>En prisjämförelse baserat på ett års förbrukning visar en besparing 1,5 mnkr/år i lägre priser.</a:t>
            </a:r>
          </a:p>
          <a:p>
            <a:pPr marL="742950" lvl="1" indent="-285750">
              <a:buFont typeface="Wingdings" panose="05000000000000000000" pitchFamily="2" charset="2"/>
              <a:buChar char="§"/>
            </a:pPr>
            <a:endParaRPr lang="sv-SE" sz="3600" dirty="0">
              <a:solidFill>
                <a:schemeClr val="bg1"/>
              </a:solidFill>
              <a:latin typeface="Arial" panose="020B0604020202020204" pitchFamily="34" charset="0"/>
              <a:cs typeface="Arial" panose="020B0604020202020204" pitchFamily="34" charset="0"/>
            </a:endParaRPr>
          </a:p>
          <a:p>
            <a:pPr marL="742950" lvl="1" indent="-285750">
              <a:buFont typeface="Wingdings" panose="05000000000000000000" pitchFamily="2" charset="2"/>
              <a:buChar char="§"/>
            </a:pPr>
            <a:endParaRPr lang="sv-SE" sz="3600" dirty="0">
              <a:solidFill>
                <a:schemeClr val="bg1"/>
              </a:solidFill>
              <a:latin typeface="Arial" panose="020B0604020202020204" pitchFamily="34" charset="0"/>
              <a:cs typeface="Arial" panose="020B0604020202020204" pitchFamily="34" charset="0"/>
            </a:endParaRPr>
          </a:p>
          <a:p>
            <a:pPr marL="742950" lvl="1" indent="-285750">
              <a:buFont typeface="Wingdings" panose="05000000000000000000" pitchFamily="2" charset="2"/>
              <a:buChar char="§"/>
            </a:pPr>
            <a:endParaRPr lang="sv-SE" sz="3600" dirty="0">
              <a:solidFill>
                <a:schemeClr val="bg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endParaRPr lang="sv-SE" sz="3600" dirty="0">
              <a:latin typeface="Arial" panose="020B0604020202020204" pitchFamily="34" charset="0"/>
              <a:cs typeface="Arial" panose="020B0604020202020204" pitchFamily="34" charset="0"/>
            </a:endParaRPr>
          </a:p>
        </p:txBody>
      </p:sp>
      <p:pic>
        <p:nvPicPr>
          <p:cNvPr id="7" name="Bildobjekt 6"/>
          <p:cNvPicPr>
            <a:picLocks noChangeAspect="1"/>
          </p:cNvPicPr>
          <p:nvPr/>
        </p:nvPicPr>
        <p:blipFill>
          <a:blip r:embed="rId3"/>
          <a:stretch>
            <a:fillRect/>
          </a:stretch>
        </p:blipFill>
        <p:spPr>
          <a:xfrm>
            <a:off x="946752" y="3717032"/>
            <a:ext cx="9037680" cy="165746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520265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ACADB99A-C212-402B-ABAE-4F8801852C45}"/>
              </a:ext>
            </a:extLst>
          </p:cNvPr>
          <p:cNvSpPr>
            <a:spLocks noGrp="1"/>
          </p:cNvSpPr>
          <p:nvPr>
            <p:ph type="title"/>
          </p:nvPr>
        </p:nvSpPr>
        <p:spPr>
          <a:xfrm>
            <a:off x="634425" y="418699"/>
            <a:ext cx="10916466" cy="988475"/>
          </a:xfrm>
        </p:spPr>
        <p:txBody>
          <a:bodyPr>
            <a:normAutofit/>
          </a:bodyPr>
          <a:lstStyle/>
          <a:p>
            <a:r>
              <a:rPr lang="sv-SE" sz="4800" b="1" dirty="0"/>
              <a:t>Processförändring</a:t>
            </a:r>
          </a:p>
        </p:txBody>
      </p:sp>
      <p:sp>
        <p:nvSpPr>
          <p:cNvPr id="4" name="textruta 3"/>
          <p:cNvSpPr txBox="1"/>
          <p:nvPr/>
        </p:nvSpPr>
        <p:spPr>
          <a:xfrm>
            <a:off x="681912" y="1561834"/>
            <a:ext cx="6206176" cy="5016758"/>
          </a:xfrm>
          <a:prstGeom prst="rect">
            <a:avLst/>
          </a:prstGeom>
          <a:noFill/>
        </p:spPr>
        <p:txBody>
          <a:bodyPr wrap="square" rtlCol="0">
            <a:spAutoFit/>
          </a:bodyPr>
          <a:lstStyle/>
          <a:p>
            <a:pPr marL="285750" indent="-285750">
              <a:buFont typeface="Wingdings" panose="05000000000000000000" pitchFamily="2" charset="2"/>
              <a:buChar char="§"/>
            </a:pPr>
            <a:r>
              <a:rPr lang="sv-SE" dirty="0">
                <a:solidFill>
                  <a:schemeClr val="bg1"/>
                </a:solidFill>
                <a:latin typeface="Arial" panose="020B0604020202020204" pitchFamily="34" charset="0"/>
                <a:cs typeface="Arial" panose="020B0604020202020204" pitchFamily="34" charset="0"/>
              </a:rPr>
              <a:t>Omfattande administration, både hos enheten för digital utveckling och hos inköpsenheten:</a:t>
            </a:r>
          </a:p>
          <a:p>
            <a:pPr marL="742950" lvl="1" indent="-285750">
              <a:buFont typeface="Wingdings" panose="05000000000000000000" pitchFamily="2" charset="2"/>
              <a:buChar char="§"/>
            </a:pPr>
            <a:r>
              <a:rPr lang="sv-SE" dirty="0">
                <a:solidFill>
                  <a:schemeClr val="bg1"/>
                </a:solidFill>
                <a:latin typeface="Arial" panose="020B0604020202020204" pitchFamily="34" charset="0"/>
                <a:cs typeface="Arial" panose="020B0604020202020204" pitchFamily="34" charset="0"/>
              </a:rPr>
              <a:t>130 timmar/månad - enheten för digital utveckling</a:t>
            </a:r>
          </a:p>
          <a:p>
            <a:pPr marL="742950" lvl="1" indent="-285750">
              <a:buFont typeface="Wingdings" panose="05000000000000000000" pitchFamily="2" charset="2"/>
              <a:buChar char="§"/>
            </a:pPr>
            <a:r>
              <a:rPr lang="sv-SE" dirty="0">
                <a:solidFill>
                  <a:schemeClr val="bg1"/>
                </a:solidFill>
                <a:latin typeface="Arial" panose="020B0604020202020204" pitchFamily="34" charset="0"/>
                <a:cs typeface="Arial" panose="020B0604020202020204" pitchFamily="34" charset="0"/>
              </a:rPr>
              <a:t>32 timmar/månad – inköpsenheten</a:t>
            </a:r>
          </a:p>
          <a:p>
            <a:pPr marL="742950" lvl="1" indent="-285750">
              <a:buFont typeface="Wingdings" panose="05000000000000000000" pitchFamily="2" charset="2"/>
              <a:buChar char="§"/>
            </a:pPr>
            <a:endParaRPr lang="sv-SE" dirty="0">
              <a:solidFill>
                <a:schemeClr val="bg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sv-SE" dirty="0">
                <a:solidFill>
                  <a:schemeClr val="bg1"/>
                </a:solidFill>
                <a:latin typeface="Arial" panose="020B0604020202020204" pitchFamily="34" charset="0"/>
                <a:cs typeface="Arial" panose="020B0604020202020204" pitchFamily="34" charset="0"/>
              </a:rPr>
              <a:t>Krav på anslutning till e-handelssystem. Den administrativa tidsinsatsen beräknas till:</a:t>
            </a:r>
          </a:p>
          <a:p>
            <a:pPr marL="742950" lvl="1" indent="-285750">
              <a:buFont typeface="Wingdings" panose="05000000000000000000" pitchFamily="2" charset="2"/>
              <a:buChar char="§"/>
            </a:pPr>
            <a:r>
              <a:rPr lang="sv-SE" dirty="0">
                <a:solidFill>
                  <a:schemeClr val="bg1"/>
                </a:solidFill>
                <a:latin typeface="Arial" panose="020B0604020202020204" pitchFamily="34" charset="0"/>
                <a:cs typeface="Arial" panose="020B0604020202020204" pitchFamily="34" charset="0"/>
              </a:rPr>
              <a:t>10 timmar/månad – enheten för digital utveckling</a:t>
            </a:r>
          </a:p>
          <a:p>
            <a:pPr marL="742950" lvl="1" indent="-285750">
              <a:buFont typeface="Wingdings" panose="05000000000000000000" pitchFamily="2" charset="2"/>
              <a:buChar char="§"/>
            </a:pPr>
            <a:r>
              <a:rPr lang="sv-SE" dirty="0">
                <a:solidFill>
                  <a:schemeClr val="bg1"/>
                </a:solidFill>
                <a:latin typeface="Arial" panose="020B0604020202020204" pitchFamily="34" charset="0"/>
                <a:cs typeface="Arial" panose="020B0604020202020204" pitchFamily="34" charset="0"/>
              </a:rPr>
              <a:t>10 timmar/månad – inköpsenheten </a:t>
            </a:r>
          </a:p>
          <a:p>
            <a:pPr marL="742950" lvl="1" indent="-285750">
              <a:buFont typeface="Wingdings" panose="05000000000000000000" pitchFamily="2" charset="2"/>
              <a:buChar char="§"/>
            </a:pPr>
            <a:endParaRPr lang="sv-SE" dirty="0">
              <a:solidFill>
                <a:schemeClr val="bg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sv-SE" dirty="0">
                <a:solidFill>
                  <a:schemeClr val="bg1"/>
                </a:solidFill>
                <a:latin typeface="Arial" panose="020B0604020202020204" pitchFamily="34" charset="0"/>
                <a:cs typeface="Arial" panose="020B0604020202020204" pitchFamily="34" charset="0"/>
              </a:rPr>
              <a:t>Tidsvinst:</a:t>
            </a:r>
          </a:p>
          <a:p>
            <a:pPr marL="742950" lvl="1" indent="-285750">
              <a:buFont typeface="Wingdings" panose="05000000000000000000" pitchFamily="2" charset="2"/>
              <a:buChar char="§"/>
            </a:pPr>
            <a:r>
              <a:rPr lang="sv-SE" dirty="0">
                <a:solidFill>
                  <a:schemeClr val="bg1"/>
                </a:solidFill>
                <a:latin typeface="Arial" panose="020B0604020202020204" pitchFamily="34" charset="0"/>
                <a:cs typeface="Arial" panose="020B0604020202020204" pitchFamily="34" charset="0"/>
              </a:rPr>
              <a:t>120 timmar/månad – enheten för digital utveckling</a:t>
            </a:r>
          </a:p>
          <a:p>
            <a:pPr marL="742950" lvl="1" indent="-285750">
              <a:buFont typeface="Wingdings" panose="05000000000000000000" pitchFamily="2" charset="2"/>
              <a:buChar char="§"/>
            </a:pPr>
            <a:r>
              <a:rPr lang="sv-SE" dirty="0">
                <a:solidFill>
                  <a:schemeClr val="bg1"/>
                </a:solidFill>
                <a:latin typeface="Arial" panose="020B0604020202020204" pitchFamily="34" charset="0"/>
                <a:cs typeface="Arial" panose="020B0604020202020204" pitchFamily="34" charset="0"/>
              </a:rPr>
              <a:t>22 timmar/månad – inköpsenheten</a:t>
            </a:r>
          </a:p>
          <a:p>
            <a:pPr marL="285750" indent="-285750">
              <a:buFont typeface="Wingdings" panose="05000000000000000000" pitchFamily="2" charset="2"/>
              <a:buChar char="§"/>
            </a:pPr>
            <a:endParaRPr lang="sv-SE" dirty="0">
              <a:solidFill>
                <a:schemeClr val="bg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sv-SE" dirty="0">
                <a:solidFill>
                  <a:schemeClr val="bg1"/>
                </a:solidFill>
                <a:latin typeface="Arial" panose="020B0604020202020204" pitchFamily="34" charset="0"/>
                <a:cs typeface="Arial" panose="020B0604020202020204" pitchFamily="34" charset="0"/>
              </a:rPr>
              <a:t>Nettonyttan med processförändring:</a:t>
            </a:r>
          </a:p>
          <a:p>
            <a:pPr marL="742950" lvl="1" indent="-285750">
              <a:buFont typeface="Wingdings" panose="05000000000000000000" pitchFamily="2" charset="2"/>
              <a:buChar char="§"/>
            </a:pPr>
            <a:r>
              <a:rPr lang="sv-SE" dirty="0">
                <a:solidFill>
                  <a:schemeClr val="bg1"/>
                </a:solidFill>
                <a:latin typeface="Arial" panose="020B0604020202020204" pitchFamily="34" charset="0"/>
                <a:cs typeface="Arial" panose="020B0604020202020204" pitchFamily="34" charset="0"/>
              </a:rPr>
              <a:t>665 400 kr under det första avtalsåret</a:t>
            </a:r>
          </a:p>
          <a:p>
            <a:pPr marL="285750" indent="-285750">
              <a:buFont typeface="Wingdings" panose="05000000000000000000" pitchFamily="2" charset="2"/>
              <a:buChar char="§"/>
            </a:pPr>
            <a:endParaRPr lang="sv-SE" sz="1600" dirty="0">
              <a:solidFill>
                <a:schemeClr val="bg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endParaRPr lang="sv-SE" sz="1600" dirty="0">
              <a:solidFill>
                <a:schemeClr val="bg1"/>
              </a:solidFill>
              <a:latin typeface="Arial" panose="020B0604020202020204" pitchFamily="34" charset="0"/>
              <a:cs typeface="Arial" panose="020B0604020202020204" pitchFamily="34" charset="0"/>
            </a:endParaRPr>
          </a:p>
        </p:txBody>
      </p:sp>
      <p:grpSp>
        <p:nvGrpSpPr>
          <p:cNvPr id="2" name="Grupp 1"/>
          <p:cNvGrpSpPr/>
          <p:nvPr/>
        </p:nvGrpSpPr>
        <p:grpSpPr>
          <a:xfrm>
            <a:off x="7104112" y="1124744"/>
            <a:ext cx="4578350" cy="4546022"/>
            <a:chOff x="7018281" y="1407174"/>
            <a:chExt cx="4578350" cy="4546022"/>
          </a:xfrm>
        </p:grpSpPr>
        <p:pic>
          <p:nvPicPr>
            <p:cNvPr id="5" name="Bildobjekt 4"/>
            <p:cNvPicPr>
              <a:picLocks noChangeAspect="1"/>
            </p:cNvPicPr>
            <p:nvPr/>
          </p:nvPicPr>
          <p:blipFill>
            <a:blip r:embed="rId3"/>
            <a:stretch>
              <a:fillRect/>
            </a:stretch>
          </p:blipFill>
          <p:spPr>
            <a:xfrm>
              <a:off x="7618965" y="1407174"/>
              <a:ext cx="3977666" cy="3377729"/>
            </a:xfrm>
            <a:prstGeom prst="rect">
              <a:avLst/>
            </a:prstGeom>
            <a:ln>
              <a:noFill/>
            </a:ln>
            <a:effectLst>
              <a:outerShdw blurRad="292100" dist="139700" dir="2700000" algn="tl" rotWithShape="0">
                <a:srgbClr val="333333">
                  <a:alpha val="65000"/>
                </a:srgbClr>
              </a:outerShdw>
            </a:effectLst>
          </p:spPr>
        </p:pic>
        <p:sp>
          <p:nvSpPr>
            <p:cNvPr id="10" name="Höger klammerparentes 9"/>
            <p:cNvSpPr/>
            <p:nvPr/>
          </p:nvSpPr>
          <p:spPr>
            <a:xfrm>
              <a:off x="9836487" y="1892449"/>
              <a:ext cx="243068" cy="2468867"/>
            </a:xfrm>
            <a:prstGeom prst="rightBrace">
              <a:avLst/>
            </a:prstGeom>
            <a:ln w="2222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11" name="Rektangel 10"/>
            <p:cNvSpPr/>
            <p:nvPr/>
          </p:nvSpPr>
          <p:spPr>
            <a:xfrm>
              <a:off x="10137618" y="2930112"/>
              <a:ext cx="1398517" cy="3935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dirty="0">
                  <a:solidFill>
                    <a:srgbClr val="00B0F0"/>
                  </a:solidFill>
                  <a:latin typeface="Arial" panose="020B0604020202020204" pitchFamily="34" charset="0"/>
                  <a:cs typeface="Arial" panose="020B0604020202020204" pitchFamily="34" charset="0"/>
                </a:rPr>
                <a:t>665 400 kr</a:t>
              </a:r>
            </a:p>
          </p:txBody>
        </p:sp>
        <p:pic>
          <p:nvPicPr>
            <p:cNvPr id="15" name="Bildobjekt 14"/>
            <p:cNvPicPr>
              <a:picLocks noChangeAspect="1"/>
            </p:cNvPicPr>
            <p:nvPr/>
          </p:nvPicPr>
          <p:blipFill>
            <a:blip r:embed="rId4"/>
            <a:stretch>
              <a:fillRect/>
            </a:stretch>
          </p:blipFill>
          <p:spPr>
            <a:xfrm>
              <a:off x="7018281" y="4987996"/>
              <a:ext cx="4578350" cy="965200"/>
            </a:xfrm>
            <a:prstGeom prst="rect">
              <a:avLst/>
            </a:prstGeom>
            <a:ln>
              <a:noFill/>
            </a:ln>
            <a:effectLst>
              <a:outerShdw blurRad="292100" dist="139700" dir="2700000" algn="tl" rotWithShape="0">
                <a:srgbClr val="333333">
                  <a:alpha val="65000"/>
                </a:srgbClr>
              </a:outerShdw>
            </a:effectLst>
          </p:spPr>
        </p:pic>
      </p:grpSp>
    </p:spTree>
    <p:extLst>
      <p:ext uri="{BB962C8B-B14F-4D97-AF65-F5344CB8AC3E}">
        <p14:creationId xmlns:p14="http://schemas.microsoft.com/office/powerpoint/2010/main" val="245344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fade">
                                      <p:cBhvr>
                                        <p:cTn id="18" dur="500"/>
                                        <p:tgtEl>
                                          <p:spTgt spid="4">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fade">
                                      <p:cBhvr>
                                        <p:cTn id="21" dur="500"/>
                                        <p:tgtEl>
                                          <p:spTgt spid="4">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animEffect transition="in" filter="fade">
                                      <p:cBhvr>
                                        <p:cTn id="24" dur="500"/>
                                        <p:tgtEl>
                                          <p:spTgt spid="4">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animEffect transition="in" filter="fade">
                                      <p:cBhvr>
                                        <p:cTn id="29" dur="500"/>
                                        <p:tgtEl>
                                          <p:spTgt spid="4">
                                            <p:txEl>
                                              <p:pRg st="8" end="8"/>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4">
                                            <p:txEl>
                                              <p:pRg st="9" end="9"/>
                                            </p:txEl>
                                          </p:spTgt>
                                        </p:tgtEl>
                                        <p:attrNameLst>
                                          <p:attrName>style.visibility</p:attrName>
                                        </p:attrNameLst>
                                      </p:cBhvr>
                                      <p:to>
                                        <p:strVal val="visible"/>
                                      </p:to>
                                    </p:set>
                                    <p:animEffect transition="in" filter="fade">
                                      <p:cBhvr>
                                        <p:cTn id="32" dur="500"/>
                                        <p:tgtEl>
                                          <p:spTgt spid="4">
                                            <p:txEl>
                                              <p:pRg st="9" end="9"/>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Effect transition="in" filter="fade">
                                      <p:cBhvr>
                                        <p:cTn id="35" dur="500"/>
                                        <p:tgtEl>
                                          <p:spTgt spid="4">
                                            <p:txEl>
                                              <p:pRg st="10" end="10"/>
                                            </p:txEl>
                                          </p:spTgt>
                                        </p:tgtEl>
                                      </p:cBhvr>
                                    </p:animEffect>
                                  </p:childTnLst>
                                </p:cTn>
                              </p:par>
                            </p:childTnLst>
                          </p:cTn>
                        </p:par>
                        <p:par>
                          <p:cTn id="36" fill="hold">
                            <p:stCondLst>
                              <p:cond delay="500"/>
                            </p:stCondLst>
                            <p:childTnLst>
                              <p:par>
                                <p:cTn id="37" presetID="10" presetClass="entr" presetSubtype="0" fill="hold" nodeType="after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Effect transition="in" filter="fade">
                                      <p:cBhvr>
                                        <p:cTn id="39" dur="500"/>
                                        <p:tgtEl>
                                          <p:spTgt spid="4">
                                            <p:txEl>
                                              <p:pRg st="12" end="12"/>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4">
                                            <p:txEl>
                                              <p:pRg st="13" end="13"/>
                                            </p:txEl>
                                          </p:spTgt>
                                        </p:tgtEl>
                                        <p:attrNameLst>
                                          <p:attrName>style.visibility</p:attrName>
                                        </p:attrNameLst>
                                      </p:cBhvr>
                                      <p:to>
                                        <p:strVal val="visible"/>
                                      </p:to>
                                    </p:set>
                                    <p:animEffect transition="in" filter="fade">
                                      <p:cBhvr>
                                        <p:cTn id="42" dur="500"/>
                                        <p:tgtEl>
                                          <p:spTgt spid="4">
                                            <p:txEl>
                                              <p:pRg st="13" end="13"/>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fade">
                                      <p:cBhvr>
                                        <p:cTn id="4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71464" y="2060848"/>
            <a:ext cx="9505056" cy="2277547"/>
          </a:xfrm>
          <a:prstGeom prst="rect">
            <a:avLst/>
          </a:prstGeom>
          <a:noFill/>
        </p:spPr>
        <p:txBody>
          <a:bodyPr wrap="square" rtlCol="0">
            <a:spAutoFit/>
          </a:bodyPr>
          <a:lstStyle/>
          <a:p>
            <a:pPr algn="ctr">
              <a:spcBef>
                <a:spcPts val="600"/>
              </a:spcBef>
              <a:spcAft>
                <a:spcPts val="600"/>
              </a:spcAft>
            </a:pPr>
            <a:r>
              <a:rPr lang="sv-SE" sz="6600" b="1" dirty="0">
                <a:solidFill>
                  <a:schemeClr val="bg1"/>
                </a:solidFill>
                <a:latin typeface="Arial" charset="0"/>
                <a:ea typeface="Arial" charset="0"/>
                <a:cs typeface="Arial" charset="0"/>
              </a:rPr>
              <a:t>Ett pågående arbete</a:t>
            </a:r>
          </a:p>
          <a:p>
            <a:pPr algn="ctr">
              <a:spcBef>
                <a:spcPts val="600"/>
              </a:spcBef>
              <a:spcAft>
                <a:spcPts val="600"/>
              </a:spcAft>
            </a:pPr>
            <a:r>
              <a:rPr lang="sv-SE" sz="6600" b="1" dirty="0">
                <a:solidFill>
                  <a:schemeClr val="bg1"/>
                </a:solidFill>
                <a:latin typeface="Arial" charset="0"/>
                <a:ea typeface="Arial" charset="0"/>
                <a:cs typeface="Arial" charset="0"/>
              </a:rPr>
              <a:t>– det tar inte slut</a:t>
            </a:r>
          </a:p>
        </p:txBody>
      </p:sp>
    </p:spTree>
    <p:extLst>
      <p:ext uri="{BB962C8B-B14F-4D97-AF65-F5344CB8AC3E}">
        <p14:creationId xmlns:p14="http://schemas.microsoft.com/office/powerpoint/2010/main" val="689478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rotWithShape="1">
          <a:blip r:embed="rId3">
            <a:extLst>
              <a:ext uri="{28A0092B-C50C-407E-A947-70E740481C1C}">
                <a14:useLocalDpi xmlns:a14="http://schemas.microsoft.com/office/drawing/2010/main" val="0"/>
              </a:ext>
            </a:extLst>
          </a:blip>
          <a:srcRect r="74715"/>
          <a:stretch/>
        </p:blipFill>
        <p:spPr>
          <a:xfrm>
            <a:off x="145624" y="-640784"/>
            <a:ext cx="2998048" cy="8376716"/>
          </a:xfrm>
          <a:prstGeom prst="rect">
            <a:avLst/>
          </a:prstGeom>
        </p:spPr>
      </p:pic>
      <p:pic>
        <p:nvPicPr>
          <p:cNvPr id="5" name="Bildobjekt 4"/>
          <p:cNvPicPr>
            <a:picLocks noChangeAspect="1"/>
          </p:cNvPicPr>
          <p:nvPr/>
        </p:nvPicPr>
        <p:blipFill rotWithShape="1">
          <a:blip r:embed="rId3">
            <a:extLst>
              <a:ext uri="{28A0092B-C50C-407E-A947-70E740481C1C}">
                <a14:useLocalDpi xmlns:a14="http://schemas.microsoft.com/office/drawing/2010/main" val="0"/>
              </a:ext>
            </a:extLst>
          </a:blip>
          <a:srcRect l="25891" r="49209"/>
          <a:stretch/>
        </p:blipFill>
        <p:spPr>
          <a:xfrm>
            <a:off x="3215680" y="-675456"/>
            <a:ext cx="2952328" cy="8376716"/>
          </a:xfrm>
          <a:prstGeom prst="rect">
            <a:avLst/>
          </a:prstGeom>
        </p:spPr>
      </p:pic>
      <p:pic>
        <p:nvPicPr>
          <p:cNvPr id="6" name="Bildobjekt 5"/>
          <p:cNvPicPr>
            <a:picLocks noChangeAspect="1"/>
          </p:cNvPicPr>
          <p:nvPr/>
        </p:nvPicPr>
        <p:blipFill rotWithShape="1">
          <a:blip r:embed="rId3">
            <a:extLst>
              <a:ext uri="{28A0092B-C50C-407E-A947-70E740481C1C}">
                <a14:useLocalDpi xmlns:a14="http://schemas.microsoft.com/office/drawing/2010/main" val="0"/>
              </a:ext>
            </a:extLst>
          </a:blip>
          <a:srcRect l="50077" r="25023"/>
          <a:stretch/>
        </p:blipFill>
        <p:spPr>
          <a:xfrm>
            <a:off x="6096000" y="-675456"/>
            <a:ext cx="2952328" cy="8376716"/>
          </a:xfrm>
          <a:prstGeom prst="rect">
            <a:avLst/>
          </a:prstGeom>
        </p:spPr>
      </p:pic>
      <p:pic>
        <p:nvPicPr>
          <p:cNvPr id="7" name="Bildobjekt 6"/>
          <p:cNvPicPr>
            <a:picLocks noChangeAspect="1"/>
          </p:cNvPicPr>
          <p:nvPr/>
        </p:nvPicPr>
        <p:blipFill rotWithShape="1">
          <a:blip r:embed="rId3">
            <a:extLst>
              <a:ext uri="{28A0092B-C50C-407E-A947-70E740481C1C}">
                <a14:useLocalDpi xmlns:a14="http://schemas.microsoft.com/office/drawing/2010/main" val="0"/>
              </a:ext>
            </a:extLst>
          </a:blip>
          <a:srcRect l="74892" t="860" r="-24000" b="-860"/>
          <a:stretch/>
        </p:blipFill>
        <p:spPr>
          <a:xfrm>
            <a:off x="9048328" y="-603448"/>
            <a:ext cx="5822580" cy="8376716"/>
          </a:xfrm>
          <a:prstGeom prst="rect">
            <a:avLst/>
          </a:prstGeom>
        </p:spPr>
      </p:pic>
    </p:spTree>
    <p:extLst>
      <p:ext uri="{BB962C8B-B14F-4D97-AF65-F5344CB8AC3E}">
        <p14:creationId xmlns:p14="http://schemas.microsoft.com/office/powerpoint/2010/main" val="1598478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rot="5400000">
            <a:off x="6546435" y="4994789"/>
            <a:ext cx="9880693" cy="988475"/>
          </a:xfrm>
        </p:spPr>
        <p:txBody>
          <a:bodyPr/>
          <a:lstStyle/>
          <a:p>
            <a:r>
              <a:rPr lang="sv-SE" b="1" dirty="0">
                <a:solidFill>
                  <a:schemeClr val="bg1"/>
                </a:solidFill>
              </a:rPr>
              <a:t>Antal anbud</a:t>
            </a:r>
          </a:p>
        </p:txBody>
      </p:sp>
      <p:pic>
        <p:nvPicPr>
          <p:cNvPr id="4" name="Bildobjekt 3"/>
          <p:cNvPicPr>
            <a:picLocks noChangeAspect="1"/>
          </p:cNvPicPr>
          <p:nvPr/>
        </p:nvPicPr>
        <p:blipFill>
          <a:blip r:embed="rId3"/>
          <a:stretch>
            <a:fillRect/>
          </a:stretch>
        </p:blipFill>
        <p:spPr>
          <a:xfrm>
            <a:off x="551384" y="645832"/>
            <a:ext cx="9505056" cy="5126527"/>
          </a:xfrm>
          <a:prstGeom prst="rect">
            <a:avLst/>
          </a:prstGeom>
        </p:spPr>
      </p:pic>
    </p:spTree>
    <p:extLst>
      <p:ext uri="{BB962C8B-B14F-4D97-AF65-F5344CB8AC3E}">
        <p14:creationId xmlns:p14="http://schemas.microsoft.com/office/powerpoint/2010/main" val="1827844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rot="5400000">
            <a:off x="6546435" y="4994789"/>
            <a:ext cx="9880693" cy="988475"/>
          </a:xfrm>
        </p:spPr>
        <p:txBody>
          <a:bodyPr/>
          <a:lstStyle/>
          <a:p>
            <a:r>
              <a:rPr lang="sv-SE" b="1" dirty="0">
                <a:solidFill>
                  <a:schemeClr val="bg1"/>
                </a:solidFill>
              </a:rPr>
              <a:t>Vald modell</a:t>
            </a:r>
          </a:p>
        </p:txBody>
      </p:sp>
      <p:pic>
        <p:nvPicPr>
          <p:cNvPr id="5" name="Bildobjekt 4"/>
          <p:cNvPicPr>
            <a:picLocks noChangeAspect="1"/>
          </p:cNvPicPr>
          <p:nvPr/>
        </p:nvPicPr>
        <p:blipFill>
          <a:blip r:embed="rId3"/>
          <a:stretch>
            <a:fillRect/>
          </a:stretch>
        </p:blipFill>
        <p:spPr>
          <a:xfrm>
            <a:off x="551384" y="651136"/>
            <a:ext cx="9136655" cy="5133975"/>
          </a:xfrm>
          <a:prstGeom prst="rect">
            <a:avLst/>
          </a:prstGeom>
        </p:spPr>
      </p:pic>
    </p:spTree>
    <p:extLst>
      <p:ext uri="{BB962C8B-B14F-4D97-AF65-F5344CB8AC3E}">
        <p14:creationId xmlns:p14="http://schemas.microsoft.com/office/powerpoint/2010/main" val="2123179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71464" y="2708920"/>
            <a:ext cx="9505056" cy="1107996"/>
          </a:xfrm>
          <a:prstGeom prst="rect">
            <a:avLst/>
          </a:prstGeom>
          <a:noFill/>
        </p:spPr>
        <p:txBody>
          <a:bodyPr wrap="square" rtlCol="0">
            <a:spAutoFit/>
          </a:bodyPr>
          <a:lstStyle/>
          <a:p>
            <a:pPr algn="ctr">
              <a:spcBef>
                <a:spcPts val="600"/>
              </a:spcBef>
              <a:spcAft>
                <a:spcPts val="600"/>
              </a:spcAft>
            </a:pPr>
            <a:r>
              <a:rPr lang="sv-SE" sz="6600" b="1" dirty="0">
                <a:solidFill>
                  <a:schemeClr val="bg1"/>
                </a:solidFill>
                <a:latin typeface="Arial" charset="0"/>
                <a:ea typeface="Arial" charset="0"/>
                <a:cs typeface="Arial" charset="0"/>
              </a:rPr>
              <a:t>Tack!</a:t>
            </a:r>
          </a:p>
        </p:txBody>
      </p:sp>
    </p:spTree>
    <p:extLst>
      <p:ext uri="{BB962C8B-B14F-4D97-AF65-F5344CB8AC3E}">
        <p14:creationId xmlns:p14="http://schemas.microsoft.com/office/powerpoint/2010/main" val="1498688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p:cNvSpPr txBox="1"/>
          <p:nvPr/>
        </p:nvSpPr>
        <p:spPr>
          <a:xfrm>
            <a:off x="695400" y="476672"/>
            <a:ext cx="3060453" cy="830997"/>
          </a:xfrm>
          <a:prstGeom prst="rect">
            <a:avLst/>
          </a:prstGeom>
          <a:noFill/>
        </p:spPr>
        <p:txBody>
          <a:bodyPr wrap="none" rtlCol="0">
            <a:spAutoFit/>
          </a:bodyPr>
          <a:lstStyle/>
          <a:p>
            <a:r>
              <a:rPr lang="en-US" sz="4800" b="1" dirty="0" err="1">
                <a:solidFill>
                  <a:schemeClr val="bg1"/>
                </a:solidFill>
                <a:latin typeface="Arial" charset="0"/>
                <a:ea typeface="Arial" charset="0"/>
                <a:cs typeface="Arial" charset="0"/>
              </a:rPr>
              <a:t>Bakgrund</a:t>
            </a:r>
            <a:endParaRPr lang="en-US" sz="4800" b="1" dirty="0">
              <a:solidFill>
                <a:schemeClr val="bg1"/>
              </a:solidFill>
              <a:latin typeface="Arial" charset="0"/>
              <a:ea typeface="Arial" charset="0"/>
              <a:cs typeface="Arial" charset="0"/>
            </a:endParaRPr>
          </a:p>
        </p:txBody>
      </p:sp>
      <p:sp>
        <p:nvSpPr>
          <p:cNvPr id="2" name="TextBox 1"/>
          <p:cNvSpPr txBox="1"/>
          <p:nvPr/>
        </p:nvSpPr>
        <p:spPr>
          <a:xfrm>
            <a:off x="695400" y="1556793"/>
            <a:ext cx="6264696" cy="5447645"/>
          </a:xfrm>
          <a:prstGeom prst="rect">
            <a:avLst/>
          </a:prstGeom>
          <a:noFill/>
        </p:spPr>
        <p:txBody>
          <a:bodyPr wrap="square" rtlCol="0">
            <a:spAutoFit/>
          </a:bodyPr>
          <a:lstStyle/>
          <a:p>
            <a:pPr marL="457200" indent="-457200">
              <a:spcBef>
                <a:spcPts val="600"/>
              </a:spcBef>
              <a:spcAft>
                <a:spcPts val="600"/>
              </a:spcAft>
              <a:buFont typeface="Wingdings" panose="05000000000000000000" pitchFamily="2" charset="2"/>
              <a:buChar char="§"/>
            </a:pPr>
            <a:r>
              <a:rPr lang="sv-SE" sz="2800" dirty="0">
                <a:solidFill>
                  <a:schemeClr val="bg1"/>
                </a:solidFill>
                <a:latin typeface="Arial" charset="0"/>
                <a:ea typeface="Arial" charset="0"/>
                <a:cs typeface="Arial" charset="0"/>
              </a:rPr>
              <a:t>Täby är en kommun som har låg grad av egen regi och en hög grad av procentuellt köpta varor och tjänster</a:t>
            </a:r>
            <a:br>
              <a:rPr lang="sv-SE" sz="2800" dirty="0">
                <a:solidFill>
                  <a:schemeClr val="bg1"/>
                </a:solidFill>
                <a:latin typeface="Arial" charset="0"/>
                <a:ea typeface="Arial" charset="0"/>
                <a:cs typeface="Arial" charset="0"/>
              </a:rPr>
            </a:br>
            <a:endParaRPr lang="sv-SE" sz="2800" dirty="0">
              <a:solidFill>
                <a:schemeClr val="bg1"/>
              </a:solidFill>
              <a:latin typeface="Arial" charset="0"/>
              <a:ea typeface="Arial" charset="0"/>
              <a:cs typeface="Arial" charset="0"/>
            </a:endParaRPr>
          </a:p>
          <a:p>
            <a:pPr marL="457200" indent="-457200">
              <a:spcBef>
                <a:spcPts val="600"/>
              </a:spcBef>
              <a:spcAft>
                <a:spcPts val="600"/>
              </a:spcAft>
              <a:buFont typeface="Wingdings" panose="05000000000000000000" pitchFamily="2" charset="2"/>
              <a:buChar char="§"/>
            </a:pPr>
            <a:r>
              <a:rPr lang="sv-SE" sz="2800" dirty="0">
                <a:solidFill>
                  <a:schemeClr val="bg1"/>
                </a:solidFill>
                <a:latin typeface="Arial" charset="0"/>
                <a:ea typeface="Arial" charset="0"/>
                <a:cs typeface="Arial" charset="0"/>
              </a:rPr>
              <a:t>Central inköpsfunktion – slimmad organisation</a:t>
            </a:r>
            <a:br>
              <a:rPr lang="sv-SE" sz="2800" dirty="0">
                <a:solidFill>
                  <a:schemeClr val="bg1"/>
                </a:solidFill>
                <a:latin typeface="Arial" charset="0"/>
                <a:ea typeface="Arial" charset="0"/>
                <a:cs typeface="Arial" charset="0"/>
              </a:rPr>
            </a:br>
            <a:endParaRPr lang="sv-SE" sz="2800" dirty="0">
              <a:solidFill>
                <a:schemeClr val="bg1"/>
              </a:solidFill>
              <a:latin typeface="Arial" charset="0"/>
              <a:ea typeface="Arial" charset="0"/>
              <a:cs typeface="Arial" charset="0"/>
            </a:endParaRPr>
          </a:p>
          <a:p>
            <a:pPr marL="457200" indent="-457200">
              <a:spcBef>
                <a:spcPts val="600"/>
              </a:spcBef>
              <a:spcAft>
                <a:spcPts val="600"/>
              </a:spcAft>
              <a:buFont typeface="Wingdings" panose="05000000000000000000" pitchFamily="2" charset="2"/>
              <a:buChar char="§"/>
            </a:pPr>
            <a:r>
              <a:rPr lang="sv-SE" sz="2800" dirty="0" err="1">
                <a:solidFill>
                  <a:schemeClr val="bg1"/>
                </a:solidFill>
                <a:latin typeface="Arial" charset="0"/>
                <a:ea typeface="Arial" charset="0"/>
                <a:cs typeface="Arial" charset="0"/>
              </a:rPr>
              <a:t>Spend</a:t>
            </a:r>
            <a:r>
              <a:rPr lang="sv-SE" sz="2800" dirty="0">
                <a:solidFill>
                  <a:schemeClr val="bg1"/>
                </a:solidFill>
                <a:latin typeface="Arial" charset="0"/>
                <a:ea typeface="Arial" charset="0"/>
                <a:cs typeface="Arial" charset="0"/>
              </a:rPr>
              <a:t> på ca 2 miljarder sek</a:t>
            </a:r>
          </a:p>
          <a:p>
            <a:pPr marL="457200" indent="-457200">
              <a:spcBef>
                <a:spcPts val="600"/>
              </a:spcBef>
              <a:spcAft>
                <a:spcPts val="600"/>
              </a:spcAft>
              <a:buFont typeface="Wingdings" panose="05000000000000000000" pitchFamily="2" charset="2"/>
              <a:buChar char="§"/>
            </a:pPr>
            <a:endParaRPr lang="sv-SE" sz="2800" dirty="0">
              <a:solidFill>
                <a:schemeClr val="bg1"/>
              </a:solidFill>
              <a:latin typeface="Arial" charset="0"/>
              <a:ea typeface="Arial" charset="0"/>
              <a:cs typeface="Arial" charset="0"/>
            </a:endParaRPr>
          </a:p>
          <a:p>
            <a:pPr marL="457200" indent="-457200">
              <a:spcBef>
                <a:spcPts val="600"/>
              </a:spcBef>
              <a:spcAft>
                <a:spcPts val="600"/>
              </a:spcAft>
              <a:buFont typeface="Wingdings" panose="05000000000000000000" pitchFamily="2" charset="2"/>
              <a:buChar char="§"/>
            </a:pPr>
            <a:endParaRPr lang="sv-SE" sz="2800" dirty="0">
              <a:solidFill>
                <a:schemeClr val="bg1"/>
              </a:solidFill>
              <a:latin typeface="Arial" charset="0"/>
              <a:ea typeface="Arial" charset="0"/>
              <a:cs typeface="Arial" charset="0"/>
            </a:endParaRPr>
          </a:p>
        </p:txBody>
      </p:sp>
      <p:grpSp>
        <p:nvGrpSpPr>
          <p:cNvPr id="7" name="Grupp 6"/>
          <p:cNvGrpSpPr/>
          <p:nvPr/>
        </p:nvGrpSpPr>
        <p:grpSpPr>
          <a:xfrm>
            <a:off x="6509907" y="805432"/>
            <a:ext cx="5695792" cy="4927824"/>
            <a:chOff x="6509907" y="805432"/>
            <a:chExt cx="5695792" cy="4927824"/>
          </a:xfrm>
        </p:grpSpPr>
        <p:graphicFrame>
          <p:nvGraphicFramePr>
            <p:cNvPr id="5" name="Diagram 4"/>
            <p:cNvGraphicFramePr>
              <a:graphicFrameLocks/>
            </p:cNvGraphicFramePr>
            <p:nvPr>
              <p:extLst>
                <p:ext uri="{D42A27DB-BD31-4B8C-83A1-F6EECF244321}">
                  <p14:modId xmlns:p14="http://schemas.microsoft.com/office/powerpoint/2010/main" val="2602973566"/>
                </p:ext>
              </p:extLst>
            </p:nvPr>
          </p:nvGraphicFramePr>
          <p:xfrm>
            <a:off x="6509907" y="1486526"/>
            <a:ext cx="5695792" cy="341747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ruta 3"/>
            <p:cNvSpPr txBox="1"/>
            <p:nvPr/>
          </p:nvSpPr>
          <p:spPr>
            <a:xfrm>
              <a:off x="8061659" y="5086925"/>
              <a:ext cx="2592288" cy="646331"/>
            </a:xfrm>
            <a:prstGeom prst="rect">
              <a:avLst/>
            </a:prstGeom>
            <a:noFill/>
          </p:spPr>
          <p:txBody>
            <a:bodyPr wrap="square" rtlCol="0">
              <a:spAutoFit/>
            </a:bodyPr>
            <a:lstStyle/>
            <a:p>
              <a:pPr algn="ctr"/>
              <a:r>
                <a:rPr lang="sv-SE" dirty="0">
                  <a:solidFill>
                    <a:schemeClr val="bg1"/>
                  </a:solidFill>
                  <a:latin typeface="MV Boli" panose="02000500030200090000" pitchFamily="2" charset="0"/>
                  <a:cs typeface="MV Boli" panose="02000500030200090000" pitchFamily="2" charset="0"/>
                </a:rPr>
                <a:t>Inköp från privata företag 2019</a:t>
              </a:r>
            </a:p>
          </p:txBody>
        </p:sp>
        <p:sp>
          <p:nvSpPr>
            <p:cNvPr id="6" name="textruta 5"/>
            <p:cNvSpPr txBox="1"/>
            <p:nvPr/>
          </p:nvSpPr>
          <p:spPr>
            <a:xfrm>
              <a:off x="8870024" y="805432"/>
              <a:ext cx="1114408" cy="646331"/>
            </a:xfrm>
            <a:prstGeom prst="rect">
              <a:avLst/>
            </a:prstGeom>
            <a:noFill/>
          </p:spPr>
          <p:txBody>
            <a:bodyPr wrap="none" rtlCol="0">
              <a:spAutoFit/>
            </a:bodyPr>
            <a:lstStyle/>
            <a:p>
              <a:r>
                <a:rPr lang="sv-SE" sz="3600" b="1" dirty="0">
                  <a:solidFill>
                    <a:schemeClr val="bg1"/>
                  </a:solidFill>
                  <a:latin typeface="MV Boli" panose="02000500030200090000" pitchFamily="2" charset="0"/>
                  <a:cs typeface="MV Boli" panose="02000500030200090000" pitchFamily="2" charset="0"/>
                </a:rPr>
                <a:t>42%</a:t>
              </a:r>
            </a:p>
          </p:txBody>
        </p:sp>
      </p:grpSp>
    </p:spTree>
    <p:extLst>
      <p:ext uri="{BB962C8B-B14F-4D97-AF65-F5344CB8AC3E}">
        <p14:creationId xmlns:p14="http://schemas.microsoft.com/office/powerpoint/2010/main" val="652421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500"/>
                                        <p:tgtEl>
                                          <p:spTgt spid="2">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500"/>
                                        <p:tgtEl>
                                          <p:spTgt spid="2">
                                            <p:txEl>
                                              <p:pRg st="1" end="1"/>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983432" y="2060848"/>
            <a:ext cx="9736138" cy="2123658"/>
          </a:xfrm>
          <a:prstGeom prst="rect">
            <a:avLst/>
          </a:prstGeom>
        </p:spPr>
        <p:txBody>
          <a:bodyPr wrap="square">
            <a:spAutoFit/>
          </a:bodyPr>
          <a:lstStyle/>
          <a:p>
            <a:pPr algn="ctr"/>
            <a:r>
              <a:rPr lang="en-US" sz="6600" b="1" dirty="0">
                <a:solidFill>
                  <a:schemeClr val="bg1"/>
                </a:solidFill>
                <a:latin typeface="Arial" charset="0"/>
                <a:ea typeface="Arial" charset="0"/>
                <a:cs typeface="Arial" charset="0"/>
              </a:rPr>
              <a:t>Den </a:t>
            </a:r>
            <a:r>
              <a:rPr lang="en-US" sz="6600" b="1" dirty="0" err="1">
                <a:solidFill>
                  <a:schemeClr val="bg1"/>
                </a:solidFill>
                <a:latin typeface="Arial" charset="0"/>
                <a:ea typeface="Arial" charset="0"/>
                <a:cs typeface="Arial" charset="0"/>
              </a:rPr>
              <a:t>gamla</a:t>
            </a:r>
            <a:r>
              <a:rPr lang="en-US" sz="6600" b="1" dirty="0">
                <a:solidFill>
                  <a:schemeClr val="bg1"/>
                </a:solidFill>
                <a:latin typeface="Arial" charset="0"/>
                <a:ea typeface="Arial" charset="0"/>
                <a:cs typeface="Arial" charset="0"/>
              </a:rPr>
              <a:t> </a:t>
            </a:r>
            <a:r>
              <a:rPr lang="en-US" sz="6600" b="1" dirty="0" err="1">
                <a:solidFill>
                  <a:schemeClr val="bg1"/>
                </a:solidFill>
                <a:latin typeface="Arial" charset="0"/>
                <a:ea typeface="Arial" charset="0"/>
                <a:cs typeface="Arial" charset="0"/>
              </a:rPr>
              <a:t>synen</a:t>
            </a:r>
            <a:r>
              <a:rPr lang="en-US" sz="6600" b="1" dirty="0">
                <a:solidFill>
                  <a:schemeClr val="bg1"/>
                </a:solidFill>
                <a:latin typeface="Arial" charset="0"/>
                <a:ea typeface="Arial" charset="0"/>
                <a:cs typeface="Arial" charset="0"/>
              </a:rPr>
              <a:t> </a:t>
            </a:r>
            <a:r>
              <a:rPr lang="en-US" sz="6600" b="1" dirty="0" err="1">
                <a:solidFill>
                  <a:schemeClr val="bg1"/>
                </a:solidFill>
                <a:latin typeface="Arial" charset="0"/>
                <a:ea typeface="Arial" charset="0"/>
                <a:cs typeface="Arial" charset="0"/>
              </a:rPr>
              <a:t>på</a:t>
            </a:r>
            <a:endParaRPr lang="en-US" sz="6600" b="1" dirty="0">
              <a:solidFill>
                <a:schemeClr val="bg1"/>
              </a:solidFill>
              <a:latin typeface="Arial" charset="0"/>
              <a:ea typeface="Arial" charset="0"/>
              <a:cs typeface="Arial" charset="0"/>
            </a:endParaRPr>
          </a:p>
          <a:p>
            <a:pPr algn="ctr"/>
            <a:r>
              <a:rPr lang="en-US" sz="6600" b="1" dirty="0" err="1">
                <a:solidFill>
                  <a:schemeClr val="bg1"/>
                </a:solidFill>
                <a:latin typeface="Arial" charset="0"/>
                <a:ea typeface="Arial" charset="0"/>
                <a:cs typeface="Arial" charset="0"/>
              </a:rPr>
              <a:t>upphandling</a:t>
            </a:r>
            <a:r>
              <a:rPr lang="en-US" sz="6600" b="1" dirty="0">
                <a:solidFill>
                  <a:schemeClr val="bg1"/>
                </a:solidFill>
                <a:latin typeface="Arial" charset="0"/>
                <a:ea typeface="Arial" charset="0"/>
                <a:cs typeface="Arial" charset="0"/>
              </a:rPr>
              <a:t>…</a:t>
            </a:r>
          </a:p>
        </p:txBody>
      </p:sp>
    </p:spTree>
    <p:extLst>
      <p:ext uri="{BB962C8B-B14F-4D97-AF65-F5344CB8AC3E}">
        <p14:creationId xmlns:p14="http://schemas.microsoft.com/office/powerpoint/2010/main" val="2205640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0" name="Rak koppling 119"/>
          <p:cNvCxnSpPr>
            <a:stCxn id="118" idx="2"/>
            <a:endCxn id="4" idx="0"/>
          </p:cNvCxnSpPr>
          <p:nvPr/>
        </p:nvCxnSpPr>
        <p:spPr>
          <a:xfrm flipH="1">
            <a:off x="5723688" y="594409"/>
            <a:ext cx="2838653" cy="2620054"/>
          </a:xfrm>
          <a:prstGeom prst="line">
            <a:avLst/>
          </a:prstGeom>
        </p:spPr>
        <p:style>
          <a:lnRef idx="1">
            <a:schemeClr val="dk1"/>
          </a:lnRef>
          <a:fillRef idx="0">
            <a:schemeClr val="dk1"/>
          </a:fillRef>
          <a:effectRef idx="0">
            <a:schemeClr val="dk1"/>
          </a:effectRef>
          <a:fontRef idx="minor">
            <a:schemeClr val="tx1"/>
          </a:fontRef>
        </p:style>
      </p:cxnSp>
      <p:cxnSp>
        <p:nvCxnSpPr>
          <p:cNvPr id="34" name="Rak koppling 33"/>
          <p:cNvCxnSpPr>
            <a:stCxn id="4" idx="0"/>
            <a:endCxn id="7" idx="2"/>
          </p:cNvCxnSpPr>
          <p:nvPr/>
        </p:nvCxnSpPr>
        <p:spPr>
          <a:xfrm flipV="1">
            <a:off x="5723688" y="1745805"/>
            <a:ext cx="3569347" cy="1468658"/>
          </a:xfrm>
          <a:prstGeom prst="line">
            <a:avLst/>
          </a:prstGeom>
        </p:spPr>
        <p:style>
          <a:lnRef idx="1">
            <a:schemeClr val="dk1"/>
          </a:lnRef>
          <a:fillRef idx="0">
            <a:schemeClr val="dk1"/>
          </a:fillRef>
          <a:effectRef idx="0">
            <a:schemeClr val="dk1"/>
          </a:effectRef>
          <a:fontRef idx="minor">
            <a:schemeClr val="tx1"/>
          </a:fontRef>
        </p:style>
      </p:cxnSp>
      <p:cxnSp>
        <p:nvCxnSpPr>
          <p:cNvPr id="73" name="Rak koppling 72"/>
          <p:cNvCxnSpPr>
            <a:stCxn id="15" idx="2"/>
            <a:endCxn id="17" idx="0"/>
          </p:cNvCxnSpPr>
          <p:nvPr/>
        </p:nvCxnSpPr>
        <p:spPr>
          <a:xfrm flipH="1">
            <a:off x="4726306" y="4593378"/>
            <a:ext cx="490096" cy="961065"/>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Rak koppling 56"/>
          <p:cNvCxnSpPr>
            <a:stCxn id="4" idx="1"/>
            <a:endCxn id="21" idx="2"/>
          </p:cNvCxnSpPr>
          <p:nvPr/>
        </p:nvCxnSpPr>
        <p:spPr>
          <a:xfrm flipH="1" flipV="1">
            <a:off x="2081552" y="1086852"/>
            <a:ext cx="2537599" cy="2345892"/>
          </a:xfrm>
          <a:prstGeom prst="line">
            <a:avLst/>
          </a:prstGeom>
        </p:spPr>
        <p:style>
          <a:lnRef idx="1">
            <a:schemeClr val="dk1"/>
          </a:lnRef>
          <a:fillRef idx="0">
            <a:schemeClr val="dk1"/>
          </a:fillRef>
          <a:effectRef idx="0">
            <a:schemeClr val="dk1"/>
          </a:effectRef>
          <a:fontRef idx="minor">
            <a:schemeClr val="tx1"/>
          </a:fontRef>
        </p:style>
      </p:cxnSp>
      <p:cxnSp>
        <p:nvCxnSpPr>
          <p:cNvPr id="41" name="Rak koppling 40"/>
          <p:cNvCxnSpPr>
            <a:stCxn id="4" idx="3"/>
            <a:endCxn id="13" idx="0"/>
          </p:cNvCxnSpPr>
          <p:nvPr/>
        </p:nvCxnSpPr>
        <p:spPr>
          <a:xfrm>
            <a:off x="6828225" y="3432744"/>
            <a:ext cx="3734842" cy="1578731"/>
          </a:xfrm>
          <a:prstGeom prst="line">
            <a:avLst/>
          </a:prstGeom>
        </p:spPr>
        <p:style>
          <a:lnRef idx="1">
            <a:schemeClr val="dk1"/>
          </a:lnRef>
          <a:fillRef idx="0">
            <a:schemeClr val="dk1"/>
          </a:fillRef>
          <a:effectRef idx="0">
            <a:schemeClr val="dk1"/>
          </a:effectRef>
          <a:fontRef idx="minor">
            <a:schemeClr val="tx1"/>
          </a:fontRef>
        </p:style>
      </p:cxnSp>
      <p:cxnSp>
        <p:nvCxnSpPr>
          <p:cNvPr id="32" name="Rak koppling 31"/>
          <p:cNvCxnSpPr>
            <a:stCxn id="4" idx="0"/>
            <a:endCxn id="26" idx="2"/>
          </p:cNvCxnSpPr>
          <p:nvPr/>
        </p:nvCxnSpPr>
        <p:spPr>
          <a:xfrm flipV="1">
            <a:off x="5723688" y="1318836"/>
            <a:ext cx="1261323" cy="1895627"/>
          </a:xfrm>
          <a:prstGeom prst="line">
            <a:avLst/>
          </a:prstGeom>
        </p:spPr>
        <p:style>
          <a:lnRef idx="1">
            <a:schemeClr val="dk1"/>
          </a:lnRef>
          <a:fillRef idx="0">
            <a:schemeClr val="dk1"/>
          </a:fillRef>
          <a:effectRef idx="0">
            <a:schemeClr val="dk1"/>
          </a:effectRef>
          <a:fontRef idx="minor">
            <a:schemeClr val="tx1"/>
          </a:fontRef>
        </p:style>
      </p:cxnSp>
      <p:cxnSp>
        <p:nvCxnSpPr>
          <p:cNvPr id="30" name="Rak koppling 29"/>
          <p:cNvCxnSpPr>
            <a:stCxn id="4" idx="0"/>
            <a:endCxn id="25" idx="2"/>
          </p:cNvCxnSpPr>
          <p:nvPr/>
        </p:nvCxnSpPr>
        <p:spPr>
          <a:xfrm flipH="1" flipV="1">
            <a:off x="5242690" y="1960209"/>
            <a:ext cx="480998" cy="1254254"/>
          </a:xfrm>
          <a:prstGeom prst="line">
            <a:avLst/>
          </a:prstGeom>
        </p:spPr>
        <p:style>
          <a:lnRef idx="1">
            <a:schemeClr val="dk1"/>
          </a:lnRef>
          <a:fillRef idx="0">
            <a:schemeClr val="dk1"/>
          </a:fillRef>
          <a:effectRef idx="0">
            <a:schemeClr val="dk1"/>
          </a:effectRef>
          <a:fontRef idx="minor">
            <a:schemeClr val="tx1"/>
          </a:fontRef>
        </p:style>
      </p:cxnSp>
      <p:cxnSp>
        <p:nvCxnSpPr>
          <p:cNvPr id="92" name="Rak koppling 91"/>
          <p:cNvCxnSpPr/>
          <p:nvPr/>
        </p:nvCxnSpPr>
        <p:spPr>
          <a:xfrm flipH="1" flipV="1">
            <a:off x="5338411" y="853883"/>
            <a:ext cx="385277" cy="2374868"/>
          </a:xfrm>
          <a:prstGeom prst="line">
            <a:avLst/>
          </a:prstGeom>
        </p:spPr>
        <p:style>
          <a:lnRef idx="1">
            <a:schemeClr val="dk1"/>
          </a:lnRef>
          <a:fillRef idx="0">
            <a:schemeClr val="dk1"/>
          </a:fillRef>
          <a:effectRef idx="0">
            <a:schemeClr val="dk1"/>
          </a:effectRef>
          <a:fontRef idx="minor">
            <a:schemeClr val="tx1"/>
          </a:fontRef>
        </p:style>
      </p:cxnSp>
      <p:sp>
        <p:nvSpPr>
          <p:cNvPr id="4" name="Platshållare för text 3"/>
          <p:cNvSpPr>
            <a:spLocks noGrp="1"/>
          </p:cNvSpPr>
          <p:nvPr>
            <p:ph type="body" sz="quarter" idx="4294967295"/>
          </p:nvPr>
        </p:nvSpPr>
        <p:spPr>
          <a:xfrm>
            <a:off x="4619151" y="3214463"/>
            <a:ext cx="2209074" cy="436562"/>
          </a:xfrm>
          <a:solidFill>
            <a:schemeClr val="bg1"/>
          </a:solidFill>
          <a:ln>
            <a:solidFill>
              <a:schemeClr val="bg1">
                <a:lumMod val="75000"/>
              </a:schemeClr>
            </a:solidFill>
          </a:ln>
        </p:spPr>
        <p:style>
          <a:lnRef idx="2">
            <a:schemeClr val="accent3"/>
          </a:lnRef>
          <a:fillRef idx="1">
            <a:schemeClr val="lt1"/>
          </a:fillRef>
          <a:effectRef idx="0">
            <a:schemeClr val="accent3"/>
          </a:effectRef>
          <a:fontRef idx="minor">
            <a:schemeClr val="dk1"/>
          </a:fontRef>
        </p:style>
        <p:txBody>
          <a:bodyPr/>
          <a:lstStyle/>
          <a:p>
            <a:pPr marL="0" indent="0">
              <a:buNone/>
            </a:pPr>
            <a:r>
              <a:rPr lang="sv-SE" sz="1800" dirty="0">
                <a:solidFill>
                  <a:sysClr val="windowText" lastClr="000000"/>
                </a:solidFill>
                <a:latin typeface="Arial" panose="020B0604020202020204" pitchFamily="34" charset="0"/>
                <a:cs typeface="Arial" panose="020B0604020202020204" pitchFamily="34" charset="0"/>
              </a:rPr>
              <a:t>Offentliga inköp</a:t>
            </a:r>
          </a:p>
        </p:txBody>
      </p:sp>
      <p:sp>
        <p:nvSpPr>
          <p:cNvPr id="5" name="textruta 4"/>
          <p:cNvSpPr txBox="1"/>
          <p:nvPr/>
        </p:nvSpPr>
        <p:spPr>
          <a:xfrm>
            <a:off x="4356892" y="2504645"/>
            <a:ext cx="2850460" cy="338554"/>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none" rtlCol="0">
            <a:spAutoFit/>
          </a:bodyPr>
          <a:lstStyle/>
          <a:p>
            <a:r>
              <a:rPr lang="sv-SE" sz="1600" dirty="0">
                <a:latin typeface="Arial" panose="020B0604020202020204" pitchFamily="34" charset="0"/>
                <a:cs typeface="Arial" panose="020B0604020202020204" pitchFamily="34" charset="0"/>
              </a:rPr>
              <a:t>Främja det lokala näringslivet</a:t>
            </a:r>
          </a:p>
        </p:txBody>
      </p:sp>
      <p:sp>
        <p:nvSpPr>
          <p:cNvPr id="7" name="textruta 6"/>
          <p:cNvSpPr txBox="1"/>
          <p:nvPr/>
        </p:nvSpPr>
        <p:spPr>
          <a:xfrm>
            <a:off x="7572852" y="1407251"/>
            <a:ext cx="3440365" cy="338554"/>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none" rtlCol="0">
            <a:spAutoFit/>
          </a:bodyPr>
          <a:lstStyle/>
          <a:p>
            <a:r>
              <a:rPr lang="sv-SE" sz="1600" dirty="0">
                <a:latin typeface="Arial" panose="020B0604020202020204" pitchFamily="34" charset="0"/>
                <a:cs typeface="Arial" panose="020B0604020202020204" pitchFamily="34" charset="0"/>
              </a:rPr>
              <a:t>Bidra till god ekonomisk hushållning</a:t>
            </a:r>
          </a:p>
        </p:txBody>
      </p:sp>
      <p:sp>
        <p:nvSpPr>
          <p:cNvPr id="8" name="textruta 7"/>
          <p:cNvSpPr txBox="1"/>
          <p:nvPr/>
        </p:nvSpPr>
        <p:spPr>
          <a:xfrm>
            <a:off x="7720148" y="1975985"/>
            <a:ext cx="1255472" cy="338554"/>
          </a:xfrm>
          <a:prstGeom prst="rect">
            <a:avLst/>
          </a:prstGeom>
          <a:solidFill>
            <a:schemeClr val="bg1"/>
          </a:solidFill>
          <a:ln>
            <a:solidFill>
              <a:schemeClr val="bg1">
                <a:lumMod val="75000"/>
              </a:schemeClr>
            </a:solidFill>
          </a:ln>
        </p:spPr>
        <p:style>
          <a:lnRef idx="2">
            <a:schemeClr val="accent1"/>
          </a:lnRef>
          <a:fillRef idx="1">
            <a:schemeClr val="lt1"/>
          </a:fillRef>
          <a:effectRef idx="0">
            <a:schemeClr val="accent1"/>
          </a:effectRef>
          <a:fontRef idx="minor">
            <a:schemeClr val="dk1"/>
          </a:fontRef>
        </p:style>
        <p:txBody>
          <a:bodyPr wrap="none" rtlCol="0">
            <a:spAutoFit/>
          </a:bodyPr>
          <a:lstStyle/>
          <a:p>
            <a:r>
              <a:rPr lang="sv-SE" sz="1600" dirty="0">
                <a:latin typeface="Arial" panose="020B0604020202020204" pitchFamily="34" charset="0"/>
                <a:cs typeface="Arial" panose="020B0604020202020204" pitchFamily="34" charset="0"/>
              </a:rPr>
              <a:t>Hög kvalitet</a:t>
            </a:r>
          </a:p>
        </p:txBody>
      </p:sp>
      <p:sp>
        <p:nvSpPr>
          <p:cNvPr id="9" name="textruta 8"/>
          <p:cNvSpPr txBox="1"/>
          <p:nvPr/>
        </p:nvSpPr>
        <p:spPr>
          <a:xfrm flipH="1">
            <a:off x="9982347" y="2015174"/>
            <a:ext cx="1576211" cy="1077218"/>
          </a:xfrm>
          <a:prstGeom prst="rect">
            <a:avLst/>
          </a:prstGeom>
          <a:solidFill>
            <a:schemeClr val="bg1"/>
          </a:solidFill>
          <a:ln>
            <a:solidFill>
              <a:schemeClr val="bg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sv-SE" sz="1600" dirty="0">
                <a:latin typeface="Arial" panose="020B0604020202020204" pitchFamily="34" charset="0"/>
                <a:cs typeface="Arial" panose="020B0604020202020204" pitchFamily="34" charset="0"/>
              </a:rPr>
              <a:t>Låga kostnader (värna om skattemedel)</a:t>
            </a:r>
          </a:p>
        </p:txBody>
      </p:sp>
      <p:sp>
        <p:nvSpPr>
          <p:cNvPr id="11" name="textruta 10"/>
          <p:cNvSpPr txBox="1"/>
          <p:nvPr/>
        </p:nvSpPr>
        <p:spPr>
          <a:xfrm>
            <a:off x="9982347" y="3696789"/>
            <a:ext cx="1223412" cy="338554"/>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none" rtlCol="0">
            <a:spAutoFit/>
          </a:bodyPr>
          <a:lstStyle/>
          <a:p>
            <a:r>
              <a:rPr lang="sv-SE" sz="1600" dirty="0">
                <a:latin typeface="Arial" panose="020B0604020202020204" pitchFamily="34" charset="0"/>
                <a:cs typeface="Arial" panose="020B0604020202020204" pitchFamily="34" charset="0"/>
              </a:rPr>
              <a:t>Rättssäkert</a:t>
            </a:r>
          </a:p>
        </p:txBody>
      </p:sp>
      <p:sp>
        <p:nvSpPr>
          <p:cNvPr id="12" name="textruta 11"/>
          <p:cNvSpPr txBox="1"/>
          <p:nvPr/>
        </p:nvSpPr>
        <p:spPr>
          <a:xfrm flipH="1">
            <a:off x="9786406" y="4438851"/>
            <a:ext cx="1330086" cy="338554"/>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sv-SE" sz="1600" dirty="0">
                <a:latin typeface="Arial" panose="020B0604020202020204" pitchFamily="34" charset="0"/>
                <a:cs typeface="Arial" panose="020B0604020202020204" pitchFamily="34" charset="0"/>
              </a:rPr>
              <a:t>Miljökrav</a:t>
            </a:r>
          </a:p>
        </p:txBody>
      </p:sp>
      <p:sp>
        <p:nvSpPr>
          <p:cNvPr id="13" name="textruta 12"/>
          <p:cNvSpPr txBox="1"/>
          <p:nvPr/>
        </p:nvSpPr>
        <p:spPr>
          <a:xfrm flipH="1">
            <a:off x="9696130" y="5011475"/>
            <a:ext cx="1733874" cy="338554"/>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sv-SE" sz="1600" dirty="0">
                <a:latin typeface="Arial" panose="020B0604020202020204" pitchFamily="34" charset="0"/>
                <a:cs typeface="Arial" panose="020B0604020202020204" pitchFamily="34" charset="0"/>
              </a:rPr>
              <a:t>Sociala krav</a:t>
            </a:r>
          </a:p>
        </p:txBody>
      </p:sp>
      <p:sp>
        <p:nvSpPr>
          <p:cNvPr id="14" name="textruta 13"/>
          <p:cNvSpPr txBox="1"/>
          <p:nvPr/>
        </p:nvSpPr>
        <p:spPr>
          <a:xfrm flipH="1">
            <a:off x="6933935" y="4768180"/>
            <a:ext cx="2641140" cy="1077218"/>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sv-SE" sz="1600" dirty="0">
                <a:latin typeface="Arial" panose="020B0604020202020204" pitchFamily="34" charset="0"/>
                <a:cs typeface="Arial" panose="020B0604020202020204" pitchFamily="34" charset="0"/>
              </a:rPr>
              <a:t>Gärna en snabb upphandlingsprocess som inte tar tid från ”huvuduppdraget”</a:t>
            </a:r>
          </a:p>
        </p:txBody>
      </p:sp>
      <p:sp>
        <p:nvSpPr>
          <p:cNvPr id="15" name="textruta 14"/>
          <p:cNvSpPr txBox="1"/>
          <p:nvPr/>
        </p:nvSpPr>
        <p:spPr>
          <a:xfrm flipH="1">
            <a:off x="4110388" y="4008603"/>
            <a:ext cx="2212028" cy="584775"/>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sv-SE" sz="1600" dirty="0">
                <a:latin typeface="Arial" panose="020B0604020202020204" pitchFamily="34" charset="0"/>
                <a:cs typeface="Arial" panose="020B0604020202020204" pitchFamily="34" charset="0"/>
              </a:rPr>
              <a:t>Innovationsvänliga funktionskrav</a:t>
            </a:r>
          </a:p>
        </p:txBody>
      </p:sp>
      <p:sp>
        <p:nvSpPr>
          <p:cNvPr id="16" name="textruta 15"/>
          <p:cNvSpPr txBox="1"/>
          <p:nvPr/>
        </p:nvSpPr>
        <p:spPr>
          <a:xfrm flipH="1">
            <a:off x="3724485" y="4751145"/>
            <a:ext cx="1330086" cy="584775"/>
          </a:xfrm>
          <a:prstGeom prst="rect">
            <a:avLst/>
          </a:prstGeom>
          <a:solidFill>
            <a:schemeClr val="bg1"/>
          </a:solidFill>
          <a:ln>
            <a:solidFill>
              <a:schemeClr val="bg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sv-SE" sz="1600" dirty="0">
                <a:latin typeface="Arial" panose="020B0604020202020204" pitchFamily="34" charset="0"/>
                <a:cs typeface="Arial" panose="020B0604020202020204" pitchFamily="34" charset="0"/>
              </a:rPr>
              <a:t>Lite tid för uppföljning</a:t>
            </a:r>
          </a:p>
        </p:txBody>
      </p:sp>
      <p:sp>
        <p:nvSpPr>
          <p:cNvPr id="17" name="textruta 16"/>
          <p:cNvSpPr txBox="1"/>
          <p:nvPr/>
        </p:nvSpPr>
        <p:spPr>
          <a:xfrm flipH="1">
            <a:off x="3923287" y="5554443"/>
            <a:ext cx="1606038" cy="584775"/>
          </a:xfrm>
          <a:prstGeom prst="rect">
            <a:avLst/>
          </a:prstGeom>
          <a:solidFill>
            <a:schemeClr val="bg1"/>
          </a:solidFill>
          <a:ln>
            <a:solidFill>
              <a:schemeClr val="bg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sv-SE" sz="1600" dirty="0">
                <a:latin typeface="Arial" panose="020B0604020202020204" pitchFamily="34" charset="0"/>
                <a:cs typeface="Arial" panose="020B0604020202020204" pitchFamily="34" charset="0"/>
              </a:rPr>
              <a:t>Lite tid för behovsanalys</a:t>
            </a:r>
          </a:p>
        </p:txBody>
      </p:sp>
      <p:sp>
        <p:nvSpPr>
          <p:cNvPr id="18" name="textruta 17"/>
          <p:cNvSpPr txBox="1"/>
          <p:nvPr/>
        </p:nvSpPr>
        <p:spPr>
          <a:xfrm flipH="1">
            <a:off x="5565932" y="4698913"/>
            <a:ext cx="1330086" cy="830997"/>
          </a:xfrm>
          <a:prstGeom prst="rect">
            <a:avLst/>
          </a:prstGeom>
          <a:solidFill>
            <a:schemeClr val="bg1"/>
          </a:solidFill>
          <a:ln>
            <a:solidFill>
              <a:schemeClr val="bg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sv-SE" sz="1600" dirty="0">
                <a:latin typeface="Arial" panose="020B0604020202020204" pitchFamily="34" charset="0"/>
                <a:cs typeface="Arial" panose="020B0604020202020204" pitchFamily="34" charset="0"/>
              </a:rPr>
              <a:t>Lite tid för marknads-dialog</a:t>
            </a:r>
          </a:p>
        </p:txBody>
      </p:sp>
      <p:sp>
        <p:nvSpPr>
          <p:cNvPr id="19" name="textruta 18"/>
          <p:cNvSpPr txBox="1"/>
          <p:nvPr/>
        </p:nvSpPr>
        <p:spPr>
          <a:xfrm flipH="1">
            <a:off x="1133663" y="3971622"/>
            <a:ext cx="2161149" cy="830997"/>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sv-SE" sz="1600" dirty="0">
                <a:latin typeface="Arial" panose="020B0604020202020204" pitchFamily="34" charset="0"/>
                <a:cs typeface="Arial" panose="020B0604020202020204" pitchFamily="34" charset="0"/>
              </a:rPr>
              <a:t>Kraven tenderar att bli en ”önskelista” till tomten</a:t>
            </a:r>
          </a:p>
        </p:txBody>
      </p:sp>
      <p:sp>
        <p:nvSpPr>
          <p:cNvPr id="20" name="textruta 19"/>
          <p:cNvSpPr txBox="1"/>
          <p:nvPr/>
        </p:nvSpPr>
        <p:spPr>
          <a:xfrm flipH="1">
            <a:off x="671797" y="4960199"/>
            <a:ext cx="2314290" cy="1077218"/>
          </a:xfrm>
          <a:prstGeom prst="rect">
            <a:avLst/>
          </a:prstGeom>
          <a:solidFill>
            <a:schemeClr val="bg1"/>
          </a:solidFill>
          <a:ln>
            <a:solidFill>
              <a:schemeClr val="bg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sv-SE" sz="1600" dirty="0">
                <a:latin typeface="Arial" panose="020B0604020202020204" pitchFamily="34" charset="0"/>
                <a:cs typeface="Arial" panose="020B0604020202020204" pitchFamily="34" charset="0"/>
              </a:rPr>
              <a:t>Inte alltid i relation till budget eller vad marknaden kan leverera</a:t>
            </a:r>
          </a:p>
        </p:txBody>
      </p:sp>
      <p:sp>
        <p:nvSpPr>
          <p:cNvPr id="21" name="textruta 20"/>
          <p:cNvSpPr txBox="1"/>
          <p:nvPr/>
        </p:nvSpPr>
        <p:spPr>
          <a:xfrm flipH="1">
            <a:off x="868293" y="255855"/>
            <a:ext cx="2426518" cy="830997"/>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sv-SE" sz="1600" dirty="0">
                <a:latin typeface="Arial" panose="020B0604020202020204" pitchFamily="34" charset="0"/>
                <a:cs typeface="Arial" panose="020B0604020202020204" pitchFamily="34" charset="0"/>
              </a:rPr>
              <a:t>Tillvarata </a:t>
            </a:r>
            <a:r>
              <a:rPr lang="sv-SE" sz="1600">
                <a:latin typeface="Arial" panose="020B0604020202020204" pitchFamily="34" charset="0"/>
                <a:cs typeface="Arial" panose="020B0604020202020204" pitchFamily="34" charset="0"/>
              </a:rPr>
              <a:t>och vårda </a:t>
            </a:r>
            <a:r>
              <a:rPr lang="sv-SE" sz="1600" dirty="0">
                <a:latin typeface="Arial" panose="020B0604020202020204" pitchFamily="34" charset="0"/>
                <a:cs typeface="Arial" panose="020B0604020202020204" pitchFamily="34" charset="0"/>
              </a:rPr>
              <a:t>konkurrensen - Många anbud</a:t>
            </a:r>
          </a:p>
        </p:txBody>
      </p:sp>
      <p:sp>
        <p:nvSpPr>
          <p:cNvPr id="22" name="textruta 21"/>
          <p:cNvSpPr txBox="1"/>
          <p:nvPr/>
        </p:nvSpPr>
        <p:spPr>
          <a:xfrm flipH="1">
            <a:off x="420784" y="1401742"/>
            <a:ext cx="1330086" cy="1077218"/>
          </a:xfrm>
          <a:prstGeom prst="rect">
            <a:avLst/>
          </a:prstGeom>
          <a:solidFill>
            <a:schemeClr val="bg1"/>
          </a:solidFill>
          <a:ln>
            <a:solidFill>
              <a:schemeClr val="bg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sv-SE" sz="1600" dirty="0">
                <a:latin typeface="Arial" panose="020B0604020202020204" pitchFamily="34" charset="0"/>
                <a:cs typeface="Arial" panose="020B0604020202020204" pitchFamily="34" charset="0"/>
              </a:rPr>
              <a:t>Ofta vet man vilket företag man ”vill ha”</a:t>
            </a:r>
          </a:p>
        </p:txBody>
      </p:sp>
      <p:sp>
        <p:nvSpPr>
          <p:cNvPr id="23" name="textruta 22"/>
          <p:cNvSpPr txBox="1"/>
          <p:nvPr/>
        </p:nvSpPr>
        <p:spPr>
          <a:xfrm flipH="1">
            <a:off x="1892094" y="1383130"/>
            <a:ext cx="1712667" cy="1077218"/>
          </a:xfrm>
          <a:prstGeom prst="rect">
            <a:avLst/>
          </a:prstGeom>
          <a:solidFill>
            <a:schemeClr val="bg1"/>
          </a:solidFill>
          <a:ln>
            <a:solidFill>
              <a:schemeClr val="bg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sv-SE" sz="1600" dirty="0">
                <a:latin typeface="Arial" panose="020B0604020202020204" pitchFamily="34" charset="0"/>
                <a:cs typeface="Arial" panose="020B0604020202020204" pitchFamily="34" charset="0"/>
              </a:rPr>
              <a:t>Ofta krav på kvalitet men ingen tid att utvärdera</a:t>
            </a:r>
          </a:p>
        </p:txBody>
      </p:sp>
      <p:sp>
        <p:nvSpPr>
          <p:cNvPr id="25" name="textruta 24"/>
          <p:cNvSpPr txBox="1"/>
          <p:nvPr/>
        </p:nvSpPr>
        <p:spPr>
          <a:xfrm>
            <a:off x="3724485" y="1621655"/>
            <a:ext cx="3036409" cy="338554"/>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none" rtlCol="0">
            <a:spAutoFit/>
          </a:bodyPr>
          <a:lstStyle/>
          <a:p>
            <a:r>
              <a:rPr lang="sv-SE" sz="1600" dirty="0">
                <a:latin typeface="Arial" panose="020B0604020202020204" pitchFamily="34" charset="0"/>
                <a:cs typeface="Arial" panose="020B0604020202020204" pitchFamily="34" charset="0"/>
              </a:rPr>
              <a:t>Organisationens mål, strategier</a:t>
            </a:r>
          </a:p>
        </p:txBody>
      </p:sp>
      <p:sp>
        <p:nvSpPr>
          <p:cNvPr id="26" name="textruta 25"/>
          <p:cNvSpPr txBox="1"/>
          <p:nvPr/>
        </p:nvSpPr>
        <p:spPr>
          <a:xfrm>
            <a:off x="6381320" y="980282"/>
            <a:ext cx="1207382" cy="338554"/>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none" rtlCol="0">
            <a:spAutoFit/>
          </a:bodyPr>
          <a:lstStyle/>
          <a:p>
            <a:r>
              <a:rPr lang="sv-SE" sz="1600" dirty="0">
                <a:latin typeface="Arial" panose="020B0604020202020204" pitchFamily="34" charset="0"/>
                <a:cs typeface="Arial" panose="020B0604020202020204" pitchFamily="34" charset="0"/>
              </a:rPr>
              <a:t>Uppföljning</a:t>
            </a:r>
          </a:p>
        </p:txBody>
      </p:sp>
      <p:cxnSp>
        <p:nvCxnSpPr>
          <p:cNvPr id="28" name="Rak koppling 27"/>
          <p:cNvCxnSpPr>
            <a:stCxn id="4" idx="0"/>
            <a:endCxn id="5" idx="2"/>
          </p:cNvCxnSpPr>
          <p:nvPr/>
        </p:nvCxnSpPr>
        <p:spPr>
          <a:xfrm flipV="1">
            <a:off x="5723688" y="2843199"/>
            <a:ext cx="58434" cy="371264"/>
          </a:xfrm>
          <a:prstGeom prst="line">
            <a:avLst/>
          </a:prstGeom>
        </p:spPr>
        <p:style>
          <a:lnRef idx="1">
            <a:schemeClr val="dk1"/>
          </a:lnRef>
          <a:fillRef idx="0">
            <a:schemeClr val="dk1"/>
          </a:fillRef>
          <a:effectRef idx="0">
            <a:schemeClr val="dk1"/>
          </a:effectRef>
          <a:fontRef idx="minor">
            <a:schemeClr val="tx1"/>
          </a:fontRef>
        </p:style>
      </p:cxnSp>
      <p:cxnSp>
        <p:nvCxnSpPr>
          <p:cNvPr id="36" name="Rak koppling 35"/>
          <p:cNvCxnSpPr>
            <a:stCxn id="4" idx="3"/>
            <a:endCxn id="11" idx="1"/>
          </p:cNvCxnSpPr>
          <p:nvPr/>
        </p:nvCxnSpPr>
        <p:spPr>
          <a:xfrm>
            <a:off x="6828225" y="3432744"/>
            <a:ext cx="3154122" cy="433322"/>
          </a:xfrm>
          <a:prstGeom prst="line">
            <a:avLst/>
          </a:prstGeom>
        </p:spPr>
        <p:style>
          <a:lnRef idx="1">
            <a:schemeClr val="dk1"/>
          </a:lnRef>
          <a:fillRef idx="0">
            <a:schemeClr val="dk1"/>
          </a:fillRef>
          <a:effectRef idx="0">
            <a:schemeClr val="dk1"/>
          </a:effectRef>
          <a:fontRef idx="minor">
            <a:schemeClr val="tx1"/>
          </a:fontRef>
        </p:style>
      </p:cxnSp>
      <p:cxnSp>
        <p:nvCxnSpPr>
          <p:cNvPr id="39" name="Rak koppling 38"/>
          <p:cNvCxnSpPr>
            <a:stCxn id="4" idx="3"/>
            <a:endCxn id="12" idx="0"/>
          </p:cNvCxnSpPr>
          <p:nvPr/>
        </p:nvCxnSpPr>
        <p:spPr>
          <a:xfrm>
            <a:off x="6828225" y="3432744"/>
            <a:ext cx="3623224" cy="1006107"/>
          </a:xfrm>
          <a:prstGeom prst="line">
            <a:avLst/>
          </a:prstGeom>
        </p:spPr>
        <p:style>
          <a:lnRef idx="1">
            <a:schemeClr val="dk1"/>
          </a:lnRef>
          <a:fillRef idx="0">
            <a:schemeClr val="dk1"/>
          </a:fillRef>
          <a:effectRef idx="0">
            <a:schemeClr val="dk1"/>
          </a:effectRef>
          <a:fontRef idx="minor">
            <a:schemeClr val="tx1"/>
          </a:fontRef>
        </p:style>
      </p:cxnSp>
      <p:cxnSp>
        <p:nvCxnSpPr>
          <p:cNvPr id="43" name="Rak koppling 42"/>
          <p:cNvCxnSpPr>
            <a:stCxn id="4" idx="2"/>
            <a:endCxn id="14" idx="0"/>
          </p:cNvCxnSpPr>
          <p:nvPr/>
        </p:nvCxnSpPr>
        <p:spPr>
          <a:xfrm>
            <a:off x="5723688" y="3651025"/>
            <a:ext cx="2530817" cy="1117155"/>
          </a:xfrm>
          <a:prstGeom prst="line">
            <a:avLst/>
          </a:prstGeom>
        </p:spPr>
        <p:style>
          <a:lnRef idx="1">
            <a:schemeClr val="dk1"/>
          </a:lnRef>
          <a:fillRef idx="0">
            <a:schemeClr val="dk1"/>
          </a:fillRef>
          <a:effectRef idx="0">
            <a:schemeClr val="dk1"/>
          </a:effectRef>
          <a:fontRef idx="minor">
            <a:schemeClr val="tx1"/>
          </a:fontRef>
        </p:style>
      </p:cxnSp>
      <p:cxnSp>
        <p:nvCxnSpPr>
          <p:cNvPr id="53" name="Rak koppling 52"/>
          <p:cNvCxnSpPr>
            <a:stCxn id="4" idx="2"/>
            <a:endCxn id="15" idx="0"/>
          </p:cNvCxnSpPr>
          <p:nvPr/>
        </p:nvCxnSpPr>
        <p:spPr>
          <a:xfrm flipH="1">
            <a:off x="5216402" y="3651025"/>
            <a:ext cx="507286" cy="357578"/>
          </a:xfrm>
          <a:prstGeom prst="line">
            <a:avLst/>
          </a:prstGeom>
        </p:spPr>
        <p:style>
          <a:lnRef idx="1">
            <a:schemeClr val="dk1"/>
          </a:lnRef>
          <a:fillRef idx="0">
            <a:schemeClr val="dk1"/>
          </a:fillRef>
          <a:effectRef idx="0">
            <a:schemeClr val="dk1"/>
          </a:effectRef>
          <a:fontRef idx="minor">
            <a:schemeClr val="tx1"/>
          </a:fontRef>
        </p:style>
      </p:cxnSp>
      <p:cxnSp>
        <p:nvCxnSpPr>
          <p:cNvPr id="55" name="Rak koppling 54"/>
          <p:cNvCxnSpPr>
            <a:stCxn id="4" idx="1"/>
            <a:endCxn id="19" idx="0"/>
          </p:cNvCxnSpPr>
          <p:nvPr/>
        </p:nvCxnSpPr>
        <p:spPr>
          <a:xfrm flipH="1">
            <a:off x="2214237" y="3432744"/>
            <a:ext cx="2404914" cy="538878"/>
          </a:xfrm>
          <a:prstGeom prst="line">
            <a:avLst/>
          </a:prstGeom>
        </p:spPr>
        <p:style>
          <a:lnRef idx="1">
            <a:schemeClr val="dk1"/>
          </a:lnRef>
          <a:fillRef idx="0">
            <a:schemeClr val="dk1"/>
          </a:fillRef>
          <a:effectRef idx="0">
            <a:schemeClr val="dk1"/>
          </a:effectRef>
          <a:fontRef idx="minor">
            <a:schemeClr val="tx1"/>
          </a:fontRef>
        </p:style>
      </p:cxnSp>
      <p:cxnSp>
        <p:nvCxnSpPr>
          <p:cNvPr id="69" name="Rak koppling 68"/>
          <p:cNvCxnSpPr>
            <a:stCxn id="15" idx="2"/>
            <a:endCxn id="16" idx="0"/>
          </p:cNvCxnSpPr>
          <p:nvPr/>
        </p:nvCxnSpPr>
        <p:spPr>
          <a:xfrm flipH="1">
            <a:off x="4389528" y="4593378"/>
            <a:ext cx="826874" cy="157767"/>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Rak koppling 70"/>
          <p:cNvCxnSpPr>
            <a:stCxn id="15" idx="2"/>
            <a:endCxn id="18" idx="0"/>
          </p:cNvCxnSpPr>
          <p:nvPr/>
        </p:nvCxnSpPr>
        <p:spPr>
          <a:xfrm>
            <a:off x="5216402" y="4593378"/>
            <a:ext cx="1014573" cy="105535"/>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Rak koppling 74"/>
          <p:cNvCxnSpPr>
            <a:stCxn id="21" idx="2"/>
            <a:endCxn id="22" idx="0"/>
          </p:cNvCxnSpPr>
          <p:nvPr/>
        </p:nvCxnSpPr>
        <p:spPr>
          <a:xfrm flipH="1">
            <a:off x="1085827" y="1086852"/>
            <a:ext cx="995725" cy="31489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Rak koppling 76"/>
          <p:cNvCxnSpPr>
            <a:stCxn id="21" idx="2"/>
            <a:endCxn id="23" idx="0"/>
          </p:cNvCxnSpPr>
          <p:nvPr/>
        </p:nvCxnSpPr>
        <p:spPr>
          <a:xfrm>
            <a:off x="2081552" y="1086852"/>
            <a:ext cx="666875" cy="296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Rak koppling 78"/>
          <p:cNvCxnSpPr>
            <a:stCxn id="19" idx="2"/>
            <a:endCxn id="20" idx="0"/>
          </p:cNvCxnSpPr>
          <p:nvPr/>
        </p:nvCxnSpPr>
        <p:spPr>
          <a:xfrm flipH="1">
            <a:off x="1828942" y="4802619"/>
            <a:ext cx="385295" cy="157580"/>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Rak koppling 80"/>
          <p:cNvCxnSpPr>
            <a:stCxn id="7" idx="2"/>
            <a:endCxn id="8" idx="0"/>
          </p:cNvCxnSpPr>
          <p:nvPr/>
        </p:nvCxnSpPr>
        <p:spPr>
          <a:xfrm flipH="1">
            <a:off x="8347884" y="1745805"/>
            <a:ext cx="945151" cy="230180"/>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Rak koppling 82"/>
          <p:cNvCxnSpPr>
            <a:stCxn id="7" idx="2"/>
            <a:endCxn id="9" idx="0"/>
          </p:cNvCxnSpPr>
          <p:nvPr/>
        </p:nvCxnSpPr>
        <p:spPr>
          <a:xfrm>
            <a:off x="9293035" y="1745805"/>
            <a:ext cx="1477417" cy="269369"/>
          </a:xfrm>
          <a:prstGeom prst="line">
            <a:avLst/>
          </a:prstGeom>
        </p:spPr>
        <p:style>
          <a:lnRef idx="1">
            <a:schemeClr val="accent1"/>
          </a:lnRef>
          <a:fillRef idx="0">
            <a:schemeClr val="accent1"/>
          </a:fillRef>
          <a:effectRef idx="0">
            <a:schemeClr val="accent1"/>
          </a:effectRef>
          <a:fontRef idx="minor">
            <a:schemeClr val="tx1"/>
          </a:fontRef>
        </p:style>
      </p:cxnSp>
      <p:sp>
        <p:nvSpPr>
          <p:cNvPr id="87" name="textruta 86"/>
          <p:cNvSpPr txBox="1"/>
          <p:nvPr/>
        </p:nvSpPr>
        <p:spPr>
          <a:xfrm>
            <a:off x="71798" y="3266794"/>
            <a:ext cx="2076209" cy="338554"/>
          </a:xfrm>
          <a:prstGeom prst="rect">
            <a:avLst/>
          </a:prstGeom>
          <a:solidFill>
            <a:schemeClr val="bg1"/>
          </a:solidFill>
          <a:ln>
            <a:solidFill>
              <a:schemeClr val="bg1">
                <a:lumMod val="75000"/>
              </a:schemeClr>
            </a:solidFill>
          </a:ln>
        </p:spPr>
        <p:style>
          <a:lnRef idx="2">
            <a:schemeClr val="accent1"/>
          </a:lnRef>
          <a:fillRef idx="1">
            <a:schemeClr val="lt1"/>
          </a:fillRef>
          <a:effectRef idx="0">
            <a:schemeClr val="accent1"/>
          </a:effectRef>
          <a:fontRef idx="minor">
            <a:schemeClr val="dk1"/>
          </a:fontRef>
        </p:style>
        <p:txBody>
          <a:bodyPr wrap="none" rtlCol="0">
            <a:spAutoFit/>
          </a:bodyPr>
          <a:lstStyle/>
          <a:p>
            <a:r>
              <a:rPr lang="sv-SE" sz="1600" dirty="0">
                <a:latin typeface="Arial" panose="020B0604020202020204" pitchFamily="34" charset="0"/>
                <a:cs typeface="Arial" panose="020B0604020202020204" pitchFamily="34" charset="0"/>
              </a:rPr>
              <a:t>Proportionerliga krav</a:t>
            </a:r>
          </a:p>
        </p:txBody>
      </p:sp>
      <p:cxnSp>
        <p:nvCxnSpPr>
          <p:cNvPr id="89" name="Rak koppling 88"/>
          <p:cNvCxnSpPr>
            <a:stCxn id="19" idx="0"/>
            <a:endCxn id="87" idx="2"/>
          </p:cNvCxnSpPr>
          <p:nvPr/>
        </p:nvCxnSpPr>
        <p:spPr>
          <a:xfrm flipH="1" flipV="1">
            <a:off x="1109903" y="3605348"/>
            <a:ext cx="1104334" cy="366274"/>
          </a:xfrm>
          <a:prstGeom prst="line">
            <a:avLst/>
          </a:prstGeom>
        </p:spPr>
        <p:style>
          <a:lnRef idx="1">
            <a:schemeClr val="accent1"/>
          </a:lnRef>
          <a:fillRef idx="0">
            <a:schemeClr val="accent1"/>
          </a:fillRef>
          <a:effectRef idx="0">
            <a:schemeClr val="accent1"/>
          </a:effectRef>
          <a:fontRef idx="minor">
            <a:schemeClr val="tx1"/>
          </a:fontRef>
        </p:style>
      </p:cxnSp>
      <p:sp>
        <p:nvSpPr>
          <p:cNvPr id="90" name="textruta 89"/>
          <p:cNvSpPr txBox="1"/>
          <p:nvPr/>
        </p:nvSpPr>
        <p:spPr>
          <a:xfrm>
            <a:off x="4356892" y="470263"/>
            <a:ext cx="1766317" cy="338554"/>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none" rtlCol="0">
            <a:spAutoFit/>
          </a:bodyPr>
          <a:lstStyle/>
          <a:p>
            <a:r>
              <a:rPr lang="sv-SE" sz="1600" dirty="0">
                <a:latin typeface="Arial" panose="020B0604020202020204" pitchFamily="34" charset="0"/>
                <a:cs typeface="Arial" panose="020B0604020202020204" pitchFamily="34" charset="0"/>
              </a:rPr>
              <a:t>Den goda affären</a:t>
            </a:r>
          </a:p>
        </p:txBody>
      </p:sp>
      <p:sp>
        <p:nvSpPr>
          <p:cNvPr id="118" name="textruta 117"/>
          <p:cNvSpPr txBox="1"/>
          <p:nvPr/>
        </p:nvSpPr>
        <p:spPr>
          <a:xfrm>
            <a:off x="6933935" y="255855"/>
            <a:ext cx="3256812" cy="338554"/>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sv-SE" sz="1600" dirty="0">
                <a:latin typeface="Arial" panose="020B0604020202020204" pitchFamily="34" charset="0"/>
                <a:cs typeface="Arial" panose="020B0604020202020204" pitchFamily="34" charset="0"/>
              </a:rPr>
              <a:t>Yttre påverkansfaktorer</a:t>
            </a:r>
          </a:p>
        </p:txBody>
      </p:sp>
    </p:spTree>
    <p:extLst>
      <p:ext uri="{BB962C8B-B14F-4D97-AF65-F5344CB8AC3E}">
        <p14:creationId xmlns:p14="http://schemas.microsoft.com/office/powerpoint/2010/main" val="1741811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fade">
                                      <p:cBhvr>
                                        <p:cTn id="7" dur="500"/>
                                        <p:tgtEl>
                                          <p:spTgt spid="120"/>
                                        </p:tgtEl>
                                      </p:cBhvr>
                                    </p:animEffect>
                                  </p:childTnLst>
                                </p:cTn>
                              </p:par>
                              <p:par>
                                <p:cTn id="8" presetID="10" presetClass="entr" presetSubtype="0" fill="hold"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par>
                                <p:cTn id="11" presetID="10" presetClass="entr" presetSubtype="0" fill="hold" nodeType="withEffect">
                                  <p:stCondLst>
                                    <p:cond delay="0"/>
                                  </p:stCondLst>
                                  <p:childTnLst>
                                    <p:set>
                                      <p:cBhvr>
                                        <p:cTn id="12" dur="1" fill="hold">
                                          <p:stCondLst>
                                            <p:cond delay="0"/>
                                          </p:stCondLst>
                                        </p:cTn>
                                        <p:tgtEl>
                                          <p:spTgt spid="73"/>
                                        </p:tgtEl>
                                        <p:attrNameLst>
                                          <p:attrName>style.visibility</p:attrName>
                                        </p:attrNameLst>
                                      </p:cBhvr>
                                      <p:to>
                                        <p:strVal val="visible"/>
                                      </p:to>
                                    </p:set>
                                    <p:animEffect transition="in" filter="fade">
                                      <p:cBhvr>
                                        <p:cTn id="13" dur="500"/>
                                        <p:tgtEl>
                                          <p:spTgt spid="73"/>
                                        </p:tgtEl>
                                      </p:cBhvr>
                                    </p:animEffect>
                                  </p:childTnLst>
                                </p:cTn>
                              </p:par>
                              <p:par>
                                <p:cTn id="14" presetID="10" presetClass="entr" presetSubtype="0" fill="hold" nodeType="withEffect">
                                  <p:stCondLst>
                                    <p:cond delay="0"/>
                                  </p:stCondLst>
                                  <p:childTnLst>
                                    <p:set>
                                      <p:cBhvr>
                                        <p:cTn id="15" dur="1" fill="hold">
                                          <p:stCondLst>
                                            <p:cond delay="0"/>
                                          </p:stCondLst>
                                        </p:cTn>
                                        <p:tgtEl>
                                          <p:spTgt spid="57"/>
                                        </p:tgtEl>
                                        <p:attrNameLst>
                                          <p:attrName>style.visibility</p:attrName>
                                        </p:attrNameLst>
                                      </p:cBhvr>
                                      <p:to>
                                        <p:strVal val="visible"/>
                                      </p:to>
                                    </p:set>
                                    <p:animEffect transition="in" filter="fade">
                                      <p:cBhvr>
                                        <p:cTn id="16" dur="500"/>
                                        <p:tgtEl>
                                          <p:spTgt spid="57"/>
                                        </p:tgtEl>
                                      </p:cBhvr>
                                    </p:animEffect>
                                  </p:childTnLst>
                                </p:cTn>
                              </p:par>
                              <p:par>
                                <p:cTn id="17" presetID="10" presetClass="entr" presetSubtype="0" fill="hold" nodeType="withEffect">
                                  <p:stCondLst>
                                    <p:cond delay="0"/>
                                  </p:stCondLst>
                                  <p:childTnLst>
                                    <p:set>
                                      <p:cBhvr>
                                        <p:cTn id="18" dur="1" fill="hold">
                                          <p:stCondLst>
                                            <p:cond delay="0"/>
                                          </p:stCondLst>
                                        </p:cTn>
                                        <p:tgtEl>
                                          <p:spTgt spid="41"/>
                                        </p:tgtEl>
                                        <p:attrNameLst>
                                          <p:attrName>style.visibility</p:attrName>
                                        </p:attrNameLst>
                                      </p:cBhvr>
                                      <p:to>
                                        <p:strVal val="visible"/>
                                      </p:to>
                                    </p:set>
                                    <p:animEffect transition="in" filter="fade">
                                      <p:cBhvr>
                                        <p:cTn id="19" dur="500"/>
                                        <p:tgtEl>
                                          <p:spTgt spid="41"/>
                                        </p:tgtEl>
                                      </p:cBhvr>
                                    </p:animEffect>
                                  </p:childTnLst>
                                </p:cTn>
                              </p:par>
                              <p:par>
                                <p:cTn id="20" presetID="10" presetClass="entr" presetSubtype="0" fill="hold"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500"/>
                                        <p:tgtEl>
                                          <p:spTgt spid="32"/>
                                        </p:tgtEl>
                                      </p:cBhvr>
                                    </p:animEffect>
                                  </p:childTnLst>
                                </p:cTn>
                              </p:par>
                              <p:par>
                                <p:cTn id="23" presetID="10" presetClass="entr" presetSubtype="0" fill="hold" nodeType="with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500"/>
                                        <p:tgtEl>
                                          <p:spTgt spid="30"/>
                                        </p:tgtEl>
                                      </p:cBhvr>
                                    </p:animEffect>
                                  </p:childTnLst>
                                </p:cTn>
                              </p:par>
                              <p:par>
                                <p:cTn id="26" presetID="10" presetClass="entr" presetSubtype="0" fill="hold" nodeType="withEffect">
                                  <p:stCondLst>
                                    <p:cond delay="0"/>
                                  </p:stCondLst>
                                  <p:childTnLst>
                                    <p:set>
                                      <p:cBhvr>
                                        <p:cTn id="27" dur="1" fill="hold">
                                          <p:stCondLst>
                                            <p:cond delay="0"/>
                                          </p:stCondLst>
                                        </p:cTn>
                                        <p:tgtEl>
                                          <p:spTgt spid="92"/>
                                        </p:tgtEl>
                                        <p:attrNameLst>
                                          <p:attrName>style.visibility</p:attrName>
                                        </p:attrNameLst>
                                      </p:cBhvr>
                                      <p:to>
                                        <p:strVal val="visible"/>
                                      </p:to>
                                    </p:set>
                                    <p:animEffect transition="in" filter="fade">
                                      <p:cBhvr>
                                        <p:cTn id="28" dur="500"/>
                                        <p:tgtEl>
                                          <p:spTgt spid="9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500"/>
                                        <p:tgtEl>
                                          <p:spTgt spid="9"/>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500"/>
                                        <p:tgtEl>
                                          <p:spTgt spid="12"/>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500"/>
                                        <p:tgtEl>
                                          <p:spTgt spid="13"/>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500"/>
                                        <p:tgtEl>
                                          <p:spTgt spid="14"/>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fade">
                                      <p:cBhvr>
                                        <p:cTn id="52" dur="500"/>
                                        <p:tgtEl>
                                          <p:spTgt spid="15"/>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500"/>
                                        <p:tgtEl>
                                          <p:spTgt spid="16"/>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fade">
                                      <p:cBhvr>
                                        <p:cTn id="58" dur="500"/>
                                        <p:tgtEl>
                                          <p:spTgt spid="17"/>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animEffect transition="in" filter="fade">
                                      <p:cBhvr>
                                        <p:cTn id="61" dur="500"/>
                                        <p:tgtEl>
                                          <p:spTgt spid="18"/>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fade">
                                      <p:cBhvr>
                                        <p:cTn id="64" dur="500"/>
                                        <p:tgtEl>
                                          <p:spTgt spid="19"/>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fade">
                                      <p:cBhvr>
                                        <p:cTn id="67" dur="500"/>
                                        <p:tgtEl>
                                          <p:spTgt spid="20"/>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fade">
                                      <p:cBhvr>
                                        <p:cTn id="70" dur="500"/>
                                        <p:tgtEl>
                                          <p:spTgt spid="21"/>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fade">
                                      <p:cBhvr>
                                        <p:cTn id="73" dur="500"/>
                                        <p:tgtEl>
                                          <p:spTgt spid="22"/>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fade">
                                      <p:cBhvr>
                                        <p:cTn id="76" dur="500"/>
                                        <p:tgtEl>
                                          <p:spTgt spid="23"/>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fade">
                                      <p:cBhvr>
                                        <p:cTn id="79" dur="500"/>
                                        <p:tgtEl>
                                          <p:spTgt spid="25"/>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fade">
                                      <p:cBhvr>
                                        <p:cTn id="82" dur="500"/>
                                        <p:tgtEl>
                                          <p:spTgt spid="26"/>
                                        </p:tgtEl>
                                      </p:cBhvr>
                                    </p:animEffect>
                                  </p:childTnLst>
                                </p:cTn>
                              </p:par>
                              <p:par>
                                <p:cTn id="83" presetID="10" presetClass="entr" presetSubtype="0" fill="hold" nodeType="withEffect">
                                  <p:stCondLst>
                                    <p:cond delay="0"/>
                                  </p:stCondLst>
                                  <p:childTnLst>
                                    <p:set>
                                      <p:cBhvr>
                                        <p:cTn id="84" dur="1" fill="hold">
                                          <p:stCondLst>
                                            <p:cond delay="0"/>
                                          </p:stCondLst>
                                        </p:cTn>
                                        <p:tgtEl>
                                          <p:spTgt spid="28"/>
                                        </p:tgtEl>
                                        <p:attrNameLst>
                                          <p:attrName>style.visibility</p:attrName>
                                        </p:attrNameLst>
                                      </p:cBhvr>
                                      <p:to>
                                        <p:strVal val="visible"/>
                                      </p:to>
                                    </p:set>
                                    <p:animEffect transition="in" filter="fade">
                                      <p:cBhvr>
                                        <p:cTn id="85" dur="500"/>
                                        <p:tgtEl>
                                          <p:spTgt spid="28"/>
                                        </p:tgtEl>
                                      </p:cBhvr>
                                    </p:animEffect>
                                  </p:childTnLst>
                                </p:cTn>
                              </p:par>
                              <p:par>
                                <p:cTn id="86" presetID="10" presetClass="entr" presetSubtype="0" fill="hold" nodeType="withEffect">
                                  <p:stCondLst>
                                    <p:cond delay="0"/>
                                  </p:stCondLst>
                                  <p:childTnLst>
                                    <p:set>
                                      <p:cBhvr>
                                        <p:cTn id="87" dur="1" fill="hold">
                                          <p:stCondLst>
                                            <p:cond delay="0"/>
                                          </p:stCondLst>
                                        </p:cTn>
                                        <p:tgtEl>
                                          <p:spTgt spid="39"/>
                                        </p:tgtEl>
                                        <p:attrNameLst>
                                          <p:attrName>style.visibility</p:attrName>
                                        </p:attrNameLst>
                                      </p:cBhvr>
                                      <p:to>
                                        <p:strVal val="visible"/>
                                      </p:to>
                                    </p:set>
                                    <p:animEffect transition="in" filter="fade">
                                      <p:cBhvr>
                                        <p:cTn id="88" dur="500"/>
                                        <p:tgtEl>
                                          <p:spTgt spid="39"/>
                                        </p:tgtEl>
                                      </p:cBhvr>
                                    </p:animEffect>
                                  </p:childTnLst>
                                </p:cTn>
                              </p:par>
                              <p:par>
                                <p:cTn id="89" presetID="10" presetClass="entr" presetSubtype="0" fill="hold" nodeType="withEffect">
                                  <p:stCondLst>
                                    <p:cond delay="0"/>
                                  </p:stCondLst>
                                  <p:childTnLst>
                                    <p:set>
                                      <p:cBhvr>
                                        <p:cTn id="90" dur="1" fill="hold">
                                          <p:stCondLst>
                                            <p:cond delay="0"/>
                                          </p:stCondLst>
                                        </p:cTn>
                                        <p:tgtEl>
                                          <p:spTgt spid="43"/>
                                        </p:tgtEl>
                                        <p:attrNameLst>
                                          <p:attrName>style.visibility</p:attrName>
                                        </p:attrNameLst>
                                      </p:cBhvr>
                                      <p:to>
                                        <p:strVal val="visible"/>
                                      </p:to>
                                    </p:set>
                                    <p:animEffect transition="in" filter="fade">
                                      <p:cBhvr>
                                        <p:cTn id="91" dur="500"/>
                                        <p:tgtEl>
                                          <p:spTgt spid="43"/>
                                        </p:tgtEl>
                                      </p:cBhvr>
                                    </p:animEffect>
                                  </p:childTnLst>
                                </p:cTn>
                              </p:par>
                              <p:par>
                                <p:cTn id="92" presetID="10" presetClass="entr" presetSubtype="0" fill="hold" nodeType="withEffect">
                                  <p:stCondLst>
                                    <p:cond delay="0"/>
                                  </p:stCondLst>
                                  <p:childTnLst>
                                    <p:set>
                                      <p:cBhvr>
                                        <p:cTn id="93" dur="1" fill="hold">
                                          <p:stCondLst>
                                            <p:cond delay="0"/>
                                          </p:stCondLst>
                                        </p:cTn>
                                        <p:tgtEl>
                                          <p:spTgt spid="53"/>
                                        </p:tgtEl>
                                        <p:attrNameLst>
                                          <p:attrName>style.visibility</p:attrName>
                                        </p:attrNameLst>
                                      </p:cBhvr>
                                      <p:to>
                                        <p:strVal val="visible"/>
                                      </p:to>
                                    </p:set>
                                    <p:animEffect transition="in" filter="fade">
                                      <p:cBhvr>
                                        <p:cTn id="94" dur="500"/>
                                        <p:tgtEl>
                                          <p:spTgt spid="53"/>
                                        </p:tgtEl>
                                      </p:cBhvr>
                                    </p:animEffect>
                                  </p:childTnLst>
                                </p:cTn>
                              </p:par>
                              <p:par>
                                <p:cTn id="95" presetID="10" presetClass="entr" presetSubtype="0" fill="hold" nodeType="withEffect">
                                  <p:stCondLst>
                                    <p:cond delay="0"/>
                                  </p:stCondLst>
                                  <p:childTnLst>
                                    <p:set>
                                      <p:cBhvr>
                                        <p:cTn id="96" dur="1" fill="hold">
                                          <p:stCondLst>
                                            <p:cond delay="0"/>
                                          </p:stCondLst>
                                        </p:cTn>
                                        <p:tgtEl>
                                          <p:spTgt spid="55"/>
                                        </p:tgtEl>
                                        <p:attrNameLst>
                                          <p:attrName>style.visibility</p:attrName>
                                        </p:attrNameLst>
                                      </p:cBhvr>
                                      <p:to>
                                        <p:strVal val="visible"/>
                                      </p:to>
                                    </p:set>
                                    <p:animEffect transition="in" filter="fade">
                                      <p:cBhvr>
                                        <p:cTn id="97" dur="500"/>
                                        <p:tgtEl>
                                          <p:spTgt spid="55"/>
                                        </p:tgtEl>
                                      </p:cBhvr>
                                    </p:animEffect>
                                  </p:childTnLst>
                                </p:cTn>
                              </p:par>
                              <p:par>
                                <p:cTn id="98" presetID="10" presetClass="entr" presetSubtype="0" fill="hold" nodeType="withEffect">
                                  <p:stCondLst>
                                    <p:cond delay="0"/>
                                  </p:stCondLst>
                                  <p:childTnLst>
                                    <p:set>
                                      <p:cBhvr>
                                        <p:cTn id="99" dur="1" fill="hold">
                                          <p:stCondLst>
                                            <p:cond delay="0"/>
                                          </p:stCondLst>
                                        </p:cTn>
                                        <p:tgtEl>
                                          <p:spTgt spid="69"/>
                                        </p:tgtEl>
                                        <p:attrNameLst>
                                          <p:attrName>style.visibility</p:attrName>
                                        </p:attrNameLst>
                                      </p:cBhvr>
                                      <p:to>
                                        <p:strVal val="visible"/>
                                      </p:to>
                                    </p:set>
                                    <p:animEffect transition="in" filter="fade">
                                      <p:cBhvr>
                                        <p:cTn id="100" dur="500"/>
                                        <p:tgtEl>
                                          <p:spTgt spid="69"/>
                                        </p:tgtEl>
                                      </p:cBhvr>
                                    </p:animEffect>
                                  </p:childTnLst>
                                </p:cTn>
                              </p:par>
                              <p:par>
                                <p:cTn id="101" presetID="10" presetClass="entr" presetSubtype="0" fill="hold" nodeType="withEffect">
                                  <p:stCondLst>
                                    <p:cond delay="0"/>
                                  </p:stCondLst>
                                  <p:childTnLst>
                                    <p:set>
                                      <p:cBhvr>
                                        <p:cTn id="102" dur="1" fill="hold">
                                          <p:stCondLst>
                                            <p:cond delay="0"/>
                                          </p:stCondLst>
                                        </p:cTn>
                                        <p:tgtEl>
                                          <p:spTgt spid="71"/>
                                        </p:tgtEl>
                                        <p:attrNameLst>
                                          <p:attrName>style.visibility</p:attrName>
                                        </p:attrNameLst>
                                      </p:cBhvr>
                                      <p:to>
                                        <p:strVal val="visible"/>
                                      </p:to>
                                    </p:set>
                                    <p:animEffect transition="in" filter="fade">
                                      <p:cBhvr>
                                        <p:cTn id="103" dur="500"/>
                                        <p:tgtEl>
                                          <p:spTgt spid="71"/>
                                        </p:tgtEl>
                                      </p:cBhvr>
                                    </p:animEffect>
                                  </p:childTnLst>
                                </p:cTn>
                              </p:par>
                              <p:par>
                                <p:cTn id="104" presetID="10" presetClass="entr" presetSubtype="0" fill="hold" nodeType="withEffect">
                                  <p:stCondLst>
                                    <p:cond delay="0"/>
                                  </p:stCondLst>
                                  <p:childTnLst>
                                    <p:set>
                                      <p:cBhvr>
                                        <p:cTn id="105" dur="1" fill="hold">
                                          <p:stCondLst>
                                            <p:cond delay="0"/>
                                          </p:stCondLst>
                                        </p:cTn>
                                        <p:tgtEl>
                                          <p:spTgt spid="75"/>
                                        </p:tgtEl>
                                        <p:attrNameLst>
                                          <p:attrName>style.visibility</p:attrName>
                                        </p:attrNameLst>
                                      </p:cBhvr>
                                      <p:to>
                                        <p:strVal val="visible"/>
                                      </p:to>
                                    </p:set>
                                    <p:animEffect transition="in" filter="fade">
                                      <p:cBhvr>
                                        <p:cTn id="106" dur="500"/>
                                        <p:tgtEl>
                                          <p:spTgt spid="75"/>
                                        </p:tgtEl>
                                      </p:cBhvr>
                                    </p:animEffect>
                                  </p:childTnLst>
                                </p:cTn>
                              </p:par>
                              <p:par>
                                <p:cTn id="107" presetID="10" presetClass="entr" presetSubtype="0" fill="hold" nodeType="withEffect">
                                  <p:stCondLst>
                                    <p:cond delay="0"/>
                                  </p:stCondLst>
                                  <p:childTnLst>
                                    <p:set>
                                      <p:cBhvr>
                                        <p:cTn id="108" dur="1" fill="hold">
                                          <p:stCondLst>
                                            <p:cond delay="0"/>
                                          </p:stCondLst>
                                        </p:cTn>
                                        <p:tgtEl>
                                          <p:spTgt spid="77"/>
                                        </p:tgtEl>
                                        <p:attrNameLst>
                                          <p:attrName>style.visibility</p:attrName>
                                        </p:attrNameLst>
                                      </p:cBhvr>
                                      <p:to>
                                        <p:strVal val="visible"/>
                                      </p:to>
                                    </p:set>
                                    <p:animEffect transition="in" filter="fade">
                                      <p:cBhvr>
                                        <p:cTn id="109" dur="500"/>
                                        <p:tgtEl>
                                          <p:spTgt spid="77"/>
                                        </p:tgtEl>
                                      </p:cBhvr>
                                    </p:animEffect>
                                  </p:childTnLst>
                                </p:cTn>
                              </p:par>
                              <p:par>
                                <p:cTn id="110" presetID="10" presetClass="entr" presetSubtype="0" fill="hold" nodeType="withEffect">
                                  <p:stCondLst>
                                    <p:cond delay="0"/>
                                  </p:stCondLst>
                                  <p:childTnLst>
                                    <p:set>
                                      <p:cBhvr>
                                        <p:cTn id="111" dur="1" fill="hold">
                                          <p:stCondLst>
                                            <p:cond delay="0"/>
                                          </p:stCondLst>
                                        </p:cTn>
                                        <p:tgtEl>
                                          <p:spTgt spid="79"/>
                                        </p:tgtEl>
                                        <p:attrNameLst>
                                          <p:attrName>style.visibility</p:attrName>
                                        </p:attrNameLst>
                                      </p:cBhvr>
                                      <p:to>
                                        <p:strVal val="visible"/>
                                      </p:to>
                                    </p:set>
                                    <p:animEffect transition="in" filter="fade">
                                      <p:cBhvr>
                                        <p:cTn id="112" dur="500"/>
                                        <p:tgtEl>
                                          <p:spTgt spid="79"/>
                                        </p:tgtEl>
                                      </p:cBhvr>
                                    </p:animEffect>
                                  </p:childTnLst>
                                </p:cTn>
                              </p:par>
                              <p:par>
                                <p:cTn id="113" presetID="10" presetClass="entr" presetSubtype="0" fill="hold" nodeType="withEffect">
                                  <p:stCondLst>
                                    <p:cond delay="0"/>
                                  </p:stCondLst>
                                  <p:childTnLst>
                                    <p:set>
                                      <p:cBhvr>
                                        <p:cTn id="114" dur="1" fill="hold">
                                          <p:stCondLst>
                                            <p:cond delay="0"/>
                                          </p:stCondLst>
                                        </p:cTn>
                                        <p:tgtEl>
                                          <p:spTgt spid="81"/>
                                        </p:tgtEl>
                                        <p:attrNameLst>
                                          <p:attrName>style.visibility</p:attrName>
                                        </p:attrNameLst>
                                      </p:cBhvr>
                                      <p:to>
                                        <p:strVal val="visible"/>
                                      </p:to>
                                    </p:set>
                                    <p:animEffect transition="in" filter="fade">
                                      <p:cBhvr>
                                        <p:cTn id="115" dur="500"/>
                                        <p:tgtEl>
                                          <p:spTgt spid="81"/>
                                        </p:tgtEl>
                                      </p:cBhvr>
                                    </p:animEffect>
                                  </p:childTnLst>
                                </p:cTn>
                              </p:par>
                              <p:par>
                                <p:cTn id="116" presetID="10" presetClass="entr" presetSubtype="0" fill="hold" nodeType="withEffect">
                                  <p:stCondLst>
                                    <p:cond delay="0"/>
                                  </p:stCondLst>
                                  <p:childTnLst>
                                    <p:set>
                                      <p:cBhvr>
                                        <p:cTn id="117" dur="1" fill="hold">
                                          <p:stCondLst>
                                            <p:cond delay="0"/>
                                          </p:stCondLst>
                                        </p:cTn>
                                        <p:tgtEl>
                                          <p:spTgt spid="83"/>
                                        </p:tgtEl>
                                        <p:attrNameLst>
                                          <p:attrName>style.visibility</p:attrName>
                                        </p:attrNameLst>
                                      </p:cBhvr>
                                      <p:to>
                                        <p:strVal val="visible"/>
                                      </p:to>
                                    </p:set>
                                    <p:animEffect transition="in" filter="fade">
                                      <p:cBhvr>
                                        <p:cTn id="118" dur="500"/>
                                        <p:tgtEl>
                                          <p:spTgt spid="83"/>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87"/>
                                        </p:tgtEl>
                                        <p:attrNameLst>
                                          <p:attrName>style.visibility</p:attrName>
                                        </p:attrNameLst>
                                      </p:cBhvr>
                                      <p:to>
                                        <p:strVal val="visible"/>
                                      </p:to>
                                    </p:set>
                                    <p:animEffect transition="in" filter="fade">
                                      <p:cBhvr>
                                        <p:cTn id="121" dur="500"/>
                                        <p:tgtEl>
                                          <p:spTgt spid="87"/>
                                        </p:tgtEl>
                                      </p:cBhvr>
                                    </p:animEffect>
                                  </p:childTnLst>
                                </p:cTn>
                              </p:par>
                              <p:par>
                                <p:cTn id="122" presetID="10" presetClass="entr" presetSubtype="0" fill="hold" nodeType="withEffect">
                                  <p:stCondLst>
                                    <p:cond delay="0"/>
                                  </p:stCondLst>
                                  <p:childTnLst>
                                    <p:set>
                                      <p:cBhvr>
                                        <p:cTn id="123" dur="1" fill="hold">
                                          <p:stCondLst>
                                            <p:cond delay="0"/>
                                          </p:stCondLst>
                                        </p:cTn>
                                        <p:tgtEl>
                                          <p:spTgt spid="89"/>
                                        </p:tgtEl>
                                        <p:attrNameLst>
                                          <p:attrName>style.visibility</p:attrName>
                                        </p:attrNameLst>
                                      </p:cBhvr>
                                      <p:to>
                                        <p:strVal val="visible"/>
                                      </p:to>
                                    </p:set>
                                    <p:animEffect transition="in" filter="fade">
                                      <p:cBhvr>
                                        <p:cTn id="124" dur="500"/>
                                        <p:tgtEl>
                                          <p:spTgt spid="89"/>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90"/>
                                        </p:tgtEl>
                                        <p:attrNameLst>
                                          <p:attrName>style.visibility</p:attrName>
                                        </p:attrNameLst>
                                      </p:cBhvr>
                                      <p:to>
                                        <p:strVal val="visible"/>
                                      </p:to>
                                    </p:set>
                                    <p:animEffect transition="in" filter="fade">
                                      <p:cBhvr>
                                        <p:cTn id="127" dur="500"/>
                                        <p:tgtEl>
                                          <p:spTgt spid="90"/>
                                        </p:tgtEl>
                                      </p:cBhvr>
                                    </p:animEffect>
                                  </p:childTnLst>
                                </p:cTn>
                              </p:par>
                              <p:par>
                                <p:cTn id="128" presetID="10" presetClass="entr" presetSubtype="0" fill="hold" grpId="0" nodeType="withEffect">
                                  <p:stCondLst>
                                    <p:cond delay="0"/>
                                  </p:stCondLst>
                                  <p:childTnLst>
                                    <p:set>
                                      <p:cBhvr>
                                        <p:cTn id="129" dur="1" fill="hold">
                                          <p:stCondLst>
                                            <p:cond delay="0"/>
                                          </p:stCondLst>
                                        </p:cTn>
                                        <p:tgtEl>
                                          <p:spTgt spid="118"/>
                                        </p:tgtEl>
                                        <p:attrNameLst>
                                          <p:attrName>style.visibility</p:attrName>
                                        </p:attrNameLst>
                                      </p:cBhvr>
                                      <p:to>
                                        <p:strVal val="visible"/>
                                      </p:to>
                                    </p:set>
                                    <p:animEffect transition="in" filter="fade">
                                      <p:cBhvr>
                                        <p:cTn id="130" dur="500"/>
                                        <p:tgtEl>
                                          <p:spTgt spid="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5" grpId="0" animBg="1"/>
      <p:bldP spid="26" grpId="0" animBg="1"/>
      <p:bldP spid="87" grpId="0" animBg="1"/>
      <p:bldP spid="90" grpId="0" animBg="1"/>
      <p:bldP spid="1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p:cNvSpPr txBox="1"/>
          <p:nvPr/>
        </p:nvSpPr>
        <p:spPr>
          <a:xfrm>
            <a:off x="695400" y="476672"/>
            <a:ext cx="4222631" cy="830997"/>
          </a:xfrm>
          <a:prstGeom prst="rect">
            <a:avLst/>
          </a:prstGeom>
          <a:noFill/>
        </p:spPr>
        <p:txBody>
          <a:bodyPr wrap="none" rtlCol="0">
            <a:spAutoFit/>
          </a:bodyPr>
          <a:lstStyle/>
          <a:p>
            <a:r>
              <a:rPr lang="en-US" sz="4800" b="1" dirty="0" err="1">
                <a:solidFill>
                  <a:schemeClr val="bg1"/>
                </a:solidFill>
                <a:latin typeface="Arial" charset="0"/>
                <a:ea typeface="Arial" charset="0"/>
                <a:cs typeface="Arial" charset="0"/>
              </a:rPr>
              <a:t>Utmaningar</a:t>
            </a:r>
            <a:r>
              <a:rPr lang="en-US" sz="4800" b="1" dirty="0">
                <a:solidFill>
                  <a:schemeClr val="bg1"/>
                </a:solidFill>
                <a:latin typeface="Arial" charset="0"/>
                <a:ea typeface="Arial" charset="0"/>
                <a:cs typeface="Arial" charset="0"/>
              </a:rPr>
              <a:t>…</a:t>
            </a:r>
          </a:p>
        </p:txBody>
      </p:sp>
      <p:sp>
        <p:nvSpPr>
          <p:cNvPr id="2" name="TextBox 1"/>
          <p:cNvSpPr txBox="1"/>
          <p:nvPr/>
        </p:nvSpPr>
        <p:spPr>
          <a:xfrm>
            <a:off x="695400" y="1556793"/>
            <a:ext cx="6192688" cy="5601533"/>
          </a:xfrm>
          <a:prstGeom prst="rect">
            <a:avLst/>
          </a:prstGeom>
          <a:noFill/>
        </p:spPr>
        <p:txBody>
          <a:bodyPr wrap="square" rtlCol="0">
            <a:spAutoFit/>
          </a:bodyPr>
          <a:lstStyle/>
          <a:p>
            <a:pPr marL="457200" indent="-457200">
              <a:spcBef>
                <a:spcPts val="600"/>
              </a:spcBef>
              <a:spcAft>
                <a:spcPts val="600"/>
              </a:spcAft>
              <a:buFont typeface="Wingdings" panose="05000000000000000000" pitchFamily="2" charset="2"/>
              <a:buChar char="§"/>
            </a:pPr>
            <a:r>
              <a:rPr lang="sv-SE" sz="2800" dirty="0">
                <a:solidFill>
                  <a:schemeClr val="bg1"/>
                </a:solidFill>
                <a:latin typeface="Arial" charset="0"/>
                <a:ea typeface="Arial" charset="0"/>
                <a:cs typeface="Arial" charset="0"/>
              </a:rPr>
              <a:t>Skrika högst kultur kring vad som ska upphandlas.</a:t>
            </a:r>
          </a:p>
          <a:p>
            <a:pPr marL="457200" indent="-457200">
              <a:spcBef>
                <a:spcPts val="600"/>
              </a:spcBef>
              <a:spcAft>
                <a:spcPts val="600"/>
              </a:spcAft>
              <a:buFont typeface="Wingdings" panose="05000000000000000000" pitchFamily="2" charset="2"/>
              <a:buChar char="§"/>
            </a:pPr>
            <a:r>
              <a:rPr lang="sv-SE" sz="2800" dirty="0">
                <a:solidFill>
                  <a:schemeClr val="bg1"/>
                </a:solidFill>
                <a:latin typeface="Arial" charset="0"/>
                <a:ea typeface="Arial" charset="0"/>
                <a:cs typeface="Arial" charset="0"/>
              </a:rPr>
              <a:t>Brister i analys inför upphandling, mycket antagande.</a:t>
            </a:r>
          </a:p>
          <a:p>
            <a:pPr marL="457200" indent="-457200">
              <a:spcBef>
                <a:spcPts val="600"/>
              </a:spcBef>
              <a:spcAft>
                <a:spcPts val="600"/>
              </a:spcAft>
              <a:buFont typeface="Wingdings" panose="05000000000000000000" pitchFamily="2" charset="2"/>
              <a:buChar char="§"/>
            </a:pPr>
            <a:r>
              <a:rPr lang="sv-SE" sz="2800" dirty="0">
                <a:solidFill>
                  <a:schemeClr val="bg1"/>
                </a:solidFill>
                <a:latin typeface="Arial" charset="0"/>
                <a:ea typeface="Arial" charset="0"/>
                <a:cs typeface="Arial" charset="0"/>
              </a:rPr>
              <a:t>Oklart utfall – svårt att bedöma framgång när det bara är ”avtalet som räknas”.</a:t>
            </a:r>
          </a:p>
          <a:p>
            <a:pPr marL="457200" indent="-457200">
              <a:spcBef>
                <a:spcPts val="600"/>
              </a:spcBef>
              <a:spcAft>
                <a:spcPts val="600"/>
              </a:spcAft>
              <a:buFont typeface="Wingdings" panose="05000000000000000000" pitchFamily="2" charset="2"/>
              <a:buChar char="§"/>
            </a:pPr>
            <a:r>
              <a:rPr lang="sv-SE" sz="2800" dirty="0">
                <a:solidFill>
                  <a:schemeClr val="bg1"/>
                </a:solidFill>
                <a:latin typeface="Arial" charset="0"/>
                <a:ea typeface="Arial" charset="0"/>
                <a:cs typeface="Arial" charset="0"/>
              </a:rPr>
              <a:t>Röriga data, eller inga data… leverantörstrohet?</a:t>
            </a:r>
          </a:p>
          <a:p>
            <a:pPr marL="457200" indent="-457200">
              <a:spcBef>
                <a:spcPts val="600"/>
              </a:spcBef>
              <a:spcAft>
                <a:spcPts val="600"/>
              </a:spcAft>
              <a:buFont typeface="Wingdings" panose="05000000000000000000" pitchFamily="2" charset="2"/>
              <a:buChar char="§"/>
            </a:pPr>
            <a:endParaRPr lang="sv-SE" sz="2800" dirty="0">
              <a:solidFill>
                <a:schemeClr val="bg1"/>
              </a:solidFill>
              <a:latin typeface="Arial" charset="0"/>
              <a:ea typeface="Arial" charset="0"/>
              <a:cs typeface="Arial" charset="0"/>
            </a:endParaRPr>
          </a:p>
          <a:p>
            <a:pPr marL="457200" indent="-457200">
              <a:spcBef>
                <a:spcPts val="600"/>
              </a:spcBef>
              <a:spcAft>
                <a:spcPts val="600"/>
              </a:spcAft>
              <a:buFont typeface="Wingdings" panose="05000000000000000000" pitchFamily="2" charset="2"/>
              <a:buChar char="§"/>
            </a:pPr>
            <a:endParaRPr lang="sv-SE" sz="2800" dirty="0">
              <a:solidFill>
                <a:schemeClr val="bg1"/>
              </a:solidFill>
              <a:latin typeface="Arial" charset="0"/>
              <a:ea typeface="Arial" charset="0"/>
              <a:cs typeface="Arial" charset="0"/>
            </a:endParaRPr>
          </a:p>
        </p:txBody>
      </p:sp>
      <p:pic>
        <p:nvPicPr>
          <p:cNvPr id="6" name="Bildobjekt 5"/>
          <p:cNvPicPr>
            <a:picLocks noChangeAspect="1"/>
          </p:cNvPicPr>
          <p:nvPr/>
        </p:nvPicPr>
        <p:blipFill rotWithShape="1">
          <a:blip r:embed="rId3">
            <a:extLst>
              <a:ext uri="{28A0092B-C50C-407E-A947-70E740481C1C}">
                <a14:useLocalDpi xmlns:a14="http://schemas.microsoft.com/office/drawing/2010/main" val="0"/>
              </a:ext>
            </a:extLst>
          </a:blip>
          <a:srcRect l="69287" t="38450" r="15876" b="41600"/>
          <a:stretch/>
        </p:blipFill>
        <p:spPr>
          <a:xfrm>
            <a:off x="7176120" y="980728"/>
            <a:ext cx="3744417" cy="3557194"/>
          </a:xfrm>
          <a:prstGeom prst="rect">
            <a:avLst/>
          </a:prstGeom>
        </p:spPr>
      </p:pic>
    </p:spTree>
    <p:extLst>
      <p:ext uri="{BB962C8B-B14F-4D97-AF65-F5344CB8AC3E}">
        <p14:creationId xmlns:p14="http://schemas.microsoft.com/office/powerpoint/2010/main" val="701363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71464" y="2204864"/>
            <a:ext cx="9505056" cy="2123658"/>
          </a:xfrm>
          <a:prstGeom prst="rect">
            <a:avLst/>
          </a:prstGeom>
          <a:noFill/>
        </p:spPr>
        <p:txBody>
          <a:bodyPr wrap="square" rtlCol="0">
            <a:spAutoFit/>
          </a:bodyPr>
          <a:lstStyle/>
          <a:p>
            <a:pPr algn="ctr">
              <a:spcBef>
                <a:spcPts val="600"/>
              </a:spcBef>
              <a:spcAft>
                <a:spcPts val="600"/>
              </a:spcAft>
            </a:pPr>
            <a:r>
              <a:rPr lang="sv-SE" sz="4400" b="1" dirty="0">
                <a:solidFill>
                  <a:schemeClr val="bg1"/>
                </a:solidFill>
                <a:latin typeface="Arial" charset="0"/>
                <a:ea typeface="Arial" charset="0"/>
                <a:cs typeface="Arial" charset="0"/>
              </a:rPr>
              <a:t>Vi behöver veta att vi använder pengarna på bästa sätt – men var börja?</a:t>
            </a:r>
          </a:p>
        </p:txBody>
      </p:sp>
    </p:spTree>
    <p:extLst>
      <p:ext uri="{BB962C8B-B14F-4D97-AF65-F5344CB8AC3E}">
        <p14:creationId xmlns:p14="http://schemas.microsoft.com/office/powerpoint/2010/main" val="1194431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335360" y="360568"/>
            <a:ext cx="9073007" cy="6137392"/>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p:cNvPicPr>
            <a:picLocks noChangeAspect="1"/>
          </p:cNvPicPr>
          <p:nvPr/>
        </p:nvPicPr>
        <p:blipFill>
          <a:blip r:embed="rId3"/>
          <a:stretch>
            <a:fillRect/>
          </a:stretch>
        </p:blipFill>
        <p:spPr>
          <a:xfrm>
            <a:off x="401140" y="310608"/>
            <a:ext cx="8941445" cy="6237312"/>
          </a:xfrm>
          <a:prstGeom prst="rect">
            <a:avLst/>
          </a:prstGeom>
        </p:spPr>
      </p:pic>
      <p:sp>
        <p:nvSpPr>
          <p:cNvPr id="6" name="textruta 5"/>
          <p:cNvSpPr txBox="1"/>
          <p:nvPr/>
        </p:nvSpPr>
        <p:spPr>
          <a:xfrm rot="5400000">
            <a:off x="8804572" y="2375153"/>
            <a:ext cx="5186035" cy="954107"/>
          </a:xfrm>
          <a:prstGeom prst="rect">
            <a:avLst/>
          </a:prstGeom>
          <a:noFill/>
        </p:spPr>
        <p:txBody>
          <a:bodyPr wrap="none" rtlCol="0">
            <a:spAutoFit/>
          </a:bodyPr>
          <a:lstStyle/>
          <a:p>
            <a:r>
              <a:rPr lang="sv-SE" sz="3600" b="1" dirty="0">
                <a:solidFill>
                  <a:schemeClr val="bg1"/>
                </a:solidFill>
                <a:latin typeface="Arial" panose="020B0604020202020204" pitchFamily="34" charset="0"/>
                <a:cs typeface="Arial" panose="020B0604020202020204" pitchFamily="34" charset="0"/>
              </a:rPr>
              <a:t>1. Digital </a:t>
            </a:r>
            <a:r>
              <a:rPr lang="sv-SE" sz="3600" b="1" dirty="0" err="1">
                <a:solidFill>
                  <a:schemeClr val="bg1"/>
                </a:solidFill>
                <a:latin typeface="Arial" panose="020B0604020202020204" pitchFamily="34" charset="0"/>
                <a:cs typeface="Arial" panose="020B0604020202020204" pitchFamily="34" charset="0"/>
              </a:rPr>
              <a:t>spend</a:t>
            </a:r>
            <a:r>
              <a:rPr lang="sv-SE" sz="3600" b="1" dirty="0">
                <a:solidFill>
                  <a:schemeClr val="bg1"/>
                </a:solidFill>
                <a:latin typeface="Arial" panose="020B0604020202020204" pitchFamily="34" charset="0"/>
                <a:cs typeface="Arial" panose="020B0604020202020204" pitchFamily="34" charset="0"/>
              </a:rPr>
              <a:t>-analys</a:t>
            </a:r>
          </a:p>
          <a:p>
            <a:r>
              <a:rPr lang="sv-SE" sz="2000" b="1" dirty="0">
                <a:solidFill>
                  <a:schemeClr val="bg1"/>
                </a:solidFill>
                <a:latin typeface="Arial" panose="020B0604020202020204" pitchFamily="34" charset="0"/>
                <a:cs typeface="Arial" panose="020B0604020202020204" pitchFamily="34" charset="0"/>
              </a:rPr>
              <a:t> Historiskt och löpande</a:t>
            </a:r>
            <a:endParaRPr lang="sv-SE" sz="3600" b="1" dirty="0">
              <a:solidFill>
                <a:schemeClr val="bg1"/>
              </a:solidFill>
              <a:latin typeface="Arial" panose="020B0604020202020204" pitchFamily="34" charset="0"/>
              <a:cs typeface="Arial" panose="020B0604020202020204" pitchFamily="34" charset="0"/>
            </a:endParaRPr>
          </a:p>
        </p:txBody>
      </p:sp>
      <p:sp>
        <p:nvSpPr>
          <p:cNvPr id="7" name="Ellips 6"/>
          <p:cNvSpPr/>
          <p:nvPr/>
        </p:nvSpPr>
        <p:spPr>
          <a:xfrm>
            <a:off x="2711624" y="476672"/>
            <a:ext cx="855200" cy="855200"/>
          </a:xfrm>
          <a:prstGeom prst="ellipse">
            <a:avLst/>
          </a:prstGeom>
          <a:noFill/>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Ellips 7"/>
          <p:cNvSpPr/>
          <p:nvPr/>
        </p:nvSpPr>
        <p:spPr>
          <a:xfrm>
            <a:off x="8520276" y="4663023"/>
            <a:ext cx="855200" cy="855200"/>
          </a:xfrm>
          <a:prstGeom prst="ellipse">
            <a:avLst/>
          </a:prstGeom>
          <a:noFill/>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Ellips 8"/>
          <p:cNvSpPr/>
          <p:nvPr/>
        </p:nvSpPr>
        <p:spPr>
          <a:xfrm>
            <a:off x="8503831" y="2852139"/>
            <a:ext cx="855200" cy="855200"/>
          </a:xfrm>
          <a:prstGeom prst="ellipse">
            <a:avLst/>
          </a:prstGeom>
          <a:noFill/>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Ellips 10"/>
          <p:cNvSpPr/>
          <p:nvPr/>
        </p:nvSpPr>
        <p:spPr>
          <a:xfrm>
            <a:off x="2980668" y="3338004"/>
            <a:ext cx="451036" cy="451036"/>
          </a:xfrm>
          <a:prstGeom prst="ellipse">
            <a:avLst/>
          </a:prstGeom>
          <a:noFill/>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086517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rot="5400000">
            <a:off x="8932814" y="2375153"/>
            <a:ext cx="4929555" cy="954107"/>
          </a:xfrm>
          <a:prstGeom prst="rect">
            <a:avLst/>
          </a:prstGeom>
          <a:noFill/>
        </p:spPr>
        <p:txBody>
          <a:bodyPr wrap="none" rtlCol="0">
            <a:spAutoFit/>
          </a:bodyPr>
          <a:lstStyle/>
          <a:p>
            <a:r>
              <a:rPr lang="sv-SE" sz="3600" b="1" dirty="0">
                <a:solidFill>
                  <a:schemeClr val="bg1"/>
                </a:solidFill>
                <a:latin typeface="Arial" panose="020B0604020202020204" pitchFamily="34" charset="0"/>
                <a:cs typeface="Arial" panose="020B0604020202020204" pitchFamily="34" charset="0"/>
              </a:rPr>
              <a:t>2. Prioriteringsmodell</a:t>
            </a:r>
          </a:p>
          <a:p>
            <a:r>
              <a:rPr lang="sv-SE" sz="2000" b="1" dirty="0">
                <a:solidFill>
                  <a:schemeClr val="bg1"/>
                </a:solidFill>
                <a:latin typeface="Arial" panose="020B0604020202020204" pitchFamily="34" charset="0"/>
                <a:cs typeface="Arial" panose="020B0604020202020204" pitchFamily="34" charset="0"/>
              </a:rPr>
              <a:t> Vilka krav väger högst?</a:t>
            </a:r>
            <a:endParaRPr lang="sv-SE" sz="3600" b="1" dirty="0">
              <a:solidFill>
                <a:schemeClr val="bg1"/>
              </a:solidFill>
              <a:latin typeface="Arial" panose="020B0604020202020204" pitchFamily="34" charset="0"/>
              <a:cs typeface="Arial" panose="020B0604020202020204" pitchFamily="34" charset="0"/>
            </a:endParaRPr>
          </a:p>
        </p:txBody>
      </p:sp>
      <p:pic>
        <p:nvPicPr>
          <p:cNvPr id="7" name="Bildobjekt 6"/>
          <p:cNvPicPr>
            <a:picLocks noChangeAspect="1"/>
          </p:cNvPicPr>
          <p:nvPr/>
        </p:nvPicPr>
        <p:blipFill rotWithShape="1">
          <a:blip r:embed="rId3" cstate="print">
            <a:extLst>
              <a:ext uri="{28A0092B-C50C-407E-A947-70E740481C1C}">
                <a14:useLocalDpi xmlns:a14="http://schemas.microsoft.com/office/drawing/2010/main" val="0"/>
              </a:ext>
            </a:extLst>
          </a:blip>
          <a:srcRect r="25209"/>
          <a:stretch/>
        </p:blipFill>
        <p:spPr>
          <a:xfrm>
            <a:off x="-846839" y="-1756786"/>
            <a:ext cx="9607135" cy="9077308"/>
          </a:xfrm>
          <a:prstGeom prst="rect">
            <a:avLst/>
          </a:prstGeom>
        </p:spPr>
      </p:pic>
      <p:sp>
        <p:nvSpPr>
          <p:cNvPr id="8" name="textruta 7"/>
          <p:cNvSpPr txBox="1"/>
          <p:nvPr/>
        </p:nvSpPr>
        <p:spPr>
          <a:xfrm>
            <a:off x="5447928" y="3284984"/>
            <a:ext cx="1296144" cy="523220"/>
          </a:xfrm>
          <a:prstGeom prst="rect">
            <a:avLst/>
          </a:prstGeom>
          <a:noFill/>
        </p:spPr>
        <p:txBody>
          <a:bodyPr wrap="square" rtlCol="0">
            <a:spAutoFit/>
          </a:bodyPr>
          <a:lstStyle/>
          <a:p>
            <a:r>
              <a:rPr lang="sv-SE" sz="2800" b="1" dirty="0">
                <a:solidFill>
                  <a:schemeClr val="bg1"/>
                </a:solidFill>
                <a:latin typeface="Arial" panose="020B0604020202020204" pitchFamily="34" charset="0"/>
                <a:cs typeface="Arial" panose="020B0604020202020204" pitchFamily="34" charset="0"/>
              </a:rPr>
              <a:t>Behov</a:t>
            </a:r>
          </a:p>
        </p:txBody>
      </p:sp>
      <p:pic>
        <p:nvPicPr>
          <p:cNvPr id="9" name="Bildobjekt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4701" y="-647132"/>
            <a:ext cx="9707006" cy="6858000"/>
          </a:xfrm>
          <a:prstGeom prst="rect">
            <a:avLst/>
          </a:prstGeom>
        </p:spPr>
      </p:pic>
    </p:spTree>
    <p:extLst>
      <p:ext uri="{BB962C8B-B14F-4D97-AF65-F5344CB8AC3E}">
        <p14:creationId xmlns:p14="http://schemas.microsoft.com/office/powerpoint/2010/main" val="3401875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p:cNvPicPr>
            <a:picLocks noChangeAspect="1"/>
          </p:cNvPicPr>
          <p:nvPr/>
        </p:nvPicPr>
        <p:blipFill>
          <a:blip r:embed="rId3"/>
          <a:stretch>
            <a:fillRect/>
          </a:stretch>
        </p:blipFill>
        <p:spPr>
          <a:xfrm>
            <a:off x="983432" y="692696"/>
            <a:ext cx="9577064" cy="5455846"/>
          </a:xfrm>
          <a:prstGeom prst="rect">
            <a:avLst/>
          </a:prstGeom>
        </p:spPr>
      </p:pic>
      <p:sp>
        <p:nvSpPr>
          <p:cNvPr id="4" name="Ellips 3"/>
          <p:cNvSpPr/>
          <p:nvPr/>
        </p:nvSpPr>
        <p:spPr>
          <a:xfrm>
            <a:off x="2927648" y="4581128"/>
            <a:ext cx="1728192" cy="1728192"/>
          </a:xfrm>
          <a:prstGeom prst="ellipse">
            <a:avLst/>
          </a:prstGeom>
          <a:noFill/>
          <a:ln w="920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textruta 5"/>
          <p:cNvSpPr txBox="1"/>
          <p:nvPr/>
        </p:nvSpPr>
        <p:spPr>
          <a:xfrm rot="5400000">
            <a:off x="9001094" y="2180090"/>
            <a:ext cx="4442242" cy="1323439"/>
          </a:xfrm>
          <a:prstGeom prst="rect">
            <a:avLst/>
          </a:prstGeom>
          <a:noFill/>
        </p:spPr>
        <p:txBody>
          <a:bodyPr wrap="none" rtlCol="0">
            <a:spAutoFit/>
          </a:bodyPr>
          <a:lstStyle/>
          <a:p>
            <a:r>
              <a:rPr lang="sv-SE" sz="6000" b="1" dirty="0">
                <a:solidFill>
                  <a:schemeClr val="bg1"/>
                </a:solidFill>
                <a:latin typeface="Arial" panose="020B0604020202020204" pitchFamily="34" charset="0"/>
                <a:cs typeface="Arial" panose="020B0604020202020204" pitchFamily="34" charset="0"/>
              </a:rPr>
              <a:t>3. E-inköp</a:t>
            </a:r>
          </a:p>
          <a:p>
            <a:r>
              <a:rPr lang="sv-SE" sz="2000" b="1" dirty="0">
                <a:solidFill>
                  <a:schemeClr val="bg1"/>
                </a:solidFill>
                <a:latin typeface="Arial" panose="020B0604020202020204" pitchFamily="34" charset="0"/>
                <a:cs typeface="Arial" panose="020B0604020202020204" pitchFamily="34" charset="0"/>
              </a:rPr>
              <a:t>För att stärka beteendet i vardagen</a:t>
            </a:r>
            <a:endParaRPr lang="sv-SE" sz="3600" b="1" dirty="0">
              <a:solidFill>
                <a:schemeClr val="bg1"/>
              </a:solidFill>
              <a:latin typeface="Arial" panose="020B0604020202020204" pitchFamily="34" charset="0"/>
              <a:cs typeface="Arial" panose="020B0604020202020204" pitchFamily="34" charset="0"/>
            </a:endParaRPr>
          </a:p>
        </p:txBody>
      </p:sp>
      <p:pic>
        <p:nvPicPr>
          <p:cNvPr id="5" name="Bildobjekt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6698">
            <a:off x="3400210" y="503300"/>
            <a:ext cx="10634420" cy="7514822"/>
          </a:xfrm>
          <a:prstGeom prst="rect">
            <a:avLst/>
          </a:prstGeom>
        </p:spPr>
      </p:pic>
    </p:spTree>
    <p:extLst>
      <p:ext uri="{BB962C8B-B14F-4D97-AF65-F5344CB8AC3E}">
        <p14:creationId xmlns:p14="http://schemas.microsoft.com/office/powerpoint/2010/main" val="361941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00"/>
                                        <p:tgtEl>
                                          <p:spTgt spid="4"/>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10333</TotalTime>
  <Words>986</Words>
  <Application>Microsoft Office PowerPoint</Application>
  <PresentationFormat>Bredbild</PresentationFormat>
  <Paragraphs>134</Paragraphs>
  <Slides>18</Slides>
  <Notes>18</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18</vt:i4>
      </vt:variant>
    </vt:vector>
  </HeadingPairs>
  <TitlesOfParts>
    <vt:vector size="23" baseType="lpstr">
      <vt:lpstr>Arial</vt:lpstr>
      <vt:lpstr>Calibri</vt:lpstr>
      <vt:lpstr>MV Boli</vt:lpstr>
      <vt:lpstr>Wingdings</vt:lpstr>
      <vt:lpstr>Office 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It-produkter: nolläge</vt:lpstr>
      <vt:lpstr>Åtgärd: prisberäkning</vt:lpstr>
      <vt:lpstr>Processförändring</vt:lpstr>
      <vt:lpstr>PowerPoint-presentation</vt:lpstr>
      <vt:lpstr>PowerPoint-presentation</vt:lpstr>
      <vt:lpstr>Antal anbud</vt:lpstr>
      <vt:lpstr>Vald modell</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Gruppmöte</dc:title>
  <dc:creator>Johannes Söderlund</dc:creator>
  <cp:lastModifiedBy>Eva Häggmark</cp:lastModifiedBy>
  <cp:revision>552</cp:revision>
  <cp:lastPrinted>2022-12-01T16:22:27Z</cp:lastPrinted>
  <dcterms:created xsi:type="dcterms:W3CDTF">2019-08-14T14:03:18Z</dcterms:created>
  <dcterms:modified xsi:type="dcterms:W3CDTF">2022-12-14T11:47:09Z</dcterms:modified>
</cp:coreProperties>
</file>