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63" r:id="rId5"/>
    <p:sldId id="283" r:id="rId6"/>
    <p:sldId id="270" r:id="rId7"/>
    <p:sldId id="281" r:id="rId8"/>
    <p:sldId id="266" r:id="rId9"/>
    <p:sldId id="267" r:id="rId10"/>
    <p:sldId id="271" r:id="rId11"/>
    <p:sldId id="272" r:id="rId12"/>
    <p:sldId id="278" r:id="rId13"/>
    <p:sldId id="279" r:id="rId14"/>
    <p:sldId id="273" r:id="rId15"/>
    <p:sldId id="265" r:id="rId16"/>
    <p:sldId id="274" r:id="rId17"/>
    <p:sldId id="282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B4E0"/>
    <a:srgbClr val="009BD4"/>
    <a:srgbClr val="287BA4"/>
    <a:srgbClr val="08C3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4"/>
    <p:restoredTop sz="97086"/>
  </p:normalViewPr>
  <p:slideViewPr>
    <p:cSldViewPr snapToGrid="0" snapToObjects="1">
      <p:cViewPr varScale="1">
        <p:scale>
          <a:sx n="80" d="100"/>
          <a:sy n="80" d="100"/>
        </p:scale>
        <p:origin x="60" y="1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9" d="100"/>
          <a:sy n="129" d="100"/>
        </p:scale>
        <p:origin x="266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8DB10-A32C-4946-98D9-8139847A239C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1D3E3-AED5-D841-A68F-33908200B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486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1D3E3-AED5-D841-A68F-33908200B5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42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1D3E3-AED5-D841-A68F-33908200B5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22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1D3E3-AED5-D841-A68F-33908200B5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64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06983-3B7E-DE40-96D2-4C7D8AB691F6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97CB-EDE0-B545-9BD5-AB1D9C8D8F4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6303" y="5058250"/>
            <a:ext cx="3211199" cy="2402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355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06983-3B7E-DE40-96D2-4C7D8AB691F6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97CB-EDE0-B545-9BD5-AB1D9C8D8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4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06983-3B7E-DE40-96D2-4C7D8AB691F6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97CB-EDE0-B545-9BD5-AB1D9C8D8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0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06983-3B7E-DE40-96D2-4C7D8AB691F6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97CB-EDE0-B545-9BD5-AB1D9C8D8F4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6303" y="5058250"/>
            <a:ext cx="3211199" cy="2402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932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06983-3B7E-DE40-96D2-4C7D8AB691F6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97CB-EDE0-B545-9BD5-AB1D9C8D8F4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6303" y="5058250"/>
            <a:ext cx="3211199" cy="2402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536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06983-3B7E-DE40-96D2-4C7D8AB691F6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97CB-EDE0-B545-9BD5-AB1D9C8D8F4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6303" y="5058250"/>
            <a:ext cx="3211199" cy="2402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746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06983-3B7E-DE40-96D2-4C7D8AB691F6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97CB-EDE0-B545-9BD5-AB1D9C8D8F4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6303" y="5058250"/>
            <a:ext cx="3211199" cy="2402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089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06983-3B7E-DE40-96D2-4C7D8AB691F6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97CB-EDE0-B545-9BD5-AB1D9C8D8F4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6303" y="5058250"/>
            <a:ext cx="3211199" cy="2402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908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06983-3B7E-DE40-96D2-4C7D8AB691F6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97CB-EDE0-B545-9BD5-AB1D9C8D8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7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06983-3B7E-DE40-96D2-4C7D8AB691F6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97CB-EDE0-B545-9BD5-AB1D9C8D8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04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06983-3B7E-DE40-96D2-4C7D8AB691F6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97CB-EDE0-B545-9BD5-AB1D9C8D8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6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06983-3B7E-DE40-96D2-4C7D8AB691F6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497CB-EDE0-B545-9BD5-AB1D9C8D8F4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4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1311" y="5900691"/>
            <a:ext cx="2095500" cy="9573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16"/>
          <a:stretch/>
        </p:blipFill>
        <p:spPr>
          <a:xfrm>
            <a:off x="4107296" y="516213"/>
            <a:ext cx="3332503" cy="336653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498127" y="4358009"/>
            <a:ext cx="9116598" cy="1147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Täby kommun</a:t>
            </a:r>
            <a:br>
              <a:rPr lang="sv-SE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v-S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Digitalisering – utveckling av Överförmyndarkansliet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6587" y="5892337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spcBef>
                <a:spcPts val="1800"/>
              </a:spcBef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sv-S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Henrik Berggren</a:t>
            </a:r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ekonomianalytiker</a:t>
            </a:r>
          </a:p>
        </p:txBody>
      </p:sp>
      <p:sp>
        <p:nvSpPr>
          <p:cNvPr id="4" name="Rectangle 3"/>
          <p:cNvSpPr/>
          <p:nvPr/>
        </p:nvSpPr>
        <p:spPr>
          <a:xfrm>
            <a:off x="5773547" y="5892337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spcBef>
                <a:spcPts val="1800"/>
              </a:spcBef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sv-S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Johannes Söderlund</a:t>
            </a:r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chef, enheten för digital utveckling</a:t>
            </a:r>
          </a:p>
        </p:txBody>
      </p:sp>
    </p:spTree>
    <p:extLst>
      <p:ext uri="{BB962C8B-B14F-4D97-AF65-F5344CB8AC3E}">
        <p14:creationId xmlns:p14="http://schemas.microsoft.com/office/powerpoint/2010/main" val="342647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787604" y="467956"/>
            <a:ext cx="11161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Skissa – Business Case</a:t>
            </a:r>
          </a:p>
          <a:p>
            <a:endParaRPr lang="sv-SE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77172"/>
          <a:stretch/>
        </p:blipFill>
        <p:spPr>
          <a:xfrm>
            <a:off x="914400" y="1484840"/>
            <a:ext cx="6429376" cy="21192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5847"/>
          <a:stretch/>
        </p:blipFill>
        <p:spPr>
          <a:xfrm>
            <a:off x="914400" y="3891214"/>
            <a:ext cx="7077075" cy="24682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991475" y="1942195"/>
            <a:ext cx="343006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För att skissa på förutsättningarna – ser spontant sett bättre ut initialt än vid närmare granskning</a:t>
            </a:r>
          </a:p>
          <a:p>
            <a:pPr algn="ctr"/>
            <a:endParaRPr lang="sv-SE" sz="16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8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311" y="5900691"/>
            <a:ext cx="2095500" cy="957309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51384" y="201256"/>
            <a:ext cx="11161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Planera – Investeringsplan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017101"/>
              </p:ext>
            </p:extLst>
          </p:nvPr>
        </p:nvGraphicFramePr>
        <p:xfrm>
          <a:off x="670563" y="1072163"/>
          <a:ext cx="10759436" cy="54046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6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85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31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31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31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31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31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31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31962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solidFill>
                            <a:srgbClr val="009BD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Kostnadstyp</a:t>
                      </a:r>
                      <a:endParaRPr lang="sv-SE" sz="1400" b="1" i="0" u="none" strike="noStrike" dirty="0">
                        <a:solidFill>
                          <a:srgbClr val="009BD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solidFill>
                            <a:srgbClr val="009BD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Avskrivning 5 år</a:t>
                      </a:r>
                      <a:endParaRPr lang="sv-SE" sz="1400" b="1" i="0" u="none" strike="noStrike" dirty="0">
                        <a:solidFill>
                          <a:srgbClr val="009BD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solidFill>
                            <a:srgbClr val="009BD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Budget 2020</a:t>
                      </a:r>
                      <a:endParaRPr lang="sv-SE" sz="1400" b="1" i="0" u="none" strike="noStrike" dirty="0">
                        <a:solidFill>
                          <a:srgbClr val="009BD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solidFill>
                            <a:srgbClr val="009BD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Förändring 2020</a:t>
                      </a:r>
                      <a:endParaRPr lang="sv-SE" sz="1400" b="1" i="0" u="none" strike="noStrike" dirty="0">
                        <a:solidFill>
                          <a:srgbClr val="009BD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solidFill>
                            <a:srgbClr val="009BD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sv-SE" sz="1400" b="1" i="0" u="none" strike="noStrike" dirty="0">
                        <a:solidFill>
                          <a:srgbClr val="009BD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solidFill>
                            <a:srgbClr val="009BD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sv-SE" sz="1400" b="1" i="0" u="none" strike="noStrike" dirty="0">
                        <a:solidFill>
                          <a:srgbClr val="009BD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solidFill>
                            <a:srgbClr val="009BD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sv-SE" sz="1400" b="1" i="0" u="none" strike="noStrike" dirty="0">
                        <a:solidFill>
                          <a:srgbClr val="009BD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solidFill>
                            <a:srgbClr val="009BD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sv-SE" sz="1400" b="1" i="0" u="none" strike="noStrike" dirty="0">
                        <a:solidFill>
                          <a:srgbClr val="009BD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solidFill>
                            <a:srgbClr val="009BD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sv-SE" sz="1400" b="1" i="0" u="none" strike="noStrike" dirty="0">
                        <a:solidFill>
                          <a:srgbClr val="009BD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solidFill>
                            <a:srgbClr val="009BD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  <a:endParaRPr lang="sv-SE" sz="1400" b="1" i="0" u="none" strike="noStrike" dirty="0">
                        <a:solidFill>
                          <a:srgbClr val="009BD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875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Investering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1 555 000</a:t>
                      </a:r>
                      <a:endParaRPr lang="sv-SE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Kapitalkostnader enl. avskrivningsplan och internränta 1,5%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sv-SE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139 302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332 381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327 716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323 051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318 386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184 138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Systemkostnad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37 440    </a:t>
                      </a:r>
                      <a:endParaRPr lang="sv-SE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200 000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200 000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200 000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200 000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200 000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200 000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Scanning av handlingar, löpande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sv-SE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20 000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20 000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20 000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20 000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20 000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20 000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Internhyra  (personal flyttas till kommunhus, internhyra beräknad med 1% ökning per år)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659 328    </a:t>
                      </a:r>
                      <a:endParaRPr lang="sv-SE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223 705</a:t>
                      </a:r>
                      <a:endParaRPr lang="sv-SE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225 942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228 201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230 483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232 788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235 116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180">
                <a:tc gridSpan="2"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Summa kostnader som påverkas av  projekt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696 768    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139 302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776 086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773 658</a:t>
                      </a:r>
                      <a:endParaRPr lang="sv-SE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771 253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768 870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636 926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455 116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Summa förändring av budget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139 302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79 318</a:t>
                      </a:r>
                      <a:endParaRPr lang="sv-SE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76 890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74 485</a:t>
                      </a:r>
                      <a:endParaRPr lang="sv-SE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72 102</a:t>
                      </a:r>
                      <a:endParaRPr lang="sv-SE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-59 842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-241 652</a:t>
                      </a:r>
                      <a:endParaRPr lang="sv-SE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981">
                <a:tc>
                  <a:txBody>
                    <a:bodyPr/>
                    <a:lstStyle/>
                    <a:p>
                      <a:pPr algn="l" fontAlgn="b"/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sv-SE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981">
                <a:tc>
                  <a:txBody>
                    <a:bodyPr/>
                    <a:lstStyle/>
                    <a:p>
                      <a:pPr algn="l" fontAlgn="b"/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sv-SE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6780">
                <a:tc gridSpan="2">
                  <a:txBody>
                    <a:bodyPr/>
                    <a:lstStyle/>
                    <a:p>
                      <a:pPr algn="l" fontAlgn="b"/>
                      <a:r>
                        <a:rPr lang="sv-SE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Kostnadsfördelning mellan Täby och Norrtälje </a:t>
                      </a:r>
                      <a:endParaRPr lang="sv-SE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sv-SE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4794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Beräknat med prognosticerad ärendemängd 2020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Procentuell fördelning kostnad 2020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Kostnadsförändring 2020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5981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Täby 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48%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sv-SE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66 865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38 073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36 907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35 753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34 609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-28 724</a:t>
                      </a:r>
                      <a:endParaRPr lang="sv-SE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-115 993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5981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Norrtälje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52%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sv-SE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72 437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41 245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39 983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38 732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37 493</a:t>
                      </a:r>
                      <a:endParaRPr lang="sv-S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-31 118</a:t>
                      </a:r>
                      <a:endParaRPr lang="sv-SE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-125 659</a:t>
                      </a:r>
                      <a:endParaRPr lang="sv-SE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617" y="3151084"/>
            <a:ext cx="4641319" cy="872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072" y="5952447"/>
            <a:ext cx="2790107" cy="52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9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5" b="22588"/>
          <a:stretch/>
        </p:blipFill>
        <p:spPr>
          <a:xfrm rot="190133">
            <a:off x="737720" y="1126966"/>
            <a:ext cx="6699399" cy="5054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ruta 4"/>
          <p:cNvSpPr txBox="1"/>
          <p:nvPr/>
        </p:nvSpPr>
        <p:spPr>
          <a:xfrm>
            <a:off x="787604" y="201256"/>
            <a:ext cx="11161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Genomförande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53180" y="632460"/>
            <a:ext cx="3635686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hösten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nytt system, </a:t>
            </a:r>
            <a:r>
              <a:rPr lang="sv-S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WärnaGo</a:t>
            </a:r>
            <a:endPara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Ersättningsscanning av de 27 arkivskåpen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Serverapplikation för OCR-scanning och scanning till mapp från multifunktionsskrivare i kommunhuset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Basala e-tjänster för att börja få in material i digital form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Kommunikation med berörda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sv-S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sv-SE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30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970484" y="656888"/>
            <a:ext cx="1029759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Vidareutveckla – kommande steg framöver</a:t>
            </a:r>
          </a:p>
          <a:p>
            <a:endParaRPr lang="sv-SE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När basen fungerar…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Blir nästa steg (som också är med i kalkylen) att gå vidare med helt digital självservice via effektiva e-tjänster för att spara tid internt</a:t>
            </a:r>
          </a:p>
          <a:p>
            <a:br>
              <a:rPr lang="sv-S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9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970484" y="656888"/>
            <a:ext cx="11161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utveckling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5" t="18496"/>
          <a:stretch/>
        </p:blipFill>
        <p:spPr>
          <a:xfrm>
            <a:off x="3571875" y="1935059"/>
            <a:ext cx="7429500" cy="49336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4900" y="5915025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Datorisering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10325" y="4838700"/>
            <a:ext cx="1487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Självservice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56016" y="3695700"/>
            <a:ext cx="1627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rgbClr val="84B4E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”Innovativa</a:t>
            </a:r>
          </a:p>
          <a:p>
            <a:r>
              <a:rPr lang="sv-SE" sz="2000" dirty="0">
                <a:solidFill>
                  <a:srgbClr val="84B4E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arbetssätt”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83385" y="2662511"/>
            <a:ext cx="1317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rgbClr val="84B4E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En digital</a:t>
            </a:r>
            <a:br>
              <a:rPr lang="sv-SE" sz="2000" dirty="0">
                <a:solidFill>
                  <a:srgbClr val="84B4E0"/>
                </a:solidFill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sv-SE" sz="2000" dirty="0">
                <a:solidFill>
                  <a:srgbClr val="84B4E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värld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46757" y="3477105"/>
            <a:ext cx="3880518" cy="1561651"/>
            <a:chOff x="1058981" y="2877101"/>
            <a:chExt cx="3880518" cy="156165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48" t="-18164"/>
            <a:stretch/>
          </p:blipFill>
          <p:spPr>
            <a:xfrm rot="1692219">
              <a:off x="4013950" y="3962328"/>
              <a:ext cx="925549" cy="47642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058981" y="2877101"/>
              <a:ext cx="34766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Att ersätta papper med digitala lösningar, billigare lokaler och snabbare hantering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90750" y="2351483"/>
            <a:ext cx="5236116" cy="1564881"/>
            <a:chOff x="2238375" y="1941908"/>
            <a:chExt cx="5236116" cy="156488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48" t="-18164"/>
            <a:stretch/>
          </p:blipFill>
          <p:spPr>
            <a:xfrm rot="1692219">
              <a:off x="5995176" y="3030365"/>
              <a:ext cx="925549" cy="47642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238375" y="1941908"/>
              <a:ext cx="52361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Mer arbete görs av användaren själv – effektivare hantering och bättre service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240153" y="1467740"/>
            <a:ext cx="3092991" cy="1432982"/>
            <a:chOff x="6240153" y="1467740"/>
            <a:chExt cx="3092991" cy="143298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48" t="-18164"/>
            <a:stretch/>
          </p:blipFill>
          <p:spPr>
            <a:xfrm rot="1692219">
              <a:off x="7844286" y="2424298"/>
              <a:ext cx="925549" cy="47642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240153" y="1467740"/>
              <a:ext cx="30929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dirty="0">
                  <a:solidFill>
                    <a:srgbClr val="84B4E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Saker som inte tidigare var möjligt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07060" y="564862"/>
            <a:ext cx="4418378" cy="1398226"/>
            <a:chOff x="8307060" y="564862"/>
            <a:chExt cx="4418378" cy="139822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48" t="-18164"/>
            <a:stretch/>
          </p:blipFill>
          <p:spPr>
            <a:xfrm rot="1692219">
              <a:off x="9662275" y="1486664"/>
              <a:ext cx="925549" cy="47642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307060" y="564862"/>
              <a:ext cx="44183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dirty="0">
                  <a:solidFill>
                    <a:srgbClr val="84B4E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Förändrar förutsättningarna </a:t>
              </a:r>
              <a:br>
                <a:rPr lang="sv-SE" sz="2000" dirty="0">
                  <a:solidFill>
                    <a:srgbClr val="84B4E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</a:br>
              <a:r>
                <a:rPr lang="sv-SE" sz="2000" dirty="0">
                  <a:solidFill>
                    <a:srgbClr val="84B4E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i grunden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56323" y="4622785"/>
            <a:ext cx="5020945" cy="1292670"/>
            <a:chOff x="6076413" y="3964708"/>
            <a:chExt cx="5020945" cy="1292670"/>
          </a:xfrm>
        </p:grpSpPr>
        <p:sp>
          <p:nvSpPr>
            <p:cNvPr id="22" name="TextBox 21"/>
            <p:cNvSpPr txBox="1"/>
            <p:nvPr/>
          </p:nvSpPr>
          <p:spPr>
            <a:xfrm>
              <a:off x="8335108" y="3964708"/>
              <a:ext cx="27622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Titta på vilka besparingar och effektiviseringar som finns att göra på en grundläggande nivå – låt tekniken vara redskap för att åstadkomma detta istället för att sikta för högt </a:t>
              </a:r>
            </a:p>
          </p:txBody>
        </p:sp>
        <p:cxnSp>
          <p:nvCxnSpPr>
            <p:cNvPr id="23" name="Straight Connector 22"/>
            <p:cNvCxnSpPr>
              <a:endCxn id="22" idx="1"/>
            </p:cNvCxnSpPr>
            <p:nvPr/>
          </p:nvCxnSpPr>
          <p:spPr>
            <a:xfrm flipV="1">
              <a:off x="6076413" y="4564873"/>
              <a:ext cx="2258695" cy="69250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61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5092904" y="2906356"/>
            <a:ext cx="11161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343791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970484" y="656888"/>
            <a:ext cx="660189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Täby</a:t>
            </a:r>
            <a:br>
              <a:rPr lang="sv-S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spcBef>
                <a:spcPts val="1800"/>
              </a:spcBef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sv-S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Trygghet och frihet</a:t>
            </a:r>
          </a:p>
          <a:p>
            <a:pPr marL="571500" indent="-571500">
              <a:spcBef>
                <a:spcPts val="1800"/>
              </a:spcBef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sv-S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Majoritet av verksamhet i fristående regi</a:t>
            </a:r>
          </a:p>
          <a:p>
            <a:pPr marL="571500" indent="-571500">
              <a:spcBef>
                <a:spcPts val="1800"/>
              </a:spcBef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sv-S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”Det ska fungera”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3:e lägsta skattesatsen i landet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sv-SE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37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970484" y="656888"/>
            <a:ext cx="11161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utveckling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5" t="18496"/>
          <a:stretch/>
        </p:blipFill>
        <p:spPr>
          <a:xfrm>
            <a:off x="3571875" y="1935059"/>
            <a:ext cx="7429500" cy="49336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4900" y="5915025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Datorisering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10325" y="4838700"/>
            <a:ext cx="1487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Självservice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56016" y="3695700"/>
            <a:ext cx="1627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”Innovativa</a:t>
            </a:r>
          </a:p>
          <a:p>
            <a:r>
              <a:rPr lang="sv-SE" sz="2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arbetssätt”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83385" y="2662511"/>
            <a:ext cx="1317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En digital</a:t>
            </a:r>
            <a:br>
              <a:rPr lang="sv-SE" sz="2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sv-SE" sz="2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värld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46757" y="3477105"/>
            <a:ext cx="3880518" cy="1561651"/>
            <a:chOff x="1058981" y="2877101"/>
            <a:chExt cx="3880518" cy="156165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48" t="-18164"/>
            <a:stretch/>
          </p:blipFill>
          <p:spPr>
            <a:xfrm rot="1692219">
              <a:off x="4013950" y="3962328"/>
              <a:ext cx="925549" cy="47642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058981" y="2877101"/>
              <a:ext cx="34766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Att ersätta papper med digitala lösningar, billigare lokaler och snabbare hantering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90750" y="2351483"/>
            <a:ext cx="5236116" cy="1564881"/>
            <a:chOff x="2238375" y="1941908"/>
            <a:chExt cx="5236116" cy="156488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48" t="-18164"/>
            <a:stretch/>
          </p:blipFill>
          <p:spPr>
            <a:xfrm rot="1692219">
              <a:off x="5995176" y="3030365"/>
              <a:ext cx="925549" cy="47642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238375" y="1941908"/>
              <a:ext cx="52361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Mer arbete görs av användaren själv – effektivare hantering och bättre service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240153" y="1467740"/>
            <a:ext cx="3092991" cy="1432982"/>
            <a:chOff x="6240153" y="1467740"/>
            <a:chExt cx="3092991" cy="143298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48" t="-18164"/>
            <a:stretch/>
          </p:blipFill>
          <p:spPr>
            <a:xfrm rot="1692219">
              <a:off x="7844286" y="2424298"/>
              <a:ext cx="925549" cy="47642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240153" y="1467740"/>
              <a:ext cx="30929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Saker som inte tidigare var möjligt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07060" y="564862"/>
            <a:ext cx="4418378" cy="1398226"/>
            <a:chOff x="8307060" y="564862"/>
            <a:chExt cx="4418378" cy="139822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48" t="-18164"/>
            <a:stretch/>
          </p:blipFill>
          <p:spPr>
            <a:xfrm rot="1692219">
              <a:off x="9662275" y="1486664"/>
              <a:ext cx="925549" cy="47642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307060" y="564862"/>
              <a:ext cx="44183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Förändrar förutsättningarna </a:t>
              </a:r>
              <a:br>
                <a:rPr lang="sv-SE" sz="20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</a:br>
              <a:r>
                <a:rPr lang="sv-SE" sz="20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i grunden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153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88" y="990600"/>
            <a:ext cx="4977155" cy="55924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92"/>
          <a:stretch/>
        </p:blipFill>
        <p:spPr>
          <a:xfrm>
            <a:off x="4353614" y="-621786"/>
            <a:ext cx="4977155" cy="175644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970484" y="656888"/>
            <a:ext cx="11161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utveckling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14900" y="5915025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Datorisering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10325" y="4838700"/>
            <a:ext cx="1487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Självservice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64735" y="2393851"/>
            <a:ext cx="1627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”Innovativa</a:t>
            </a:r>
          </a:p>
          <a:p>
            <a:r>
              <a:rPr lang="sv-SE" sz="2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arbetssätt”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46757" y="3477105"/>
            <a:ext cx="3880518" cy="1561651"/>
            <a:chOff x="1058981" y="2877101"/>
            <a:chExt cx="3880518" cy="156165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48" t="-18164"/>
            <a:stretch/>
          </p:blipFill>
          <p:spPr>
            <a:xfrm rot="1692219">
              <a:off x="4013950" y="3962328"/>
              <a:ext cx="925549" cy="47642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058981" y="2877101"/>
              <a:ext cx="34766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Att ersätta papper med digitala lösningar, billigare lokaler och snabbare hantering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90750" y="2351483"/>
            <a:ext cx="5236116" cy="1564881"/>
            <a:chOff x="2238375" y="1941908"/>
            <a:chExt cx="5236116" cy="156488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48" t="-18164"/>
            <a:stretch/>
          </p:blipFill>
          <p:spPr>
            <a:xfrm rot="1692219">
              <a:off x="5995176" y="3030365"/>
              <a:ext cx="925549" cy="47642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238375" y="1941908"/>
              <a:ext cx="52361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Mer arbete görs av användaren själv – effektivare hantering och bättre service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78952" y="380333"/>
            <a:ext cx="3092991" cy="1144983"/>
            <a:chOff x="6078952" y="380333"/>
            <a:chExt cx="3092991" cy="11449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48" t="-18164"/>
            <a:stretch/>
          </p:blipFill>
          <p:spPr>
            <a:xfrm rot="1692219">
              <a:off x="7683085" y="1048892"/>
              <a:ext cx="925549" cy="47642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078952" y="380333"/>
              <a:ext cx="30929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Saker som inte tidigare var möjligt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7964735" y="3130131"/>
            <a:ext cx="38557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Svårare att nå från steg 0 då det bygger på större/genomgripande förändringar i organisation och verksamhetsidé som ofta involverar fler än en enskild enhet / ett verksamhetsområde</a:t>
            </a:r>
          </a:p>
          <a:p>
            <a:endParaRPr lang="sv-SE" sz="12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sv-SE" sz="1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Svårt att hoppa över steg på ett effektivt sätt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62"/>
          <a:stretch/>
        </p:blipFill>
        <p:spPr>
          <a:xfrm>
            <a:off x="4864500" y="5113377"/>
            <a:ext cx="1955400" cy="18874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62"/>
          <a:stretch/>
        </p:blipFill>
        <p:spPr>
          <a:xfrm>
            <a:off x="6263790" y="4065953"/>
            <a:ext cx="1955400" cy="1887414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355003" y="4981424"/>
            <a:ext cx="8106722" cy="1620073"/>
            <a:chOff x="6355003" y="4981424"/>
            <a:chExt cx="8106722" cy="1620073"/>
          </a:xfrm>
        </p:grpSpPr>
        <p:sp>
          <p:nvSpPr>
            <p:cNvPr id="30" name="Rectangle 29"/>
            <p:cNvSpPr/>
            <p:nvPr/>
          </p:nvSpPr>
          <p:spPr>
            <a:xfrm>
              <a:off x="8365725" y="4981424"/>
              <a:ext cx="6096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sv-S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Öka digitaliseringen, </a:t>
              </a:r>
              <a:br>
                <a:rPr lang="sv-S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Överförmyndarkansliet</a:t>
              </a:r>
              <a:br>
                <a:rPr lang="sv-S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sv-S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6355003" y="5802916"/>
              <a:ext cx="2238063" cy="798581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750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1"/>
          <a:stretch/>
        </p:blipFill>
        <p:spPr>
          <a:xfrm rot="567896">
            <a:off x="4423695" y="1406348"/>
            <a:ext cx="6950136" cy="46063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78180" y="685800"/>
            <a:ext cx="3635686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Täbys nya kommunhus invigdes 2017</a:t>
            </a:r>
          </a:p>
          <a:p>
            <a:endParaRPr lang="sv-SE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500 medarbetare på 350 platser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Aktivitetsbaserat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Yteffektivt</a:t>
            </a:r>
            <a:br>
              <a:rPr lang="sv-S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Dock varken plats eller bäring för tunga arkivskåp…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sv-S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sv-SE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://www.projektbyran.se/wp-content/uploads/T%C3%A4by-nya-kommunhus-efter-fem-%C3%A5r-900x2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97" y="316090"/>
            <a:ext cx="5054600" cy="16343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665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b="20073"/>
          <a:stretch/>
        </p:blipFill>
        <p:spPr>
          <a:xfrm rot="204047">
            <a:off x="808854" y="771495"/>
            <a:ext cx="7739592" cy="51971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8" name="Group 7"/>
          <p:cNvGrpSpPr/>
          <p:nvPr/>
        </p:nvGrpSpPr>
        <p:grpSpPr>
          <a:xfrm>
            <a:off x="1648774" y="1293507"/>
            <a:ext cx="3980578" cy="2290513"/>
            <a:chOff x="1682802" y="1942532"/>
            <a:chExt cx="2852666" cy="1641488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2788920" y="2867740"/>
              <a:ext cx="137160" cy="716280"/>
            </a:xfrm>
            <a:prstGeom prst="straightConnector1">
              <a:avLst/>
            </a:prstGeom>
            <a:ln w="539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682802" y="1942532"/>
              <a:ext cx="2852666" cy="860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24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Överförmyndarkansliet och</a:t>
              </a:r>
              <a:br>
                <a:rPr lang="sv-SE" sz="24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</a:br>
              <a:r>
                <a:rPr lang="sv-SE" sz="24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27 arkivskåp </a:t>
              </a:r>
              <a:br>
                <a:rPr lang="sv-SE" sz="24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</a:br>
              <a:r>
                <a:rPr lang="sv-SE" sz="24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(bland annat)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159180" y="632460"/>
            <a:ext cx="3635686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Täbys gamla</a:t>
            </a:r>
          </a:p>
          <a:p>
            <a:r>
              <a:rPr lang="sv-S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kommunhus</a:t>
            </a:r>
          </a:p>
          <a:p>
            <a:endParaRPr lang="sv-SE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(Känt som Sveriges </a:t>
            </a:r>
            <a:b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billigaste kommunhus)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sv-S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sv-SE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77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13" y="1286310"/>
            <a:ext cx="11105312" cy="311268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734264" y="285413"/>
            <a:ext cx="11161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Öka digitaliseringen, Överförmyndarkansliet</a:t>
            </a:r>
            <a:br>
              <a:rPr lang="sv-S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70859" y="1534110"/>
            <a:ext cx="21812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Planera</a:t>
            </a:r>
          </a:p>
          <a:p>
            <a:pPr algn="ctr"/>
            <a:endParaRPr lang="sv-SE" sz="12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sv-SE" sz="1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Finansiering,</a:t>
            </a:r>
          </a:p>
          <a:p>
            <a:pPr algn="ctr"/>
            <a:r>
              <a:rPr lang="sv-SE" sz="1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Förankring,</a:t>
            </a:r>
          </a:p>
          <a:p>
            <a:pPr algn="ctr"/>
            <a:r>
              <a:rPr lang="sv-SE" sz="1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projektplan, </a:t>
            </a:r>
            <a:br>
              <a:rPr lang="sv-SE" sz="1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sv-SE" sz="1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upphandling och</a:t>
            </a:r>
          </a:p>
          <a:p>
            <a:pPr algn="ctr"/>
            <a:r>
              <a:rPr lang="sv-SE" sz="1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avtal</a:t>
            </a:r>
          </a:p>
          <a:p>
            <a:pPr algn="ctr"/>
            <a:endParaRPr lang="sv-SE" sz="12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endParaRPr lang="sv-SE" sz="12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7342" y="1781910"/>
            <a:ext cx="218122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Skissa</a:t>
            </a:r>
          </a:p>
          <a:p>
            <a:pPr algn="ctr"/>
            <a:endParaRPr lang="sv-SE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sv-SE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Vad behöver göras, förutsättningar, kostnader och besparingar</a:t>
            </a:r>
          </a:p>
          <a:p>
            <a:pPr algn="ctr"/>
            <a:endParaRPr lang="sv-SE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34617" y="1633348"/>
            <a:ext cx="218122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Genomföra</a:t>
            </a:r>
            <a:br>
              <a:rPr lang="sv-SE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</a:br>
            <a:endParaRPr lang="sv-SE" sz="14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sv-SE" sz="14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Just do it</a:t>
            </a:r>
          </a:p>
          <a:p>
            <a:pPr algn="ctr"/>
            <a:endParaRPr lang="sv-SE" sz="14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endParaRPr lang="sv-SE" sz="14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01201" y="1674724"/>
            <a:ext cx="21812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Vidareutveckla</a:t>
            </a:r>
            <a:br>
              <a:rPr lang="sv-SE" sz="16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</a:br>
            <a:endParaRPr lang="sv-SE" sz="12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sv-SE" sz="1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Ta tillvara på</a:t>
            </a:r>
          </a:p>
          <a:p>
            <a:pPr algn="ctr"/>
            <a:r>
              <a:rPr lang="sv-SE" sz="1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möjligheterna i</a:t>
            </a:r>
          </a:p>
          <a:p>
            <a:pPr algn="ctr"/>
            <a:r>
              <a:rPr lang="sv-SE" sz="1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Nästa steg</a:t>
            </a:r>
          </a:p>
          <a:p>
            <a:pPr algn="ctr"/>
            <a:endParaRPr lang="sv-SE" sz="12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endParaRPr lang="sv-SE" sz="12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430" y="1066800"/>
            <a:ext cx="2786094" cy="2500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437" y="924183"/>
            <a:ext cx="2116747" cy="27187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667" y="1103290"/>
            <a:ext cx="1972843" cy="24152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4" y="1411200"/>
            <a:ext cx="3596457" cy="3043871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3203510" y="3129901"/>
            <a:ext cx="6240491" cy="3429905"/>
            <a:chOff x="1617442" y="2730139"/>
            <a:chExt cx="6240491" cy="3429905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1617442" y="2730139"/>
              <a:ext cx="3464369" cy="156505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095683" y="4221052"/>
              <a:ext cx="276225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Ta fram ”</a:t>
              </a:r>
              <a:r>
                <a:rPr lang="sv-SE" sz="1400" dirty="0" err="1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case</a:t>
              </a:r>
              <a:r>
                <a:rPr lang="sv-SE" sz="14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” – Pengar ska sparas på lokaler, men för att kunna flytta ska arkivskåpen bort, för att få bort dem måste det scannas, för att kunna scanna måste…</a:t>
              </a:r>
              <a:br>
                <a:rPr lang="sv-SE" sz="14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</a:br>
              <a:br>
                <a:rPr lang="sv-SE" sz="14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</a:br>
              <a:r>
                <a:rPr lang="sv-SE" sz="105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Förutsättningslöst arbete med centralt stöd från enheten för digital utveckling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187462" y="2496963"/>
            <a:ext cx="5927622" cy="2725528"/>
            <a:chOff x="5178880" y="2440402"/>
            <a:chExt cx="5927622" cy="2725528"/>
          </a:xfrm>
        </p:grpSpPr>
        <p:sp>
          <p:nvSpPr>
            <p:cNvPr id="20" name="TextBox 19"/>
            <p:cNvSpPr txBox="1"/>
            <p:nvPr/>
          </p:nvSpPr>
          <p:spPr>
            <a:xfrm>
              <a:off x="8344252" y="3873268"/>
              <a:ext cx="276225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Förtydliga och testa upplägget, kommer det att hålla och är den acceptabel?</a:t>
              </a:r>
            </a:p>
            <a:p>
              <a:pPr algn="ctr"/>
              <a:endParaRPr lang="sv-SE" sz="14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  <a:p>
              <a:pPr algn="ctr"/>
              <a:r>
                <a:rPr lang="sv-SE" sz="11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Tillsammans med ekonomi</a:t>
              </a:r>
              <a:br>
                <a:rPr lang="sv-SE" sz="11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</a:br>
              <a:r>
                <a:rPr lang="sv-SE" sz="11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och andra berörda funktioner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178880" y="2440402"/>
              <a:ext cx="3436894" cy="157070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474" y="1310999"/>
            <a:ext cx="1460960" cy="4031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39" y="1235242"/>
            <a:ext cx="1004986" cy="2773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134" y="1303563"/>
            <a:ext cx="780052" cy="2152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7500" y="5347630"/>
            <a:ext cx="219687" cy="383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10129" y="5347630"/>
            <a:ext cx="219687" cy="38302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2199" y="5347630"/>
            <a:ext cx="219687" cy="38302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4361" y="5347630"/>
            <a:ext cx="219687" cy="38302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5106" y="5347630"/>
            <a:ext cx="219687" cy="38302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5373" y="5347630"/>
            <a:ext cx="219687" cy="38302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8002" y="5347630"/>
            <a:ext cx="219687" cy="3830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0072" y="5347630"/>
            <a:ext cx="219687" cy="38302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234" y="5347630"/>
            <a:ext cx="219687" cy="38302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2979" y="5347630"/>
            <a:ext cx="219687" cy="38302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76" y="4742739"/>
            <a:ext cx="219687" cy="38302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12005" y="4742739"/>
            <a:ext cx="219687" cy="38302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4075" y="4742739"/>
            <a:ext cx="219687" cy="38302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6237" y="4742739"/>
            <a:ext cx="219687" cy="38302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6982" y="4742739"/>
            <a:ext cx="219687" cy="38302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7249" y="4742739"/>
            <a:ext cx="219687" cy="38302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9878" y="4742739"/>
            <a:ext cx="219687" cy="38302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1948" y="4742739"/>
            <a:ext cx="219687" cy="38302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110" y="4742739"/>
            <a:ext cx="219687" cy="38302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4855" y="4742739"/>
            <a:ext cx="219687" cy="38302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76" y="5952521"/>
            <a:ext cx="219687" cy="38302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12005" y="5952521"/>
            <a:ext cx="219687" cy="38302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4075" y="5952521"/>
            <a:ext cx="219687" cy="38302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6237" y="5952521"/>
            <a:ext cx="219687" cy="38302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6982" y="5952521"/>
            <a:ext cx="219687" cy="38302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7249" y="5952521"/>
            <a:ext cx="219687" cy="38302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9878" y="5952521"/>
            <a:ext cx="219687" cy="38302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9" y="4814894"/>
            <a:ext cx="1188013" cy="106547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2" y="4636866"/>
            <a:ext cx="2264669" cy="153924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479" y="4195981"/>
            <a:ext cx="3542584" cy="24078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2715" y="5952521"/>
            <a:ext cx="1195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600 000 sek / år</a:t>
            </a:r>
          </a:p>
        </p:txBody>
      </p:sp>
    </p:spTree>
    <p:extLst>
      <p:ext uri="{BB962C8B-B14F-4D97-AF65-F5344CB8AC3E}">
        <p14:creationId xmlns:p14="http://schemas.microsoft.com/office/powerpoint/2010/main" val="138174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9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1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2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3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4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787604" y="467956"/>
            <a:ext cx="11161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Skissa – Business Case</a:t>
            </a:r>
          </a:p>
          <a:p>
            <a:endParaRPr lang="sv-SE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53" y="1295399"/>
            <a:ext cx="11032921" cy="5697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438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787604" y="467956"/>
            <a:ext cx="11161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Skissa – Business Case</a:t>
            </a:r>
          </a:p>
          <a:p>
            <a:endParaRPr lang="sv-SE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98" y="1669652"/>
            <a:ext cx="11161777" cy="5188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627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11ADDEAEAF5834D9D83F0ABAA037619" ma:contentTypeVersion="11" ma:contentTypeDescription="Skapa ett nytt dokument." ma:contentTypeScope="" ma:versionID="270953a449a0571c7c1be7d60dc1ec7e">
  <xsd:schema xmlns:xsd="http://www.w3.org/2001/XMLSchema" xmlns:xs="http://www.w3.org/2001/XMLSchema" xmlns:p="http://schemas.microsoft.com/office/2006/metadata/properties" xmlns:ns2="9fd5cc5a-f9ba-404b-b3a4-cd259a1dc088" xmlns:ns3="83d2fd88-328a-4e65-881f-3a0ed3e529c5" targetNamespace="http://schemas.microsoft.com/office/2006/metadata/properties" ma:root="true" ma:fieldsID="dcab234509740b93cd36e1a74076d9f8" ns2:_="" ns3:_="">
    <xsd:import namespace="9fd5cc5a-f9ba-404b-b3a4-cd259a1dc088"/>
    <xsd:import namespace="83d2fd88-328a-4e65-881f-3a0ed3e529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d5cc5a-f9ba-404b-b3a4-cd259a1dc0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d2fd88-328a-4e65-881f-3a0ed3e529c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E85F29-D2AE-41C7-858D-30A4D2F4124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064C757-A536-485F-BDFB-38BF2E4D61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0B3D11-C93B-46F1-98F7-1F57527D55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d5cc5a-f9ba-404b-b3a4-cd259a1dc088"/>
    <ds:schemaRef ds:uri="83d2fd88-328a-4e65-881f-3a0ed3e529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2135</TotalTime>
  <Words>614</Words>
  <Application>Microsoft Office PowerPoint</Application>
  <PresentationFormat>Widescreen</PresentationFormat>
  <Paragraphs>186</Paragraphs>
  <Slides>15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bob</cp:lastModifiedBy>
  <cp:revision>162</cp:revision>
  <dcterms:created xsi:type="dcterms:W3CDTF">2017-11-09T19:37:40Z</dcterms:created>
  <dcterms:modified xsi:type="dcterms:W3CDTF">2022-05-10T12:01:14Z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0x010100B11ADDEAEAF5834D9D83F0ABAA037619</vt:lpwstr>
  </property>
</Properties>
</file>