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6"/>
  </p:notesMasterIdLst>
  <p:sldIdLst>
    <p:sldId id="256" r:id="rId5"/>
    <p:sldId id="257" r:id="rId6"/>
    <p:sldId id="258" r:id="rId7"/>
    <p:sldId id="266" r:id="rId8"/>
    <p:sldId id="259" r:id="rId9"/>
    <p:sldId id="260" r:id="rId10"/>
    <p:sldId id="263" r:id="rId11"/>
    <p:sldId id="268" r:id="rId12"/>
    <p:sldId id="265" r:id="rId13"/>
    <p:sldId id="267" r:id="rId14"/>
    <p:sldId id="269" r:id="rId1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orient="horz" pos="1162">
          <p15:clr>
            <a:srgbClr val="A4A3A4"/>
          </p15:clr>
        </p15:guide>
        <p15:guide id="3" orient="horz" pos="890">
          <p15:clr>
            <a:srgbClr val="A4A3A4"/>
          </p15:clr>
        </p15:guide>
        <p15:guide id="4" orient="horz" pos="1797">
          <p15:clr>
            <a:srgbClr val="A4A3A4"/>
          </p15:clr>
        </p15:guide>
        <p15:guide id="5" orient="horz" pos="4061">
          <p15:clr>
            <a:srgbClr val="A4A3A4"/>
          </p15:clr>
        </p15:guide>
        <p15:guide id="6" pos="362">
          <p15:clr>
            <a:srgbClr val="A4A3A4"/>
          </p15:clr>
        </p15:guide>
        <p15:guide id="7" pos="2880">
          <p15:clr>
            <a:srgbClr val="A4A3A4"/>
          </p15:clr>
        </p15:guide>
        <p15:guide id="8"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4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A9C666-378B-4361-9758-7B3C9460E1BB}" v="21" dt="2020-11-18T07:16:44.03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217" autoAdjust="0"/>
  </p:normalViewPr>
  <p:slideViewPr>
    <p:cSldViewPr showGuides="1">
      <p:cViewPr varScale="1">
        <p:scale>
          <a:sx n="53" d="100"/>
          <a:sy n="53" d="100"/>
        </p:scale>
        <p:origin x="1684" y="36"/>
      </p:cViewPr>
      <p:guideLst>
        <p:guide orient="horz" pos="2205"/>
        <p:guide orient="horz" pos="1162"/>
        <p:guide orient="horz" pos="890"/>
        <p:guide orient="horz" pos="1797"/>
        <p:guide orient="horz" pos="4061"/>
        <p:guide pos="362"/>
        <p:guide pos="2880"/>
        <p:guide pos="5465"/>
      </p:guideLst>
    </p:cSldViewPr>
  </p:slideViewPr>
  <p:notesTextViewPr>
    <p:cViewPr>
      <p:scale>
        <a:sx n="1" d="1"/>
        <a:sy n="1" d="1"/>
      </p:scale>
      <p:origin x="0" y="0"/>
    </p:cViewPr>
  </p:notesTextViewPr>
  <p:notesViewPr>
    <p:cSldViewPr showGuides="1">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315088-FC78-4BFE-BC0C-98FE9BB7EC7E}" type="datetimeFigureOut">
              <a:rPr lang="sv-SE" smtClean="0"/>
              <a:t>2022-04-28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637D6-662F-4A4F-AF1F-A0BFFFCAA065}" type="slidenum">
              <a:rPr lang="sv-SE" smtClean="0"/>
              <a:t>‹#›</a:t>
            </a:fld>
            <a:endParaRPr lang="sv-SE"/>
          </a:p>
        </p:txBody>
      </p:sp>
    </p:spTree>
    <p:extLst>
      <p:ext uri="{BB962C8B-B14F-4D97-AF65-F5344CB8AC3E}">
        <p14:creationId xmlns:p14="http://schemas.microsoft.com/office/powerpoint/2010/main" val="301553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t>
            </a:r>
            <a:endParaRPr lang="sv-SE" sz="1200" dirty="0"/>
          </a:p>
          <a:p>
            <a:endParaRPr lang="sv-SE" dirty="0"/>
          </a:p>
        </p:txBody>
      </p:sp>
      <p:sp>
        <p:nvSpPr>
          <p:cNvPr id="4" name="Platshållare för bildnummer 3"/>
          <p:cNvSpPr>
            <a:spLocks noGrp="1"/>
          </p:cNvSpPr>
          <p:nvPr>
            <p:ph type="sldNum" sz="quarter" idx="5"/>
          </p:nvPr>
        </p:nvSpPr>
        <p:spPr/>
        <p:txBody>
          <a:bodyPr/>
          <a:lstStyle/>
          <a:p>
            <a:fld id="{AA9637D6-662F-4A4F-AF1F-A0BFFFCAA065}" type="slidenum">
              <a:rPr lang="sv-SE" smtClean="0"/>
              <a:t>2</a:t>
            </a:fld>
            <a:endParaRPr lang="sv-SE"/>
          </a:p>
        </p:txBody>
      </p:sp>
    </p:spTree>
    <p:extLst>
      <p:ext uri="{BB962C8B-B14F-4D97-AF65-F5344CB8AC3E}">
        <p14:creationId xmlns:p14="http://schemas.microsoft.com/office/powerpoint/2010/main" val="67274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lvl="1" indent="0">
              <a:buNone/>
            </a:pPr>
            <a:r>
              <a:rPr lang="sv-SE" dirty="0"/>
              <a:t>	</a:t>
            </a:r>
          </a:p>
          <a:p>
            <a:pPr marL="0" indent="0">
              <a:buNone/>
            </a:pPr>
            <a:r>
              <a:rPr lang="sv-SE" dirty="0"/>
              <a:t>	</a:t>
            </a:r>
          </a:p>
          <a:p>
            <a:endParaRPr lang="sv-SE" dirty="0"/>
          </a:p>
        </p:txBody>
      </p:sp>
      <p:sp>
        <p:nvSpPr>
          <p:cNvPr id="4" name="Platshållare för bildnummer 3"/>
          <p:cNvSpPr>
            <a:spLocks noGrp="1"/>
          </p:cNvSpPr>
          <p:nvPr>
            <p:ph type="sldNum" sz="quarter" idx="5"/>
          </p:nvPr>
        </p:nvSpPr>
        <p:spPr/>
        <p:txBody>
          <a:bodyPr/>
          <a:lstStyle/>
          <a:p>
            <a:fld id="{AA9637D6-662F-4A4F-AF1F-A0BFFFCAA065}" type="slidenum">
              <a:rPr lang="sv-SE" smtClean="0"/>
              <a:t>5</a:t>
            </a:fld>
            <a:endParaRPr lang="sv-SE"/>
          </a:p>
        </p:txBody>
      </p:sp>
    </p:spTree>
    <p:extLst>
      <p:ext uri="{BB962C8B-B14F-4D97-AF65-F5344CB8AC3E}">
        <p14:creationId xmlns:p14="http://schemas.microsoft.com/office/powerpoint/2010/main" val="326525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sv-SE" dirty="0"/>
          </a:p>
        </p:txBody>
      </p:sp>
      <p:sp>
        <p:nvSpPr>
          <p:cNvPr id="4" name="Platshållare för bildnummer 3"/>
          <p:cNvSpPr>
            <a:spLocks noGrp="1"/>
          </p:cNvSpPr>
          <p:nvPr>
            <p:ph type="sldNum" sz="quarter" idx="5"/>
          </p:nvPr>
        </p:nvSpPr>
        <p:spPr/>
        <p:txBody>
          <a:bodyPr/>
          <a:lstStyle/>
          <a:p>
            <a:fld id="{AA9637D6-662F-4A4F-AF1F-A0BFFFCAA065}" type="slidenum">
              <a:rPr lang="sv-SE" smtClean="0"/>
              <a:t>8</a:t>
            </a:fld>
            <a:endParaRPr lang="sv-SE"/>
          </a:p>
        </p:txBody>
      </p:sp>
    </p:spTree>
    <p:extLst>
      <p:ext uri="{BB962C8B-B14F-4D97-AF65-F5344CB8AC3E}">
        <p14:creationId xmlns:p14="http://schemas.microsoft.com/office/powerpoint/2010/main" val="3885863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pic>
        <p:nvPicPr>
          <p:cNvPr id="6" name="Bildobjekt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5900"/>
            <a:ext cx="9143997" cy="6857997"/>
          </a:xfrm>
          <a:prstGeom prst="rect">
            <a:avLst/>
          </a:prstGeom>
        </p:spPr>
      </p:pic>
      <p:pic>
        <p:nvPicPr>
          <p:cNvPr id="4" name="Bildobjekt 3"/>
          <p:cNvPicPr>
            <a:picLocks/>
          </p:cNvPicPr>
          <p:nvPr/>
        </p:nvPicPr>
        <p:blipFill>
          <a:blip r:embed="rId2">
            <a:extLst>
              <a:ext uri="{28A0092B-C50C-407E-A947-70E740481C1C}">
                <a14:useLocalDpi xmlns:a14="http://schemas.microsoft.com/office/drawing/2010/main" val="0"/>
              </a:ext>
            </a:extLst>
          </a:blip>
          <a:stretch>
            <a:fillRect/>
          </a:stretch>
        </p:blipFill>
        <p:spPr>
          <a:xfrm>
            <a:off x="1" y="-9090"/>
            <a:ext cx="9143997" cy="6857997"/>
          </a:xfrm>
          <a:prstGeom prst="rect">
            <a:avLst/>
          </a:prstGeom>
        </p:spPr>
      </p:pic>
      <p:sp>
        <p:nvSpPr>
          <p:cNvPr id="3" name="Underrubrik 2"/>
          <p:cNvSpPr>
            <a:spLocks noGrp="1"/>
          </p:cNvSpPr>
          <p:nvPr>
            <p:ph type="subTitle" idx="1"/>
          </p:nvPr>
        </p:nvSpPr>
        <p:spPr>
          <a:xfrm>
            <a:off x="454428" y="3869672"/>
            <a:ext cx="7776000" cy="4680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5" name="Rubrik 4"/>
          <p:cNvSpPr>
            <a:spLocks noGrp="1"/>
          </p:cNvSpPr>
          <p:nvPr>
            <p:ph type="title"/>
          </p:nvPr>
        </p:nvSpPr>
        <p:spPr>
          <a:xfrm>
            <a:off x="455990" y="3284984"/>
            <a:ext cx="7774437" cy="493200"/>
          </a:xfrm>
        </p:spPr>
        <p:txBody>
          <a:bodyPr/>
          <a:lstStyle>
            <a:lvl1pPr>
              <a:defRPr>
                <a:solidFill>
                  <a:schemeClr val="tx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34148248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1195200" y="2361600"/>
            <a:ext cx="6757200" cy="376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861884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accent1"/>
                </a:solidFill>
              </a:defRPr>
            </a:lvl1pPr>
          </a:lstStyle>
          <a:p>
            <a:r>
              <a:rPr lang="sv-SE"/>
              <a:t>Klicka här för att ändra mall för rubrikformat</a:t>
            </a:r>
            <a:endParaRPr lang="en-GB" dirty="0"/>
          </a:p>
        </p:txBody>
      </p:sp>
      <p:sp>
        <p:nvSpPr>
          <p:cNvPr id="6" name="Platshållare för innehåll 2"/>
          <p:cNvSpPr>
            <a:spLocks noGrp="1"/>
          </p:cNvSpPr>
          <p:nvPr>
            <p:ph sz="half" idx="1"/>
          </p:nvPr>
        </p:nvSpPr>
        <p:spPr>
          <a:xfrm>
            <a:off x="1187624" y="2361599"/>
            <a:ext cx="3308176" cy="376560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3"/>
          <p:cNvSpPr>
            <a:spLocks noGrp="1"/>
          </p:cNvSpPr>
          <p:nvPr>
            <p:ph sz="half" idx="2"/>
          </p:nvPr>
        </p:nvSpPr>
        <p:spPr>
          <a:xfrm>
            <a:off x="4648200" y="2361599"/>
            <a:ext cx="3308176" cy="376560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546647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3995" cy="6857997"/>
          </a:xfrm>
          <a:prstGeom prst="rect">
            <a:avLst/>
          </a:prstGeom>
        </p:spPr>
      </p:pic>
      <p:sp>
        <p:nvSpPr>
          <p:cNvPr id="2" name="Platshållare för rubrik 1"/>
          <p:cNvSpPr>
            <a:spLocks noGrp="1"/>
          </p:cNvSpPr>
          <p:nvPr>
            <p:ph type="title"/>
          </p:nvPr>
        </p:nvSpPr>
        <p:spPr>
          <a:xfrm>
            <a:off x="1195200" y="1792800"/>
            <a:ext cx="6757200" cy="493200"/>
          </a:xfrm>
          <a:prstGeom prst="rect">
            <a:avLst/>
          </a:prstGeom>
        </p:spPr>
        <p:txBody>
          <a:bodyPr vert="horz" lIns="91440" tIns="45720" rIns="91440" bIns="45720" rtlCol="0" anchor="ctr">
            <a:noAutofit/>
          </a:bodyPr>
          <a:lstStyle/>
          <a:p>
            <a:r>
              <a:rPr lang="sv-SE" dirty="0"/>
              <a:t>Klicka här för att ändra format</a:t>
            </a:r>
          </a:p>
        </p:txBody>
      </p:sp>
      <p:sp>
        <p:nvSpPr>
          <p:cNvPr id="3" name="Platshållare för text 2"/>
          <p:cNvSpPr>
            <a:spLocks noGrp="1"/>
          </p:cNvSpPr>
          <p:nvPr>
            <p:ph type="body" idx="1"/>
          </p:nvPr>
        </p:nvSpPr>
        <p:spPr>
          <a:xfrm>
            <a:off x="1195200" y="2361600"/>
            <a:ext cx="6757200" cy="37656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243812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xStyles>
    <p:titleStyle>
      <a:lvl1pPr algn="l" defTabSz="914400" rtl="0" eaLnBrk="1" latinLnBrk="0" hangingPunct="1">
        <a:spcBef>
          <a:spcPct val="0"/>
        </a:spcBef>
        <a:buNone/>
        <a:defRPr sz="2600" b="1" kern="1200" cap="none" baseline="0">
          <a:solidFill>
            <a:schemeClr val="accent1"/>
          </a:solidFill>
          <a:latin typeface="+mj-lt"/>
          <a:ea typeface="+mj-ea"/>
          <a:cs typeface="+mj-cs"/>
        </a:defRPr>
      </a:lvl1pPr>
    </p:titleStyle>
    <p:bodyStyle>
      <a:lvl1pPr marL="265113" indent="-26511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d4x9wpPAugQ?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mailto:Virpi.soderlund@botkyrka.s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derrubrik 13"/>
          <p:cNvSpPr>
            <a:spLocks noGrp="1"/>
          </p:cNvSpPr>
          <p:nvPr>
            <p:ph type="subTitle" idx="1"/>
          </p:nvPr>
        </p:nvSpPr>
        <p:spPr/>
        <p:txBody>
          <a:bodyPr/>
          <a:lstStyle/>
          <a:p>
            <a:r>
              <a:rPr lang="sv-SE" dirty="0"/>
              <a:t>Trygghetskamera i Botkyrka kommun</a:t>
            </a:r>
          </a:p>
        </p:txBody>
      </p:sp>
      <p:sp>
        <p:nvSpPr>
          <p:cNvPr id="13" name="Rubrik 12"/>
          <p:cNvSpPr>
            <a:spLocks noGrp="1"/>
          </p:cNvSpPr>
          <p:nvPr>
            <p:ph type="title"/>
          </p:nvPr>
        </p:nvSpPr>
        <p:spPr>
          <a:xfrm>
            <a:off x="454428" y="3257672"/>
            <a:ext cx="7776000" cy="460800"/>
          </a:xfrm>
        </p:spPr>
        <p:txBody>
          <a:bodyPr/>
          <a:lstStyle/>
          <a:p>
            <a:r>
              <a:rPr lang="sv-SE" dirty="0"/>
              <a:t>Digital nattillsyn</a:t>
            </a:r>
          </a:p>
        </p:txBody>
      </p:sp>
    </p:spTree>
    <p:extLst>
      <p:ext uri="{BB962C8B-B14F-4D97-AF65-F5344CB8AC3E}">
        <p14:creationId xmlns:p14="http://schemas.microsoft.com/office/powerpoint/2010/main" val="5284100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AFA32DE-6CFF-48A1-A50D-64F0DDB091E5}"/>
              </a:ext>
            </a:extLst>
          </p:cNvPr>
          <p:cNvSpPr>
            <a:spLocks noGrp="1"/>
          </p:cNvSpPr>
          <p:nvPr>
            <p:ph type="title"/>
          </p:nvPr>
        </p:nvSpPr>
        <p:spPr/>
        <p:txBody>
          <a:bodyPr/>
          <a:lstStyle/>
          <a:p>
            <a:r>
              <a:rPr lang="sv-SE" dirty="0"/>
              <a:t>Informationsfilm om trygghetskamera</a:t>
            </a:r>
          </a:p>
        </p:txBody>
      </p:sp>
      <p:pic>
        <p:nvPicPr>
          <p:cNvPr id="7" name="Onlinemedia 6" title="Trygghetskamera">
            <a:hlinkClick r:id="" action="ppaction://media"/>
            <a:extLst>
              <a:ext uri="{FF2B5EF4-FFF2-40B4-BE49-F238E27FC236}">
                <a16:creationId xmlns:a16="http://schemas.microsoft.com/office/drawing/2014/main" id="{D0118E76-FF61-4187-97D1-AD08FB267B39}"/>
              </a:ext>
            </a:extLst>
          </p:cNvPr>
          <p:cNvPicPr>
            <a:picLocks noGrp="1" noRot="1" noChangeAspect="1"/>
          </p:cNvPicPr>
          <p:nvPr>
            <p:ph idx="1"/>
            <a:videoFile r:link="rId1"/>
          </p:nvPr>
        </p:nvPicPr>
        <p:blipFill>
          <a:blip r:embed="rId3"/>
          <a:stretch>
            <a:fillRect/>
          </a:stretch>
        </p:blipFill>
        <p:spPr>
          <a:xfrm>
            <a:off x="1227138" y="2362200"/>
            <a:ext cx="6694487" cy="3765550"/>
          </a:xfrm>
          <a:prstGeom prst="rect">
            <a:avLst/>
          </a:prstGeom>
        </p:spPr>
      </p:pic>
    </p:spTree>
    <p:extLst>
      <p:ext uri="{BB962C8B-B14F-4D97-AF65-F5344CB8AC3E}">
        <p14:creationId xmlns:p14="http://schemas.microsoft.com/office/powerpoint/2010/main" val="26904020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a:extLst>
              <a:ext uri="{FF2B5EF4-FFF2-40B4-BE49-F238E27FC236}">
                <a16:creationId xmlns:a16="http://schemas.microsoft.com/office/drawing/2014/main" id="{A1F14DAA-16CE-4540-A4AA-865993938252}"/>
              </a:ext>
            </a:extLst>
          </p:cNvPr>
          <p:cNvSpPr>
            <a:spLocks noGrp="1"/>
          </p:cNvSpPr>
          <p:nvPr>
            <p:ph type="subTitle" idx="1"/>
          </p:nvPr>
        </p:nvSpPr>
        <p:spPr>
          <a:xfrm>
            <a:off x="455990" y="4365104"/>
            <a:ext cx="7776000" cy="864096"/>
          </a:xfrm>
        </p:spPr>
        <p:txBody>
          <a:bodyPr>
            <a:normAutofit fontScale="62500" lnSpcReduction="20000"/>
          </a:bodyPr>
          <a:lstStyle/>
          <a:p>
            <a:r>
              <a:rPr lang="sv-SE" dirty="0"/>
              <a:t>Virpi Söderlund</a:t>
            </a:r>
          </a:p>
          <a:p>
            <a:r>
              <a:rPr lang="sv-SE" dirty="0"/>
              <a:t>Förändringsledare </a:t>
            </a:r>
          </a:p>
          <a:p>
            <a:r>
              <a:rPr lang="sv-SE" dirty="0">
                <a:hlinkClick r:id="rId2"/>
              </a:rPr>
              <a:t>Virpi.soderlund@botkyrka.se</a:t>
            </a:r>
            <a:endParaRPr lang="sv-SE" dirty="0"/>
          </a:p>
          <a:p>
            <a:r>
              <a:rPr lang="sv-SE" dirty="0"/>
              <a:t>070-275 95 18</a:t>
            </a:r>
          </a:p>
        </p:txBody>
      </p:sp>
      <p:sp>
        <p:nvSpPr>
          <p:cNvPr id="4" name="Rubrik 3">
            <a:extLst>
              <a:ext uri="{FF2B5EF4-FFF2-40B4-BE49-F238E27FC236}">
                <a16:creationId xmlns:a16="http://schemas.microsoft.com/office/drawing/2014/main" id="{3E73770E-251C-4479-A041-08609B594093}"/>
              </a:ext>
            </a:extLst>
          </p:cNvPr>
          <p:cNvSpPr>
            <a:spLocks noGrp="1"/>
          </p:cNvSpPr>
          <p:nvPr>
            <p:ph type="title"/>
          </p:nvPr>
        </p:nvSpPr>
        <p:spPr/>
        <p:txBody>
          <a:bodyPr/>
          <a:lstStyle/>
          <a:p>
            <a:r>
              <a:rPr lang="sv-SE" dirty="0"/>
              <a:t>Tack, vill du veta mer är du välkommen att kontakta oss</a:t>
            </a:r>
          </a:p>
        </p:txBody>
      </p:sp>
    </p:spTree>
    <p:extLst>
      <p:ext uri="{BB962C8B-B14F-4D97-AF65-F5344CB8AC3E}">
        <p14:creationId xmlns:p14="http://schemas.microsoft.com/office/powerpoint/2010/main" val="16205188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1195200" y="1412776"/>
            <a:ext cx="6689168" cy="873224"/>
          </a:xfrm>
        </p:spPr>
        <p:txBody>
          <a:bodyPr/>
          <a:lstStyle/>
          <a:p>
            <a:r>
              <a:rPr lang="sv-SE" sz="1100" dirty="0"/>
              <a:t>Vad var problemet som skulle/kunde lösas genom digitalisering?</a:t>
            </a:r>
            <a:br>
              <a:rPr lang="sv-SE" sz="2800" dirty="0"/>
            </a:br>
            <a:r>
              <a:rPr lang="sv-SE" sz="1600" dirty="0"/>
              <a:t>Hur tillgodoser vi brukares behov av tillsyn på natten på ett sätt som tar tillvara på brukarens rätt till integritet och ostörd nattsömn samtidigt som vi använder kommunens resurser på ett effektivt sätt?</a:t>
            </a:r>
          </a:p>
        </p:txBody>
      </p:sp>
      <p:sp>
        <p:nvSpPr>
          <p:cNvPr id="8" name="Platshållare för innehåll 7"/>
          <p:cNvSpPr>
            <a:spLocks noGrp="1"/>
          </p:cNvSpPr>
          <p:nvPr>
            <p:ph idx="1"/>
          </p:nvPr>
        </p:nvSpPr>
        <p:spPr>
          <a:xfrm>
            <a:off x="1195200" y="2780928"/>
            <a:ext cx="6757200" cy="3765600"/>
          </a:xfrm>
        </p:spPr>
        <p:txBody>
          <a:bodyPr>
            <a:normAutofit/>
          </a:bodyPr>
          <a:lstStyle/>
          <a:p>
            <a:pPr marL="0" indent="0">
              <a:buNone/>
            </a:pPr>
            <a:r>
              <a:rPr lang="sv-SE" sz="1600" dirty="0"/>
              <a:t>”Då”-läge:</a:t>
            </a:r>
          </a:p>
          <a:p>
            <a:pPr lvl="1"/>
            <a:r>
              <a:rPr lang="sv-SE" sz="1600" dirty="0"/>
              <a:t>Risk att brukaren får sin nattsömn störd av att personalen tittar in i sovrummet.</a:t>
            </a:r>
          </a:p>
          <a:p>
            <a:pPr lvl="1"/>
            <a:r>
              <a:rPr lang="sv-SE" sz="1600" dirty="0"/>
              <a:t>Tillsynsbesök genomfördes fysiskt av dubbelbemannad personal.</a:t>
            </a:r>
          </a:p>
          <a:p>
            <a:pPr lvl="1"/>
            <a:r>
              <a:rPr lang="sv-SE" sz="1600" dirty="0"/>
              <a:t>Stressig arbetsmiljö för nattpatrullen som hanterar både planerade besök med omsorgsinsatser, tillsynsbesök och oplanerade (trygghetslarm) besök.</a:t>
            </a:r>
          </a:p>
          <a:p>
            <a:pPr marL="0" lvl="1" indent="0">
              <a:buNone/>
            </a:pPr>
            <a:endParaRPr lang="sv-SE" sz="1600" dirty="0"/>
          </a:p>
          <a:p>
            <a:pPr marL="0" lvl="1" indent="0">
              <a:buNone/>
            </a:pPr>
            <a:endParaRPr lang="sv-SE" sz="1600" dirty="0"/>
          </a:p>
          <a:p>
            <a:endParaRPr lang="sv-SE" dirty="0"/>
          </a:p>
        </p:txBody>
      </p:sp>
    </p:spTree>
    <p:extLst>
      <p:ext uri="{BB962C8B-B14F-4D97-AF65-F5344CB8AC3E}">
        <p14:creationId xmlns:p14="http://schemas.microsoft.com/office/powerpoint/2010/main" val="2659912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9F088C-16D7-45F8-9510-FC4A535E5F5D}"/>
              </a:ext>
            </a:extLst>
          </p:cNvPr>
          <p:cNvSpPr>
            <a:spLocks noGrp="1"/>
          </p:cNvSpPr>
          <p:nvPr>
            <p:ph type="title"/>
          </p:nvPr>
        </p:nvSpPr>
        <p:spPr/>
        <p:txBody>
          <a:bodyPr/>
          <a:lstStyle/>
          <a:p>
            <a:r>
              <a:rPr lang="sv-SE" dirty="0"/>
              <a:t>Målet</a:t>
            </a:r>
          </a:p>
        </p:txBody>
      </p:sp>
      <p:sp>
        <p:nvSpPr>
          <p:cNvPr id="3" name="Platshållare för innehåll 2">
            <a:extLst>
              <a:ext uri="{FF2B5EF4-FFF2-40B4-BE49-F238E27FC236}">
                <a16:creationId xmlns:a16="http://schemas.microsoft.com/office/drawing/2014/main" id="{2EEF8E3F-C4D5-4B25-8CF9-63C68B4D7C33}"/>
              </a:ext>
            </a:extLst>
          </p:cNvPr>
          <p:cNvSpPr>
            <a:spLocks noGrp="1"/>
          </p:cNvSpPr>
          <p:nvPr>
            <p:ph idx="1"/>
          </p:nvPr>
        </p:nvSpPr>
        <p:spPr/>
        <p:txBody>
          <a:bodyPr/>
          <a:lstStyle/>
          <a:p>
            <a:pPr marL="0" indent="0">
              <a:buNone/>
            </a:pPr>
            <a:r>
              <a:rPr lang="sv-SE" dirty="0"/>
              <a:t>”Vi ser att service och tjänster i större utsträckning kan anpassas utifrån medborgarens behov, samtidigt som organisation och arbetssätt kan effektiviseras och kommunens resurser användas på ett mer effektivt sätt.” </a:t>
            </a:r>
          </a:p>
          <a:p>
            <a:pPr marL="0" indent="0">
              <a:buNone/>
            </a:pPr>
            <a:endParaRPr lang="sv-SE" dirty="0"/>
          </a:p>
        </p:txBody>
      </p:sp>
    </p:spTree>
    <p:extLst>
      <p:ext uri="{BB962C8B-B14F-4D97-AF65-F5344CB8AC3E}">
        <p14:creationId xmlns:p14="http://schemas.microsoft.com/office/powerpoint/2010/main" val="37878359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2622F6D-4A22-49B3-82C3-1772512DC5E1}"/>
              </a:ext>
            </a:extLst>
          </p:cNvPr>
          <p:cNvSpPr>
            <a:spLocks noGrp="1"/>
          </p:cNvSpPr>
          <p:nvPr>
            <p:ph type="title"/>
          </p:nvPr>
        </p:nvSpPr>
        <p:spPr/>
        <p:txBody>
          <a:bodyPr/>
          <a:lstStyle/>
          <a:p>
            <a:r>
              <a:rPr lang="sv-SE" dirty="0"/>
              <a:t>Vad är trygghetskamera</a:t>
            </a:r>
          </a:p>
        </p:txBody>
      </p:sp>
      <p:sp>
        <p:nvSpPr>
          <p:cNvPr id="5" name="Platshållare för innehåll 4">
            <a:extLst>
              <a:ext uri="{FF2B5EF4-FFF2-40B4-BE49-F238E27FC236}">
                <a16:creationId xmlns:a16="http://schemas.microsoft.com/office/drawing/2014/main" id="{2931FEC2-CA93-4E78-A0CC-B7BB4E01C102}"/>
              </a:ext>
            </a:extLst>
          </p:cNvPr>
          <p:cNvSpPr>
            <a:spLocks noGrp="1"/>
          </p:cNvSpPr>
          <p:nvPr>
            <p:ph sz="half" idx="1"/>
          </p:nvPr>
        </p:nvSpPr>
        <p:spPr>
          <a:xfrm>
            <a:off x="1187624" y="2564903"/>
            <a:ext cx="3308176" cy="3562295"/>
          </a:xfrm>
        </p:spPr>
        <p:txBody>
          <a:bodyPr>
            <a:normAutofit/>
          </a:bodyPr>
          <a:lstStyle/>
          <a:p>
            <a:pPr marL="0" indent="0">
              <a:buNone/>
            </a:pPr>
            <a:r>
              <a:rPr lang="sv-SE" dirty="0"/>
              <a:t>Trygghetskamera är tillsynstjänst som passar den som sover oroligt, är lättväckt eller inte behöver och inte vill ha personligt besök i hemmet vid tillsynen.</a:t>
            </a:r>
          </a:p>
          <a:p>
            <a:pPr marL="0" indent="0">
              <a:buNone/>
            </a:pPr>
            <a:endParaRPr lang="sv-SE" dirty="0"/>
          </a:p>
          <a:p>
            <a:endParaRPr lang="sv-SE" dirty="0"/>
          </a:p>
        </p:txBody>
      </p:sp>
      <p:pic>
        <p:nvPicPr>
          <p:cNvPr id="7" name="Platshållare för innehåll 6">
            <a:extLst>
              <a:ext uri="{FF2B5EF4-FFF2-40B4-BE49-F238E27FC236}">
                <a16:creationId xmlns:a16="http://schemas.microsoft.com/office/drawing/2014/main" id="{B283C5C3-C38A-4CB4-804D-105AB3ACD593}"/>
              </a:ext>
            </a:extLst>
          </p:cNvPr>
          <p:cNvPicPr>
            <a:picLocks noGrp="1" noChangeAspect="1"/>
          </p:cNvPicPr>
          <p:nvPr>
            <p:ph sz="half" idx="2"/>
          </p:nvPr>
        </p:nvPicPr>
        <p:blipFill>
          <a:blip r:embed="rId2"/>
          <a:stretch>
            <a:fillRect/>
          </a:stretch>
        </p:blipFill>
        <p:spPr>
          <a:xfrm>
            <a:off x="4603973" y="2661984"/>
            <a:ext cx="3308350" cy="2207176"/>
          </a:xfrm>
          <a:prstGeom prst="rect">
            <a:avLst/>
          </a:prstGeom>
        </p:spPr>
      </p:pic>
    </p:spTree>
    <p:extLst>
      <p:ext uri="{BB962C8B-B14F-4D97-AF65-F5344CB8AC3E}">
        <p14:creationId xmlns:p14="http://schemas.microsoft.com/office/powerpoint/2010/main" val="11865912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Bildobjekt 57">
            <a:extLst>
              <a:ext uri="{FF2B5EF4-FFF2-40B4-BE49-F238E27FC236}">
                <a16:creationId xmlns:a16="http://schemas.microsoft.com/office/drawing/2014/main" id="{B132D456-C265-4CF7-BAE4-1A515916FBCF}"/>
              </a:ext>
            </a:extLst>
          </p:cNvPr>
          <p:cNvPicPr>
            <a:picLocks noChangeAspect="1"/>
          </p:cNvPicPr>
          <p:nvPr/>
        </p:nvPicPr>
        <p:blipFill>
          <a:blip r:embed="rId3"/>
          <a:stretch>
            <a:fillRect/>
          </a:stretch>
        </p:blipFill>
        <p:spPr>
          <a:xfrm>
            <a:off x="6084168" y="1628800"/>
            <a:ext cx="1183428" cy="1187233"/>
          </a:xfrm>
          <a:prstGeom prst="rect">
            <a:avLst/>
          </a:prstGeom>
        </p:spPr>
      </p:pic>
      <p:sp>
        <p:nvSpPr>
          <p:cNvPr id="2" name="Rubrik 1">
            <a:extLst>
              <a:ext uri="{FF2B5EF4-FFF2-40B4-BE49-F238E27FC236}">
                <a16:creationId xmlns:a16="http://schemas.microsoft.com/office/drawing/2014/main" id="{ADB5A3D9-1A99-43C0-AFB9-FD1CBD081BE1}"/>
              </a:ext>
            </a:extLst>
          </p:cNvPr>
          <p:cNvSpPr>
            <a:spLocks noGrp="1"/>
          </p:cNvSpPr>
          <p:nvPr>
            <p:ph type="title"/>
          </p:nvPr>
        </p:nvSpPr>
        <p:spPr>
          <a:xfrm>
            <a:off x="1193400" y="1041232"/>
            <a:ext cx="6757200" cy="493200"/>
          </a:xfrm>
        </p:spPr>
        <p:txBody>
          <a:bodyPr/>
          <a:lstStyle/>
          <a:p>
            <a:r>
              <a:rPr lang="sv-SE" dirty="0"/>
              <a:t>Hur gick vi tillväga?</a:t>
            </a:r>
          </a:p>
        </p:txBody>
      </p:sp>
      <p:pic>
        <p:nvPicPr>
          <p:cNvPr id="53" name="Bildobjekt 52">
            <a:extLst>
              <a:ext uri="{FF2B5EF4-FFF2-40B4-BE49-F238E27FC236}">
                <a16:creationId xmlns:a16="http://schemas.microsoft.com/office/drawing/2014/main" id="{0AE4879C-0D36-466D-9616-323B0D53FAEE}"/>
              </a:ext>
            </a:extLst>
          </p:cNvPr>
          <p:cNvPicPr>
            <a:picLocks noChangeAspect="1"/>
          </p:cNvPicPr>
          <p:nvPr/>
        </p:nvPicPr>
        <p:blipFill>
          <a:blip r:embed="rId4"/>
          <a:stretch>
            <a:fillRect/>
          </a:stretch>
        </p:blipFill>
        <p:spPr>
          <a:xfrm>
            <a:off x="395536" y="1656536"/>
            <a:ext cx="1298839" cy="1196400"/>
          </a:xfrm>
          <a:prstGeom prst="rect">
            <a:avLst/>
          </a:prstGeom>
        </p:spPr>
      </p:pic>
      <p:pic>
        <p:nvPicPr>
          <p:cNvPr id="54" name="Bildobjekt 53">
            <a:extLst>
              <a:ext uri="{FF2B5EF4-FFF2-40B4-BE49-F238E27FC236}">
                <a16:creationId xmlns:a16="http://schemas.microsoft.com/office/drawing/2014/main" id="{F2D95EC5-E10E-49A8-A77C-73FE36ACE8AF}"/>
              </a:ext>
            </a:extLst>
          </p:cNvPr>
          <p:cNvPicPr>
            <a:picLocks noChangeAspect="1"/>
          </p:cNvPicPr>
          <p:nvPr/>
        </p:nvPicPr>
        <p:blipFill>
          <a:blip r:embed="rId5"/>
          <a:stretch>
            <a:fillRect/>
          </a:stretch>
        </p:blipFill>
        <p:spPr>
          <a:xfrm>
            <a:off x="7670074" y="1626605"/>
            <a:ext cx="1150398" cy="1187234"/>
          </a:xfrm>
          <a:prstGeom prst="rect">
            <a:avLst/>
          </a:prstGeom>
        </p:spPr>
      </p:pic>
      <p:pic>
        <p:nvPicPr>
          <p:cNvPr id="55" name="Bildobjekt 54">
            <a:extLst>
              <a:ext uri="{FF2B5EF4-FFF2-40B4-BE49-F238E27FC236}">
                <a16:creationId xmlns:a16="http://schemas.microsoft.com/office/drawing/2014/main" id="{BE98DC50-8DF9-463B-98DD-25BB569ED97A}"/>
              </a:ext>
            </a:extLst>
          </p:cNvPr>
          <p:cNvPicPr>
            <a:picLocks noChangeAspect="1"/>
          </p:cNvPicPr>
          <p:nvPr/>
        </p:nvPicPr>
        <p:blipFill>
          <a:blip r:embed="rId6"/>
          <a:stretch>
            <a:fillRect/>
          </a:stretch>
        </p:blipFill>
        <p:spPr>
          <a:xfrm>
            <a:off x="2111231" y="1645041"/>
            <a:ext cx="1236633" cy="1186530"/>
          </a:xfrm>
          <a:prstGeom prst="rect">
            <a:avLst/>
          </a:prstGeom>
        </p:spPr>
      </p:pic>
      <p:pic>
        <p:nvPicPr>
          <p:cNvPr id="56" name="Bildobjekt 55">
            <a:extLst>
              <a:ext uri="{FF2B5EF4-FFF2-40B4-BE49-F238E27FC236}">
                <a16:creationId xmlns:a16="http://schemas.microsoft.com/office/drawing/2014/main" id="{8804CB29-BAA9-4213-BEE5-C9C543510378}"/>
              </a:ext>
            </a:extLst>
          </p:cNvPr>
          <p:cNvPicPr>
            <a:picLocks noChangeAspect="1"/>
          </p:cNvPicPr>
          <p:nvPr/>
        </p:nvPicPr>
        <p:blipFill>
          <a:blip r:embed="rId7"/>
          <a:stretch>
            <a:fillRect/>
          </a:stretch>
        </p:blipFill>
        <p:spPr>
          <a:xfrm>
            <a:off x="4062848" y="1647105"/>
            <a:ext cx="1157224" cy="1174206"/>
          </a:xfrm>
          <a:prstGeom prst="rect">
            <a:avLst/>
          </a:prstGeom>
        </p:spPr>
      </p:pic>
      <p:cxnSp>
        <p:nvCxnSpPr>
          <p:cNvPr id="57" name="Rak 3" descr="linje">
            <a:extLst>
              <a:ext uri="{FF2B5EF4-FFF2-40B4-BE49-F238E27FC236}">
                <a16:creationId xmlns:a16="http://schemas.microsoft.com/office/drawing/2014/main" id="{EAE149EA-EB50-42B9-8DF0-32D11B2E1D47}"/>
              </a:ext>
            </a:extLst>
          </p:cNvPr>
          <p:cNvCxnSpPr>
            <a:cxnSpLocks/>
          </p:cNvCxnSpPr>
          <p:nvPr/>
        </p:nvCxnSpPr>
        <p:spPr>
          <a:xfrm flipV="1">
            <a:off x="395536" y="2821311"/>
            <a:ext cx="8424936" cy="60087"/>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sp>
        <p:nvSpPr>
          <p:cNvPr id="59" name="Platshållare för text 52">
            <a:extLst>
              <a:ext uri="{FF2B5EF4-FFF2-40B4-BE49-F238E27FC236}">
                <a16:creationId xmlns:a16="http://schemas.microsoft.com/office/drawing/2014/main" id="{5E6BCEAF-6B83-4D42-A7C7-42F027C3FC94}"/>
              </a:ext>
            </a:extLst>
          </p:cNvPr>
          <p:cNvSpPr txBox="1">
            <a:spLocks/>
          </p:cNvSpPr>
          <p:nvPr/>
        </p:nvSpPr>
        <p:spPr>
          <a:xfrm>
            <a:off x="6068001" y="2933984"/>
            <a:ext cx="4552671" cy="693081"/>
          </a:xfrm>
          <a:prstGeom prst="rect">
            <a:avLst/>
          </a:prstGeom>
        </p:spPr>
        <p:txBody>
          <a:bodyPr lIns="0" rIns="0" rtlCol="0" anchor="t"/>
          <a:lstStyle>
            <a:lvl1pPr marL="265113" indent="-26511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800" b="1" noProof="1">
                <a:solidFill>
                  <a:schemeClr val="accent2"/>
                </a:solidFill>
                <a:latin typeface="+mj-lt"/>
              </a:rPr>
              <a:t>FÖRÄNDRINGSLEDNING </a:t>
            </a:r>
          </a:p>
          <a:p>
            <a:pPr marL="0" indent="0">
              <a:buNone/>
            </a:pPr>
            <a:r>
              <a:rPr lang="sv-SE" sz="1800" b="1" noProof="1">
                <a:solidFill>
                  <a:schemeClr val="accent2"/>
                </a:solidFill>
                <a:latin typeface="+mj-lt"/>
              </a:rPr>
              <a:t>&amp; KOMMUNIKATION</a:t>
            </a:r>
            <a:br>
              <a:rPr lang="sv-SE" sz="1800" b="1" noProof="1">
                <a:solidFill>
                  <a:schemeClr val="accent2"/>
                </a:solidFill>
                <a:latin typeface="+mj-lt"/>
              </a:rPr>
            </a:br>
            <a:endParaRPr lang="sv-SE" sz="1800" b="1" noProof="1">
              <a:solidFill>
                <a:schemeClr val="accent2"/>
              </a:solidFill>
              <a:latin typeface="+mj-lt"/>
            </a:endParaRPr>
          </a:p>
        </p:txBody>
      </p:sp>
      <p:sp>
        <p:nvSpPr>
          <p:cNvPr id="60" name="Platshållare för text 1026">
            <a:extLst>
              <a:ext uri="{FF2B5EF4-FFF2-40B4-BE49-F238E27FC236}">
                <a16:creationId xmlns:a16="http://schemas.microsoft.com/office/drawing/2014/main" id="{632C04AF-5D26-49EC-BD47-0B18F73C5C0E}"/>
              </a:ext>
            </a:extLst>
          </p:cNvPr>
          <p:cNvSpPr txBox="1">
            <a:spLocks/>
          </p:cNvSpPr>
          <p:nvPr/>
        </p:nvSpPr>
        <p:spPr>
          <a:xfrm>
            <a:off x="6105612" y="3577727"/>
            <a:ext cx="3866988" cy="314944"/>
          </a:xfrm>
          <a:prstGeom prst="rect">
            <a:avLst/>
          </a:prstGeom>
        </p:spPr>
        <p:txBody>
          <a:bodyPr vert="horz" lIns="0" tIns="45720" rIns="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v-SE" sz="1200" noProof="1"/>
              <a:t>Två av de viktigaste framgångsfaktorerna!</a:t>
            </a:r>
          </a:p>
        </p:txBody>
      </p:sp>
      <p:sp>
        <p:nvSpPr>
          <p:cNvPr id="62" name="Platshållare för text 1026">
            <a:extLst>
              <a:ext uri="{FF2B5EF4-FFF2-40B4-BE49-F238E27FC236}">
                <a16:creationId xmlns:a16="http://schemas.microsoft.com/office/drawing/2014/main" id="{F99D6529-D036-4E32-829B-A9E1C0D479F5}"/>
              </a:ext>
            </a:extLst>
          </p:cNvPr>
          <p:cNvSpPr txBox="1">
            <a:spLocks/>
          </p:cNvSpPr>
          <p:nvPr/>
        </p:nvSpPr>
        <p:spPr>
          <a:xfrm>
            <a:off x="6122410" y="3862450"/>
            <a:ext cx="2914086" cy="2806909"/>
          </a:xfrm>
          <a:prstGeom prst="rect">
            <a:avLst/>
          </a:prstGeom>
        </p:spPr>
        <p:txBody>
          <a:bodyPr lIns="0" rIns="0" rtlCol="0"/>
          <a:lstStyle>
            <a:lvl1pPr marL="265113" indent="-26511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r>
              <a:rPr lang="sv-SE" sz="1200" noProof="1"/>
              <a:t>Få med ALLA på resan – från biståndshandläggare till utförare som behöver kunna kommunicera med brukaren.</a:t>
            </a:r>
          </a:p>
          <a:p>
            <a:pPr marL="171450" indent="-171450"/>
            <a:r>
              <a:rPr lang="sv-SE" sz="1200" noProof="1"/>
              <a:t>I kommunikation med brukaren: </a:t>
            </a:r>
            <a:br>
              <a:rPr lang="sv-SE" sz="1200" noProof="1"/>
            </a:br>
            <a:r>
              <a:rPr lang="sv-SE" sz="1200" noProof="1"/>
              <a:t>lyft trygghetsskapande fördelar med trygghetskameran</a:t>
            </a:r>
          </a:p>
          <a:p>
            <a:pPr marL="171450" indent="-171450"/>
            <a:r>
              <a:rPr lang="sv-SE" sz="1200" noProof="1"/>
              <a:t>Nya sätt att arbeta, justera de rutiner och processer som behöver justeras.</a:t>
            </a:r>
          </a:p>
          <a:p>
            <a:pPr marL="171450" indent="-171450"/>
            <a:r>
              <a:rPr lang="sv-SE" sz="1200" noProof="1"/>
              <a:t>Våga fatta beslut. Följ upp och justera vid behov.</a:t>
            </a:r>
          </a:p>
          <a:p>
            <a:pPr marL="171450" indent="-171450"/>
            <a:endParaRPr lang="sv-SE" sz="1200" noProof="1"/>
          </a:p>
          <a:p>
            <a:pPr marL="171450" indent="-171450"/>
            <a:endParaRPr lang="sv-SE" sz="1200" noProof="1"/>
          </a:p>
          <a:p>
            <a:pPr marL="171450" indent="-171450"/>
            <a:endParaRPr lang="sv-SE" sz="1200" noProof="1"/>
          </a:p>
          <a:p>
            <a:pPr marL="171450" indent="-171450"/>
            <a:endParaRPr lang="sv-SE" sz="1200" noProof="1"/>
          </a:p>
          <a:p>
            <a:pPr marL="171450" indent="-171450"/>
            <a:endParaRPr lang="sv-SE" sz="1200" noProof="1"/>
          </a:p>
        </p:txBody>
      </p:sp>
      <p:sp>
        <p:nvSpPr>
          <p:cNvPr id="64" name="Platshållare för text 51">
            <a:extLst>
              <a:ext uri="{FF2B5EF4-FFF2-40B4-BE49-F238E27FC236}">
                <a16:creationId xmlns:a16="http://schemas.microsoft.com/office/drawing/2014/main" id="{1043DB77-7B33-4453-95E2-2A1A96988A67}"/>
              </a:ext>
            </a:extLst>
          </p:cNvPr>
          <p:cNvSpPr txBox="1">
            <a:spLocks/>
          </p:cNvSpPr>
          <p:nvPr/>
        </p:nvSpPr>
        <p:spPr>
          <a:xfrm>
            <a:off x="4067944" y="3256248"/>
            <a:ext cx="1224136" cy="306200"/>
          </a:xfrm>
          <a:prstGeom prst="rect">
            <a:avLst/>
          </a:prstGeom>
        </p:spPr>
        <p:txBody>
          <a:bodyPr lIns="0" rIns="0" rtlCol="0" anchor="t"/>
          <a:lstStyle>
            <a:lvl1pPr marL="265113" indent="-26511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800" b="1" noProof="1">
                <a:solidFill>
                  <a:schemeClr val="accent2"/>
                </a:solidFill>
                <a:latin typeface="+mj-lt"/>
              </a:rPr>
              <a:t>EFFEKT</a:t>
            </a:r>
          </a:p>
        </p:txBody>
      </p:sp>
      <p:sp>
        <p:nvSpPr>
          <p:cNvPr id="65" name="Platshållare för text 1024">
            <a:extLst>
              <a:ext uri="{FF2B5EF4-FFF2-40B4-BE49-F238E27FC236}">
                <a16:creationId xmlns:a16="http://schemas.microsoft.com/office/drawing/2014/main" id="{6AE15794-44C3-4DA5-BB32-30B6A9833B05}"/>
              </a:ext>
            </a:extLst>
          </p:cNvPr>
          <p:cNvSpPr txBox="1">
            <a:spLocks/>
          </p:cNvSpPr>
          <p:nvPr/>
        </p:nvSpPr>
        <p:spPr>
          <a:xfrm>
            <a:off x="4085679" y="3601616"/>
            <a:ext cx="1696181" cy="1606408"/>
          </a:xfrm>
          <a:prstGeom prst="rect">
            <a:avLst/>
          </a:prstGeom>
        </p:spPr>
        <p:txBody>
          <a:bodyPr lIns="0" rIns="0" rtlCol="0"/>
          <a:lstStyle>
            <a:lvl1pPr marL="265113" indent="-26511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200" dirty="0"/>
              <a:t>Identifiera indikatorer för att mäta på effekten</a:t>
            </a:r>
          </a:p>
          <a:p>
            <a:pPr marL="171450" indent="-171450"/>
            <a:r>
              <a:rPr lang="sv-SE" sz="1200" noProof="1"/>
              <a:t>Vad betyder det här för vår verksamhet?</a:t>
            </a:r>
          </a:p>
          <a:p>
            <a:pPr marL="171450" indent="-171450"/>
            <a:r>
              <a:rPr lang="sv-SE" sz="1200" dirty="0"/>
              <a:t>Våga experimentera för att hitta rätt saker att mäta, framför allt, våga mäta!</a:t>
            </a:r>
          </a:p>
          <a:p>
            <a:endParaRPr lang="sv-SE" sz="1200" noProof="1"/>
          </a:p>
        </p:txBody>
      </p:sp>
      <p:sp>
        <p:nvSpPr>
          <p:cNvPr id="67" name="Platshållare för text 49">
            <a:extLst>
              <a:ext uri="{FF2B5EF4-FFF2-40B4-BE49-F238E27FC236}">
                <a16:creationId xmlns:a16="http://schemas.microsoft.com/office/drawing/2014/main" id="{F3FD9959-BA68-4B2F-B42E-8B7AB8E7500A}"/>
              </a:ext>
            </a:extLst>
          </p:cNvPr>
          <p:cNvSpPr txBox="1">
            <a:spLocks/>
          </p:cNvSpPr>
          <p:nvPr/>
        </p:nvSpPr>
        <p:spPr>
          <a:xfrm>
            <a:off x="476372" y="3268921"/>
            <a:ext cx="1431332" cy="266895"/>
          </a:xfrm>
          <a:prstGeom prst="rect">
            <a:avLst/>
          </a:prstGeom>
        </p:spPr>
        <p:txBody>
          <a:bodyPr lIns="0" rIns="0" rtlCol="0" anchor="t"/>
          <a:lstStyle>
            <a:lvl1pPr marL="265113" indent="-26511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800" b="1" noProof="1">
                <a:solidFill>
                  <a:schemeClr val="accent2"/>
                </a:solidFill>
                <a:latin typeface="+mj-lt"/>
              </a:rPr>
              <a:t>PILOT</a:t>
            </a:r>
          </a:p>
        </p:txBody>
      </p:sp>
      <p:sp>
        <p:nvSpPr>
          <p:cNvPr id="69" name="Platshållare för text 62">
            <a:extLst>
              <a:ext uri="{FF2B5EF4-FFF2-40B4-BE49-F238E27FC236}">
                <a16:creationId xmlns:a16="http://schemas.microsoft.com/office/drawing/2014/main" id="{C7B4BDA0-2D71-4868-8E8C-BD503BA0D615}"/>
              </a:ext>
            </a:extLst>
          </p:cNvPr>
          <p:cNvSpPr txBox="1">
            <a:spLocks/>
          </p:cNvSpPr>
          <p:nvPr/>
        </p:nvSpPr>
        <p:spPr>
          <a:xfrm>
            <a:off x="457178" y="3627065"/>
            <a:ext cx="1464650" cy="1591534"/>
          </a:xfrm>
          <a:prstGeom prst="rect">
            <a:avLst/>
          </a:prstGeom>
        </p:spPr>
        <p:txBody>
          <a:bodyPr lIns="0" rIns="0" rtlCol="0" anchor="t"/>
          <a:lstStyle>
            <a:lvl1pPr marL="265113" indent="-26511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200" dirty="0"/>
              <a:t>2019: Pilot med trygghetskamera hos 8 stycken brukare för att testa tekniken, beslut om att gå vidare</a:t>
            </a:r>
          </a:p>
          <a:p>
            <a:endParaRPr lang="sv-SE" sz="1200" noProof="1"/>
          </a:p>
        </p:txBody>
      </p:sp>
      <p:sp>
        <p:nvSpPr>
          <p:cNvPr id="70" name="Platshållare för text 50">
            <a:extLst>
              <a:ext uri="{FF2B5EF4-FFF2-40B4-BE49-F238E27FC236}">
                <a16:creationId xmlns:a16="http://schemas.microsoft.com/office/drawing/2014/main" id="{F51130CC-D435-497C-A887-8D945428B97E}"/>
              </a:ext>
            </a:extLst>
          </p:cNvPr>
          <p:cNvSpPr txBox="1">
            <a:spLocks/>
          </p:cNvSpPr>
          <p:nvPr/>
        </p:nvSpPr>
        <p:spPr>
          <a:xfrm>
            <a:off x="2096204" y="2989352"/>
            <a:ext cx="2136469" cy="266896"/>
          </a:xfrm>
          <a:prstGeom prst="rect">
            <a:avLst/>
          </a:prstGeom>
        </p:spPr>
        <p:txBody>
          <a:bodyPr lIns="0" rIns="0" rtlCol="0" anchor="t"/>
          <a:lstStyle>
            <a:lvl1pPr marL="265113" indent="-26511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800" b="1" noProof="1">
                <a:solidFill>
                  <a:schemeClr val="accent2"/>
                </a:solidFill>
                <a:latin typeface="+mj-lt"/>
              </a:rPr>
              <a:t>MÄTNING &amp; UPPFÖLJNING</a:t>
            </a:r>
          </a:p>
        </p:txBody>
      </p:sp>
      <p:sp>
        <p:nvSpPr>
          <p:cNvPr id="71" name="Platshållare för text 1023">
            <a:extLst>
              <a:ext uri="{FF2B5EF4-FFF2-40B4-BE49-F238E27FC236}">
                <a16:creationId xmlns:a16="http://schemas.microsoft.com/office/drawing/2014/main" id="{BCD8BD40-D0DE-45FB-AFCD-56EC47931052}"/>
              </a:ext>
            </a:extLst>
          </p:cNvPr>
          <p:cNvSpPr txBox="1">
            <a:spLocks/>
          </p:cNvSpPr>
          <p:nvPr/>
        </p:nvSpPr>
        <p:spPr>
          <a:xfrm>
            <a:off x="2096204" y="3627065"/>
            <a:ext cx="1899732" cy="1606408"/>
          </a:xfrm>
          <a:prstGeom prst="rect">
            <a:avLst/>
          </a:prstGeom>
        </p:spPr>
        <p:txBody>
          <a:bodyPr lIns="0" rIns="0" rtlCol="0"/>
          <a:lstStyle>
            <a:lvl1pPr marL="265113" indent="-26511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447675" indent="-18256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200" dirty="0"/>
              <a:t>Januari 2020:  </a:t>
            </a:r>
          </a:p>
          <a:p>
            <a:pPr marL="171450" indent="-171450"/>
            <a:r>
              <a:rPr lang="sv-SE" sz="1200" dirty="0"/>
              <a:t>Identifiera vilka förflyttningar som behöver ske i verksamheten</a:t>
            </a:r>
          </a:p>
          <a:p>
            <a:pPr marL="171450" indent="-171450"/>
            <a:r>
              <a:rPr lang="sv-SE" sz="1200" dirty="0"/>
              <a:t>Påbörjar mätningar</a:t>
            </a:r>
          </a:p>
          <a:p>
            <a:pPr marL="171450" indent="-171450"/>
            <a:r>
              <a:rPr lang="sv-SE" sz="1200" dirty="0"/>
              <a:t>Börja enkelt, utveckla över tid</a:t>
            </a:r>
          </a:p>
          <a:p>
            <a:pPr marL="171450" indent="-171450"/>
            <a:endParaRPr lang="sv-SE" sz="1200" dirty="0"/>
          </a:p>
          <a:p>
            <a:pPr marL="0" indent="0">
              <a:buNone/>
            </a:pPr>
            <a:endParaRPr lang="sv-SE" sz="1200" dirty="0"/>
          </a:p>
          <a:p>
            <a:endParaRPr lang="sv-SE" sz="1200" noProof="1"/>
          </a:p>
        </p:txBody>
      </p:sp>
    </p:spTree>
    <p:extLst>
      <p:ext uri="{BB962C8B-B14F-4D97-AF65-F5344CB8AC3E}">
        <p14:creationId xmlns:p14="http://schemas.microsoft.com/office/powerpoint/2010/main" val="315831904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F71C077-13DC-4BEF-A271-656DFDC95C8D}"/>
              </a:ext>
            </a:extLst>
          </p:cNvPr>
          <p:cNvSpPr>
            <a:spLocks noGrp="1"/>
          </p:cNvSpPr>
          <p:nvPr>
            <p:ph type="title"/>
          </p:nvPr>
        </p:nvSpPr>
        <p:spPr>
          <a:xfrm>
            <a:off x="1195200" y="1792800"/>
            <a:ext cx="6757200" cy="493200"/>
          </a:xfrm>
        </p:spPr>
        <p:txBody>
          <a:bodyPr/>
          <a:lstStyle/>
          <a:p>
            <a:r>
              <a:rPr lang="en-US" dirty="0" err="1"/>
              <a:t>Uppföljning</a:t>
            </a:r>
            <a:r>
              <a:rPr lang="en-US" dirty="0"/>
              <a:t> </a:t>
            </a:r>
            <a:r>
              <a:rPr lang="en-US" dirty="0" err="1"/>
              <a:t>månad</a:t>
            </a:r>
            <a:r>
              <a:rPr lang="en-US" dirty="0"/>
              <a:t> </a:t>
            </a:r>
            <a:r>
              <a:rPr lang="en-US" dirty="0" err="1"/>
              <a:t>för</a:t>
            </a:r>
            <a:r>
              <a:rPr lang="en-US" dirty="0"/>
              <a:t> </a:t>
            </a:r>
            <a:r>
              <a:rPr lang="en-US" dirty="0" err="1"/>
              <a:t>månad</a:t>
            </a:r>
            <a:endParaRPr lang="en-US" dirty="0"/>
          </a:p>
        </p:txBody>
      </p:sp>
      <p:pic>
        <p:nvPicPr>
          <p:cNvPr id="6" name="Platshållare för innehåll 5">
            <a:extLst>
              <a:ext uri="{FF2B5EF4-FFF2-40B4-BE49-F238E27FC236}">
                <a16:creationId xmlns:a16="http://schemas.microsoft.com/office/drawing/2014/main" id="{21D88593-3474-424D-A408-474F25515DA7}"/>
              </a:ext>
            </a:extLst>
          </p:cNvPr>
          <p:cNvPicPr>
            <a:picLocks noGrp="1" noChangeAspect="1"/>
          </p:cNvPicPr>
          <p:nvPr>
            <p:ph idx="1"/>
          </p:nvPr>
        </p:nvPicPr>
        <p:blipFill>
          <a:blip r:embed="rId2"/>
          <a:stretch>
            <a:fillRect/>
          </a:stretch>
        </p:blipFill>
        <p:spPr>
          <a:xfrm>
            <a:off x="1195200" y="2476277"/>
            <a:ext cx="6757200" cy="3536246"/>
          </a:xfrm>
          <a:prstGeom prst="rect">
            <a:avLst/>
          </a:prstGeom>
          <a:noFill/>
        </p:spPr>
      </p:pic>
    </p:spTree>
    <p:extLst>
      <p:ext uri="{BB962C8B-B14F-4D97-AF65-F5344CB8AC3E}">
        <p14:creationId xmlns:p14="http://schemas.microsoft.com/office/powerpoint/2010/main" val="42320014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967A05-0436-441C-9446-2531185EF6C0}"/>
              </a:ext>
            </a:extLst>
          </p:cNvPr>
          <p:cNvSpPr>
            <a:spLocks noGrp="1"/>
          </p:cNvSpPr>
          <p:nvPr>
            <p:ph type="title"/>
          </p:nvPr>
        </p:nvSpPr>
        <p:spPr/>
        <p:txBody>
          <a:bodyPr/>
          <a:lstStyle/>
          <a:p>
            <a:r>
              <a:rPr lang="sv-SE" dirty="0"/>
              <a:t>Vad blev resultatet, verksamhetsmässigt och ekonomiskt?</a:t>
            </a:r>
          </a:p>
        </p:txBody>
      </p:sp>
      <p:sp>
        <p:nvSpPr>
          <p:cNvPr id="3" name="Platshållare för innehåll 2">
            <a:extLst>
              <a:ext uri="{FF2B5EF4-FFF2-40B4-BE49-F238E27FC236}">
                <a16:creationId xmlns:a16="http://schemas.microsoft.com/office/drawing/2014/main" id="{21B8AD82-82D1-4A4D-8C9D-22D8ED043608}"/>
              </a:ext>
            </a:extLst>
          </p:cNvPr>
          <p:cNvSpPr>
            <a:spLocks noGrp="1"/>
          </p:cNvSpPr>
          <p:nvPr>
            <p:ph idx="1"/>
          </p:nvPr>
        </p:nvSpPr>
        <p:spPr>
          <a:xfrm>
            <a:off x="1193400" y="2689201"/>
            <a:ext cx="6757200" cy="3765600"/>
          </a:xfrm>
        </p:spPr>
        <p:txBody>
          <a:bodyPr/>
          <a:lstStyle/>
          <a:p>
            <a:r>
              <a:rPr lang="sv-SE" dirty="0"/>
              <a:t>Samtliga ”nya” brukare med behov av tillsyn på natten genomförs med trygghetskamera.</a:t>
            </a:r>
          </a:p>
          <a:p>
            <a:r>
              <a:rPr lang="sv-SE" dirty="0"/>
              <a:t>Nöjda brukare; de som avslutat insatsen har gjort det på grund av att behovet av tillsyn på natten i eget boende har upphört.</a:t>
            </a:r>
          </a:p>
          <a:p>
            <a:r>
              <a:rPr lang="sv-SE" dirty="0"/>
              <a:t>Nöjda medarbetare som kan lägga sin tid på brukare med behov av omsorgsinsatser</a:t>
            </a:r>
          </a:p>
          <a:p>
            <a:r>
              <a:rPr lang="sv-SE" dirty="0"/>
              <a:t>Vår beräkning är att vi i slutet på 2020 har genomfört ca 9000 </a:t>
            </a:r>
            <a:r>
              <a:rPr lang="sv-SE" dirty="0" err="1"/>
              <a:t>tillsyner</a:t>
            </a:r>
            <a:r>
              <a:rPr lang="sv-SE" dirty="0"/>
              <a:t> digitalt. </a:t>
            </a:r>
          </a:p>
          <a:p>
            <a:r>
              <a:rPr lang="sv-SE" dirty="0"/>
              <a:t>Nyttoeffekt 2020 0,9 MSEK </a:t>
            </a:r>
          </a:p>
        </p:txBody>
      </p:sp>
    </p:spTree>
    <p:extLst>
      <p:ext uri="{BB962C8B-B14F-4D97-AF65-F5344CB8AC3E}">
        <p14:creationId xmlns:p14="http://schemas.microsoft.com/office/powerpoint/2010/main" val="35876315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0C229A-9772-4D8B-BB21-445FE7975F9E}"/>
              </a:ext>
            </a:extLst>
          </p:cNvPr>
          <p:cNvSpPr>
            <a:spLocks noGrp="1"/>
          </p:cNvSpPr>
          <p:nvPr>
            <p:ph type="title"/>
          </p:nvPr>
        </p:nvSpPr>
        <p:spPr>
          <a:xfrm>
            <a:off x="1195200" y="1792800"/>
            <a:ext cx="6757200" cy="493200"/>
          </a:xfrm>
        </p:spPr>
        <p:txBody>
          <a:bodyPr/>
          <a:lstStyle/>
          <a:p>
            <a:r>
              <a:rPr lang="en-US" dirty="0"/>
              <a:t> </a:t>
            </a:r>
            <a:r>
              <a:rPr lang="en-US" dirty="0" err="1"/>
              <a:t>En</a:t>
            </a:r>
            <a:r>
              <a:rPr lang="en-US" dirty="0"/>
              <a:t> </a:t>
            </a:r>
            <a:r>
              <a:rPr lang="en-US" dirty="0" err="1"/>
              <a:t>annan</a:t>
            </a:r>
            <a:r>
              <a:rPr lang="en-US" dirty="0"/>
              <a:t> </a:t>
            </a:r>
            <a:r>
              <a:rPr lang="en-US" dirty="0" err="1"/>
              <a:t>typ</a:t>
            </a:r>
            <a:r>
              <a:rPr lang="en-US" dirty="0"/>
              <a:t> av </a:t>
            </a:r>
            <a:r>
              <a:rPr lang="en-US" dirty="0" err="1"/>
              <a:t>effekt</a:t>
            </a:r>
            <a:endParaRPr lang="en-US" dirty="0"/>
          </a:p>
        </p:txBody>
      </p:sp>
      <p:pic>
        <p:nvPicPr>
          <p:cNvPr id="5" name="Platshållare för innehåll 4">
            <a:extLst>
              <a:ext uri="{FF2B5EF4-FFF2-40B4-BE49-F238E27FC236}">
                <a16:creationId xmlns:a16="http://schemas.microsoft.com/office/drawing/2014/main" id="{6E833841-9629-4EC8-9A60-ABB7ECBBFE3C}"/>
              </a:ext>
            </a:extLst>
          </p:cNvPr>
          <p:cNvPicPr>
            <a:picLocks noGrp="1" noChangeAspect="1"/>
          </p:cNvPicPr>
          <p:nvPr>
            <p:ph sz="half" idx="1"/>
          </p:nvPr>
        </p:nvPicPr>
        <p:blipFill>
          <a:blip r:embed="rId3"/>
          <a:stretch>
            <a:fillRect/>
          </a:stretch>
        </p:blipFill>
        <p:spPr>
          <a:xfrm>
            <a:off x="1340179" y="2361599"/>
            <a:ext cx="3003065" cy="3765600"/>
          </a:xfrm>
          <a:prstGeom prst="rect">
            <a:avLst/>
          </a:prstGeom>
          <a:noFill/>
        </p:spPr>
      </p:pic>
      <p:sp>
        <p:nvSpPr>
          <p:cNvPr id="12" name="Content Placeholder 3">
            <a:extLst>
              <a:ext uri="{FF2B5EF4-FFF2-40B4-BE49-F238E27FC236}">
                <a16:creationId xmlns:a16="http://schemas.microsoft.com/office/drawing/2014/main" id="{C8C919CC-2AA4-46F0-AC01-234686A55921}"/>
              </a:ext>
            </a:extLst>
          </p:cNvPr>
          <p:cNvSpPr>
            <a:spLocks noGrp="1"/>
          </p:cNvSpPr>
          <p:nvPr>
            <p:ph sz="half" idx="2"/>
          </p:nvPr>
        </p:nvSpPr>
        <p:spPr>
          <a:xfrm>
            <a:off x="4648200" y="2361599"/>
            <a:ext cx="3308176" cy="3765600"/>
          </a:xfrm>
        </p:spPr>
        <p:txBody>
          <a:bodyPr/>
          <a:lstStyle/>
          <a:p>
            <a:r>
              <a:rPr lang="en-US" dirty="0"/>
              <a:t>Januari till </a:t>
            </a:r>
            <a:r>
              <a:rPr lang="en-US" dirty="0" err="1"/>
              <a:t>oktober</a:t>
            </a:r>
            <a:r>
              <a:rPr lang="en-US" dirty="0"/>
              <a:t> har 6627 </a:t>
            </a:r>
            <a:r>
              <a:rPr lang="en-US" dirty="0" err="1"/>
              <a:t>tillsynsbesök</a:t>
            </a:r>
            <a:r>
              <a:rPr lang="en-US" dirty="0"/>
              <a:t> </a:t>
            </a:r>
            <a:r>
              <a:rPr lang="en-US" dirty="0" err="1"/>
              <a:t>genomförts</a:t>
            </a:r>
            <a:r>
              <a:rPr lang="en-US" dirty="0"/>
              <a:t> </a:t>
            </a:r>
            <a:r>
              <a:rPr lang="en-US" dirty="0" err="1"/>
              <a:t>digitalt</a:t>
            </a:r>
            <a:endParaRPr lang="en-US" dirty="0"/>
          </a:p>
          <a:p>
            <a:r>
              <a:rPr lang="sv-SE" dirty="0"/>
              <a:t>Tittar vi på transportsträckor motsvarar detta en 11 000 km lång bilresa från Tumba till Luanda, huvudstaden i Angola</a:t>
            </a:r>
            <a:endParaRPr lang="en-US" dirty="0"/>
          </a:p>
          <a:p>
            <a:endParaRPr lang="en-US" dirty="0"/>
          </a:p>
        </p:txBody>
      </p:sp>
    </p:spTree>
    <p:extLst>
      <p:ext uri="{BB962C8B-B14F-4D97-AF65-F5344CB8AC3E}">
        <p14:creationId xmlns:p14="http://schemas.microsoft.com/office/powerpoint/2010/main" val="29261672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097F683-8E7C-4FE4-8D6D-EA3A526817AE}"/>
              </a:ext>
            </a:extLst>
          </p:cNvPr>
          <p:cNvSpPr>
            <a:spLocks noGrp="1"/>
          </p:cNvSpPr>
          <p:nvPr>
            <p:ph type="title"/>
          </p:nvPr>
        </p:nvSpPr>
        <p:spPr/>
        <p:txBody>
          <a:bodyPr/>
          <a:lstStyle/>
          <a:p>
            <a:r>
              <a:rPr lang="sv-SE" dirty="0"/>
              <a:t>Realisering i verksamheten</a:t>
            </a:r>
          </a:p>
        </p:txBody>
      </p:sp>
      <p:sp>
        <p:nvSpPr>
          <p:cNvPr id="5" name="Platshållare för innehåll 4">
            <a:extLst>
              <a:ext uri="{FF2B5EF4-FFF2-40B4-BE49-F238E27FC236}">
                <a16:creationId xmlns:a16="http://schemas.microsoft.com/office/drawing/2014/main" id="{64D3E5E0-8D5C-4E1E-ABDF-36AC9069F9E1}"/>
              </a:ext>
            </a:extLst>
          </p:cNvPr>
          <p:cNvSpPr>
            <a:spLocks noGrp="1"/>
          </p:cNvSpPr>
          <p:nvPr>
            <p:ph sz="half" idx="1"/>
          </p:nvPr>
        </p:nvSpPr>
        <p:spPr>
          <a:xfrm>
            <a:off x="1187624" y="2361599"/>
            <a:ext cx="3600400" cy="3765600"/>
          </a:xfrm>
        </p:spPr>
        <p:txBody>
          <a:bodyPr>
            <a:normAutofit fontScale="92500"/>
          </a:bodyPr>
          <a:lstStyle/>
          <a:p>
            <a:pPr indent="-228600">
              <a:lnSpc>
                <a:spcPct val="90000"/>
              </a:lnSpc>
              <a:spcAft>
                <a:spcPts val="600"/>
              </a:spcAft>
            </a:pPr>
            <a:r>
              <a:rPr lang="en-US" dirty="0" err="1"/>
              <a:t>Ibland</a:t>
            </a:r>
            <a:r>
              <a:rPr lang="en-US" dirty="0"/>
              <a:t> </a:t>
            </a:r>
            <a:r>
              <a:rPr lang="en-US" dirty="0" err="1"/>
              <a:t>är</a:t>
            </a:r>
            <a:r>
              <a:rPr lang="en-US" dirty="0"/>
              <a:t> </a:t>
            </a:r>
            <a:r>
              <a:rPr lang="en-US" dirty="0" err="1"/>
              <a:t>effekten</a:t>
            </a:r>
            <a:r>
              <a:rPr lang="en-US" dirty="0"/>
              <a:t> </a:t>
            </a:r>
            <a:r>
              <a:rPr lang="en-US" dirty="0" err="1"/>
              <a:t>en</a:t>
            </a:r>
            <a:r>
              <a:rPr lang="en-US" dirty="0"/>
              <a:t> ren </a:t>
            </a:r>
            <a:r>
              <a:rPr lang="en-US" dirty="0" err="1"/>
              <a:t>besparing</a:t>
            </a:r>
            <a:r>
              <a:rPr lang="en-US" dirty="0"/>
              <a:t>……	</a:t>
            </a:r>
          </a:p>
          <a:p>
            <a:pPr marL="36513" indent="0">
              <a:lnSpc>
                <a:spcPct val="90000"/>
              </a:lnSpc>
              <a:spcAft>
                <a:spcPts val="600"/>
              </a:spcAft>
              <a:buNone/>
            </a:pPr>
            <a:r>
              <a:rPr lang="en-US" b="1" dirty="0"/>
              <a:t>MEN…..</a:t>
            </a:r>
          </a:p>
          <a:p>
            <a:pPr marL="36513" indent="0">
              <a:lnSpc>
                <a:spcPct val="90000"/>
              </a:lnSpc>
              <a:spcAft>
                <a:spcPts val="600"/>
              </a:spcAft>
              <a:buNone/>
            </a:pPr>
            <a:r>
              <a:rPr lang="en-US" dirty="0" err="1"/>
              <a:t>Effekthemtagning</a:t>
            </a:r>
            <a:r>
              <a:rPr lang="en-US" dirty="0"/>
              <a:t> </a:t>
            </a:r>
            <a:r>
              <a:rPr lang="en-US" dirty="0" err="1"/>
              <a:t>kan</a:t>
            </a:r>
            <a:r>
              <a:rPr lang="en-US" dirty="0"/>
              <a:t> </a:t>
            </a:r>
            <a:r>
              <a:rPr lang="en-US" dirty="0" err="1"/>
              <a:t>i</a:t>
            </a:r>
            <a:r>
              <a:rPr lang="en-US" dirty="0"/>
              <a:t> </a:t>
            </a:r>
            <a:r>
              <a:rPr lang="en-US" dirty="0" err="1"/>
              <a:t>många</a:t>
            </a:r>
            <a:r>
              <a:rPr lang="en-US" dirty="0"/>
              <a:t> fall </a:t>
            </a:r>
            <a:r>
              <a:rPr lang="en-US" dirty="0" err="1"/>
              <a:t>även</a:t>
            </a:r>
            <a:r>
              <a:rPr lang="en-US" dirty="0"/>
              <a:t> </a:t>
            </a:r>
            <a:r>
              <a:rPr lang="en-US" dirty="0" err="1"/>
              <a:t>handla</a:t>
            </a:r>
            <a:r>
              <a:rPr lang="en-US" dirty="0"/>
              <a:t> om </a:t>
            </a:r>
            <a:r>
              <a:rPr lang="en-US" dirty="0" err="1"/>
              <a:t>exempelvis</a:t>
            </a:r>
            <a:endParaRPr lang="en-US" dirty="0"/>
          </a:p>
          <a:p>
            <a:pPr indent="-228600">
              <a:lnSpc>
                <a:spcPct val="90000"/>
              </a:lnSpc>
              <a:spcAft>
                <a:spcPts val="600"/>
              </a:spcAft>
            </a:pPr>
            <a:r>
              <a:rPr lang="en-US" dirty="0"/>
              <a:t>Nya </a:t>
            </a:r>
            <a:r>
              <a:rPr lang="en-US" dirty="0" err="1"/>
              <a:t>leveransmodeller</a:t>
            </a:r>
            <a:endParaRPr lang="en-US" dirty="0"/>
          </a:p>
          <a:p>
            <a:pPr indent="-228600">
              <a:lnSpc>
                <a:spcPct val="90000"/>
              </a:lnSpc>
              <a:spcAft>
                <a:spcPts val="600"/>
              </a:spcAft>
            </a:pPr>
            <a:r>
              <a:rPr lang="en-US" dirty="0" err="1"/>
              <a:t>Skalbarhet</a:t>
            </a:r>
            <a:r>
              <a:rPr lang="en-US" dirty="0"/>
              <a:t>, vi </a:t>
            </a:r>
            <a:r>
              <a:rPr lang="en-US" dirty="0" err="1"/>
              <a:t>kan</a:t>
            </a:r>
            <a:r>
              <a:rPr lang="en-US" dirty="0"/>
              <a:t> </a:t>
            </a:r>
            <a:r>
              <a:rPr lang="en-US" dirty="0" err="1"/>
              <a:t>göra</a:t>
            </a:r>
            <a:r>
              <a:rPr lang="en-US" dirty="0"/>
              <a:t> </a:t>
            </a:r>
            <a:r>
              <a:rPr lang="en-US" dirty="0" err="1"/>
              <a:t>mer</a:t>
            </a:r>
            <a:r>
              <a:rPr lang="en-US" dirty="0"/>
              <a:t> med </a:t>
            </a:r>
            <a:r>
              <a:rPr lang="en-US" dirty="0" err="1"/>
              <a:t>samma</a:t>
            </a:r>
            <a:r>
              <a:rPr lang="en-US" dirty="0"/>
              <a:t> </a:t>
            </a:r>
            <a:r>
              <a:rPr lang="en-US" dirty="0" err="1"/>
              <a:t>antal</a:t>
            </a:r>
            <a:r>
              <a:rPr lang="en-US" dirty="0"/>
              <a:t> </a:t>
            </a:r>
            <a:r>
              <a:rPr lang="en-US" dirty="0" err="1"/>
              <a:t>medarbetare</a:t>
            </a:r>
            <a:endParaRPr lang="en-US" dirty="0"/>
          </a:p>
          <a:p>
            <a:pPr indent="-228600">
              <a:lnSpc>
                <a:spcPct val="90000"/>
              </a:lnSpc>
              <a:spcAft>
                <a:spcPts val="600"/>
              </a:spcAft>
            </a:pPr>
            <a:r>
              <a:rPr lang="en-US" dirty="0" err="1"/>
              <a:t>Organisationsförändringar</a:t>
            </a:r>
            <a:r>
              <a:rPr lang="en-US" dirty="0"/>
              <a:t>, </a:t>
            </a:r>
            <a:r>
              <a:rPr lang="en-US" dirty="0" err="1"/>
              <a:t>nya</a:t>
            </a:r>
            <a:r>
              <a:rPr lang="en-US" dirty="0"/>
              <a:t> </a:t>
            </a:r>
            <a:r>
              <a:rPr lang="en-US" dirty="0" err="1"/>
              <a:t>arbetsuppgifter</a:t>
            </a:r>
            <a:r>
              <a:rPr lang="en-US" dirty="0"/>
              <a:t> </a:t>
            </a:r>
            <a:r>
              <a:rPr lang="en-US" dirty="0" err="1"/>
              <a:t>m.m</a:t>
            </a:r>
            <a:endParaRPr lang="en-US" dirty="0"/>
          </a:p>
          <a:p>
            <a:endParaRPr lang="sv-SE" dirty="0"/>
          </a:p>
        </p:txBody>
      </p:sp>
      <p:pic>
        <p:nvPicPr>
          <p:cNvPr id="7" name="Platshållare för innehåll 6">
            <a:extLst>
              <a:ext uri="{FF2B5EF4-FFF2-40B4-BE49-F238E27FC236}">
                <a16:creationId xmlns:a16="http://schemas.microsoft.com/office/drawing/2014/main" id="{3AD5031B-1094-4BE3-A1C2-24BF8B494C7A}"/>
              </a:ext>
            </a:extLst>
          </p:cNvPr>
          <p:cNvPicPr>
            <a:picLocks noGrp="1" noChangeAspect="1"/>
          </p:cNvPicPr>
          <p:nvPr>
            <p:ph sz="half" idx="2"/>
          </p:nvPr>
        </p:nvPicPr>
        <p:blipFill>
          <a:blip r:embed="rId2"/>
          <a:stretch>
            <a:fillRect/>
          </a:stretch>
        </p:blipFill>
        <p:spPr>
          <a:xfrm>
            <a:off x="4932040" y="3112229"/>
            <a:ext cx="3308350" cy="2264340"/>
          </a:xfrm>
          <a:prstGeom prst="rect">
            <a:avLst/>
          </a:prstGeom>
        </p:spPr>
      </p:pic>
    </p:spTree>
    <p:extLst>
      <p:ext uri="{BB962C8B-B14F-4D97-AF65-F5344CB8AC3E}">
        <p14:creationId xmlns:p14="http://schemas.microsoft.com/office/powerpoint/2010/main" val="19868404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theme/theme1.xml><?xml version="1.0" encoding="utf-8"?>
<a:theme xmlns:a="http://schemas.openxmlformats.org/drawingml/2006/main" name="BK Blå">
  <a:themeElements>
    <a:clrScheme name="BK Blå">
      <a:dk1>
        <a:sysClr val="windowText" lastClr="000000"/>
      </a:dk1>
      <a:lt1>
        <a:sysClr val="window" lastClr="FFFFFF"/>
      </a:lt1>
      <a:dk2>
        <a:srgbClr val="000000"/>
      </a:dk2>
      <a:lt2>
        <a:srgbClr val="FFFFFF"/>
      </a:lt2>
      <a:accent1>
        <a:srgbClr val="00524C"/>
      </a:accent1>
      <a:accent2>
        <a:srgbClr val="A1CE57"/>
      </a:accent2>
      <a:accent3>
        <a:srgbClr val="AED5D5"/>
      </a:accent3>
      <a:accent4>
        <a:srgbClr val="00524C"/>
      </a:accent4>
      <a:accent5>
        <a:srgbClr val="A1CE57"/>
      </a:accent5>
      <a:accent6>
        <a:srgbClr val="AED5D5"/>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K Blå" id="{98DAD37D-8AC0-40A5-B2AA-4B01D4E1CBBB}" vid="{17AD8406-4557-4269-A565-F126A9C5E9C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11ADDEAEAF5834D9D83F0ABAA037619" ma:contentTypeVersion="11" ma:contentTypeDescription="Skapa ett nytt dokument." ma:contentTypeScope="" ma:versionID="270953a449a0571c7c1be7d60dc1ec7e">
  <xsd:schema xmlns:xsd="http://www.w3.org/2001/XMLSchema" xmlns:xs="http://www.w3.org/2001/XMLSchema" xmlns:p="http://schemas.microsoft.com/office/2006/metadata/properties" xmlns:ns2="9fd5cc5a-f9ba-404b-b3a4-cd259a1dc088" xmlns:ns3="83d2fd88-328a-4e65-881f-3a0ed3e529c5" targetNamespace="http://schemas.microsoft.com/office/2006/metadata/properties" ma:root="true" ma:fieldsID="dcab234509740b93cd36e1a74076d9f8" ns2:_="" ns3:_="">
    <xsd:import namespace="9fd5cc5a-f9ba-404b-b3a4-cd259a1dc088"/>
    <xsd:import namespace="83d2fd88-328a-4e65-881f-3a0ed3e529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d5cc5a-f9ba-404b-b3a4-cd259a1dc0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d2fd88-328a-4e65-881f-3a0ed3e529c5"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97D6FE-B227-4267-B7ED-591A4314AB3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4474ECB-56FE-41F3-AFC3-D55374FB9A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d5cc5a-f9ba-404b-b3a4-cd259a1dc088"/>
    <ds:schemaRef ds:uri="83d2fd88-328a-4e65-881f-3a0ed3e529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178247-C451-4EF0-B0CD-1F43AF761D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704</TotalTime>
  <Words>499</Words>
  <Application>Microsoft Office PowerPoint</Application>
  <PresentationFormat>On-screen Show (4:3)</PresentationFormat>
  <Paragraphs>65</Paragraphs>
  <Slides>11</Slides>
  <Notes>3</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BK Blå</vt:lpstr>
      <vt:lpstr>Digital nattillsyn</vt:lpstr>
      <vt:lpstr>Vad var problemet som skulle/kunde lösas genom digitalisering? Hur tillgodoser vi brukares behov av tillsyn på natten på ett sätt som tar tillvara på brukarens rätt till integritet och ostörd nattsömn samtidigt som vi använder kommunens resurser på ett effektivt sätt?</vt:lpstr>
      <vt:lpstr>Målet</vt:lpstr>
      <vt:lpstr>Vad är trygghetskamera</vt:lpstr>
      <vt:lpstr>Hur gick vi tillväga?</vt:lpstr>
      <vt:lpstr>Uppföljning månad för månad</vt:lpstr>
      <vt:lpstr>Vad blev resultatet, verksamhetsmässigt och ekonomiskt?</vt:lpstr>
      <vt:lpstr> En annan typ av effekt</vt:lpstr>
      <vt:lpstr>Realisering i verksamheten</vt:lpstr>
      <vt:lpstr>Informationsfilm om trygghetskamera</vt:lpstr>
      <vt:lpstr>Tack, vill du veta mer är du välkommen att kontakta 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nattillsyn - trygghetskamera</dc:title>
  <dc:creator>Söderlund Virpi</dc:creator>
  <cp:lastModifiedBy>Söderlund Virpi</cp:lastModifiedBy>
  <cp:revision>2</cp:revision>
  <dcterms:created xsi:type="dcterms:W3CDTF">2020-11-16T07:13:50Z</dcterms:created>
  <dcterms:modified xsi:type="dcterms:W3CDTF">2022-04-28T12:49:36Z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0x010100B11ADDEAEAF5834D9D83F0ABAA037619</vt:lpwstr>
  </property>
</Properties>
</file>