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5"/>
    <p:sldMasterId id="2147484438" r:id="rId6"/>
    <p:sldMasterId id="2147483738" r:id="rId7"/>
    <p:sldMasterId id="2147484417" r:id="rId8"/>
  </p:sldMasterIdLst>
  <p:notesMasterIdLst>
    <p:notesMasterId r:id="rId22"/>
  </p:notesMasterIdLst>
  <p:handoutMasterIdLst>
    <p:handoutMasterId r:id="rId23"/>
  </p:handoutMasterIdLst>
  <p:sldIdLst>
    <p:sldId id="291" r:id="rId9"/>
    <p:sldId id="332" r:id="rId10"/>
    <p:sldId id="333" r:id="rId11"/>
    <p:sldId id="334" r:id="rId12"/>
    <p:sldId id="336" r:id="rId13"/>
    <p:sldId id="335" r:id="rId14"/>
    <p:sldId id="337" r:id="rId15"/>
    <p:sldId id="327" r:id="rId16"/>
    <p:sldId id="328" r:id="rId17"/>
    <p:sldId id="329" r:id="rId18"/>
    <p:sldId id="330" r:id="rId19"/>
    <p:sldId id="331" r:id="rId20"/>
    <p:sldId id="325" r:id="rId21"/>
  </p:sldIdLst>
  <p:sldSz cx="12192000" cy="6858000"/>
  <p:notesSz cx="6858000" cy="9144000"/>
  <p:embeddedFontLst>
    <p:embeddedFont>
      <p:font typeface="Avenir Next LT Pro" panose="020B0504020202020204" pitchFamily="34" charset="0"/>
      <p:regular r:id="rId24"/>
      <p:bold r:id="rId25"/>
      <p:italic r:id="rId26"/>
      <p:boldItalic r:id="rId27"/>
    </p:embeddedFont>
    <p:embeddedFont>
      <p:font typeface="Avenir Next LT Pro Demi" panose="020B0704020202020204" pitchFamily="34" charset="0"/>
      <p:bold r:id="rId28"/>
      <p:boldItalic r:id="rId29"/>
    </p:embeddedFont>
    <p:embeddedFont>
      <p:font typeface="Avenir Next LT Pro Light" panose="020B030402020202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EE"/>
    <a:srgbClr val="E4B1C3"/>
    <a:srgbClr val="000000"/>
    <a:srgbClr val="289D93"/>
    <a:srgbClr val="C40068"/>
    <a:srgbClr val="007EC4"/>
    <a:srgbClr val="683788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3668" autoAdjust="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3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8E5CCB5-5128-4F3F-925E-006B46FDA51F}" type="datetime1">
              <a:rPr lang="sv-SE"/>
              <a:pPr/>
              <a:t>2023-02-28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sv-SE"/>
              <a:t>Verksamhets/förvaltningsnamn 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67D8EE3-B2C5-41E1-9F5C-860329BE58E4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1352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2C514C2-5782-46A5-B10B-0A12E481279A}" type="datetime1">
              <a:rPr lang="sv-SE"/>
              <a:pPr/>
              <a:t>2023-02-28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sv-SE"/>
              <a:t>Verksamhets/förvaltningsnamn 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0EB2B38-04AE-4EB2-842C-6B75FA247D64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9690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2B38-04AE-4EB2-842C-6B75FA247D64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556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387" y="3443288"/>
            <a:ext cx="229658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sv-SE"/>
          </a:p>
        </p:txBody>
      </p:sp>
      <p:pic>
        <p:nvPicPr>
          <p:cNvPr id="6" name="Bildobjekt 7" descr="Värmdö kommuns logotyp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9039" y="1772575"/>
            <a:ext cx="2173921" cy="329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95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611716" y="1440000"/>
            <a:ext cx="73152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>
                <a:latin typeface="Avenir Next LT Pro" panose="020B0504020202020204" pitchFamily="34" charset="0"/>
              </a:defRPr>
            </a:lvl1pPr>
            <a:lvl2pPr indent="-396000">
              <a:defRPr>
                <a:latin typeface="Avenir Next LT Pro" panose="020B0504020202020204" pitchFamily="34" charset="0"/>
              </a:defRPr>
            </a:lvl2pPr>
            <a:lvl3pPr indent="-288000">
              <a:defRPr>
                <a:latin typeface="Avenir Next LT Pro" panose="020B0504020202020204" pitchFamily="34" charset="0"/>
              </a:defRPr>
            </a:lvl3pPr>
            <a:lvl4pPr indent="-288000">
              <a:defRPr>
                <a:latin typeface="Avenir Next LT Pro" panose="020B0504020202020204" pitchFamily="34" charset="0"/>
              </a:defRPr>
            </a:lvl4pPr>
            <a:lvl5pPr indent="-288000"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725598F2-F4F3-4BC6-933F-C40DBCE36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707DD1C5-080C-4B6C-AC4E-0F7FEBBD3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sidfot 2">
            <a:extLst>
              <a:ext uri="{FF2B5EF4-FFF2-40B4-BE49-F238E27FC236}">
                <a16:creationId xmlns:a16="http://schemas.microsoft.com/office/drawing/2014/main" id="{5953406F-987B-40F3-A7F0-02E430984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069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6381133" y="1440000"/>
            <a:ext cx="5184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8B3DA4A8-5A89-4250-AFCD-0C5A95A3A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DC9F3BA0-54AB-42C1-9F30-3D05F632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2">
            <a:extLst>
              <a:ext uri="{FF2B5EF4-FFF2-40B4-BE49-F238E27FC236}">
                <a16:creationId xmlns:a16="http://schemas.microsoft.com/office/drawing/2014/main" id="{A31A5902-1F47-4438-8F7F-37D30D545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4078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6096684" y="1440000"/>
            <a:ext cx="5472000" cy="396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9EBF6742-AD26-4B11-AEBA-86ADD2F7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9783A060-F1AB-4BAD-82E5-AD93224B3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2">
            <a:extLst>
              <a:ext uri="{FF2B5EF4-FFF2-40B4-BE49-F238E27FC236}">
                <a16:creationId xmlns:a16="http://schemas.microsoft.com/office/drawing/2014/main" id="{A8772636-8367-4965-B0B4-D9B9F6500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473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18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2A25E5D-1079-6043-AC08-A888C790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137632" y="1651880"/>
            <a:ext cx="3194400" cy="3194400"/>
          </a:xfrm>
          <a:prstGeom prst="ellipse">
            <a:avLst/>
          </a:prstGeom>
          <a:solidFill>
            <a:srgbClr val="00627D"/>
          </a:solidFill>
          <a:ln w="22225">
            <a:solidFill>
              <a:srgbClr val="0D65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1608E47E-3F7B-6D4F-BD70-DB0102BE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035138" y="1546796"/>
            <a:ext cx="3397680" cy="3397680"/>
          </a:xfrm>
          <a:prstGeom prst="ellipse">
            <a:avLst/>
          </a:prstGeom>
          <a:noFill/>
          <a:ln w="34925">
            <a:solidFill>
              <a:srgbClr val="00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Platshållare för bild 14">
            <a:extLst>
              <a:ext uri="{FF2B5EF4-FFF2-40B4-BE49-F238E27FC236}">
                <a16:creationId xmlns:a16="http://schemas.microsoft.com/office/drawing/2014/main" id="{6C81397E-87DF-354A-A858-5206372C02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0980" y="2165237"/>
            <a:ext cx="2164533" cy="216453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10" name="Platshållare för datum 1">
            <a:extLst>
              <a:ext uri="{FF2B5EF4-FFF2-40B4-BE49-F238E27FC236}">
                <a16:creationId xmlns:a16="http://schemas.microsoft.com/office/drawing/2014/main" id="{B2B8213C-50CD-48D5-A719-F3959CCEA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E25F33D2-7DC1-4736-B781-625717CC4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2">
            <a:extLst>
              <a:ext uri="{FF2B5EF4-FFF2-40B4-BE49-F238E27FC236}">
                <a16:creationId xmlns:a16="http://schemas.microsoft.com/office/drawing/2014/main" id="{5AA46614-6D44-49F2-A1C5-DBD2EC3FA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5644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440000"/>
            <a:ext cx="7017488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chemeClr val="accent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datum 1">
            <a:extLst>
              <a:ext uri="{FF2B5EF4-FFF2-40B4-BE49-F238E27FC236}">
                <a16:creationId xmlns:a16="http://schemas.microsoft.com/office/drawing/2014/main" id="{42DDC414-79DA-4091-B060-AB5D0E805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9ACBEDB8-F4ED-4394-AF8B-85323DB31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sidfot 2">
            <a:extLst>
              <a:ext uri="{FF2B5EF4-FFF2-40B4-BE49-F238E27FC236}">
                <a16:creationId xmlns:a16="http://schemas.microsoft.com/office/drawing/2014/main" id="{C6CB2580-61AD-4A17-9434-AF8DABCD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753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datum 1">
            <a:extLst>
              <a:ext uri="{FF2B5EF4-FFF2-40B4-BE49-F238E27FC236}">
                <a16:creationId xmlns:a16="http://schemas.microsoft.com/office/drawing/2014/main" id="{92E25C9C-0C7A-4A78-B120-1D268A889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8" name="Platshållare för bildnummer 2">
            <a:extLst>
              <a:ext uri="{FF2B5EF4-FFF2-40B4-BE49-F238E27FC236}">
                <a16:creationId xmlns:a16="http://schemas.microsoft.com/office/drawing/2014/main" id="{DEF14CE9-A66A-4E69-96FD-370CDAB08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2CC90244-126E-4199-9D9D-531E80116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9841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611716" y="1440000"/>
            <a:ext cx="73152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8D34147B-AA04-46F5-9D41-2D0DF7B35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C12D19AF-57ED-4A9C-A016-45DDE9188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sidfot 2">
            <a:extLst>
              <a:ext uri="{FF2B5EF4-FFF2-40B4-BE49-F238E27FC236}">
                <a16:creationId xmlns:a16="http://schemas.microsoft.com/office/drawing/2014/main" id="{F1E6A823-8584-4379-BC27-5C2952A23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0151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6381133" y="1440000"/>
            <a:ext cx="5184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A2E60CD5-62AB-439D-B535-7C1EC0254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EFEB34B1-5762-445E-9E02-CE292E187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2">
            <a:extLst>
              <a:ext uri="{FF2B5EF4-FFF2-40B4-BE49-F238E27FC236}">
                <a16:creationId xmlns:a16="http://schemas.microsoft.com/office/drawing/2014/main" id="{568FD942-9EE6-4FA7-877A-CDD96ACCF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342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18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6096684" y="1440000"/>
            <a:ext cx="5472000" cy="396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19747509-B49C-467F-8417-C2B6DBF09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2B782576-AE2F-46E2-A4BB-80ABFA786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2">
            <a:extLst>
              <a:ext uri="{FF2B5EF4-FFF2-40B4-BE49-F238E27FC236}">
                <a16:creationId xmlns:a16="http://schemas.microsoft.com/office/drawing/2014/main" id="{B5AB97D0-53AF-46DB-BA54-3D0A35B42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613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611717" y="1440000"/>
            <a:ext cx="5184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18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A605F70F-2BC1-2846-B971-E45440E04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137632" y="1651880"/>
            <a:ext cx="3194400" cy="31944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0D65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71C04B82-381B-2B46-96B5-E0CDDBB0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035138" y="1546796"/>
            <a:ext cx="3397680" cy="339768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Platshållare för bild 14">
            <a:extLst>
              <a:ext uri="{FF2B5EF4-FFF2-40B4-BE49-F238E27FC236}">
                <a16:creationId xmlns:a16="http://schemas.microsoft.com/office/drawing/2014/main" id="{41E75929-8B67-4944-8663-518DD9EE0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0980" y="2165237"/>
            <a:ext cx="2164533" cy="216453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10" name="Platshållare för datum 1">
            <a:extLst>
              <a:ext uri="{FF2B5EF4-FFF2-40B4-BE49-F238E27FC236}">
                <a16:creationId xmlns:a16="http://schemas.microsoft.com/office/drawing/2014/main" id="{E2294F81-5E47-4CE8-9646-6CB6CDB6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652EDB4F-BE9E-4183-9D5D-15B213B95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2">
            <a:extLst>
              <a:ext uri="{FF2B5EF4-FFF2-40B4-BE49-F238E27FC236}">
                <a16:creationId xmlns:a16="http://schemas.microsoft.com/office/drawing/2014/main" id="{670401C0-8AF4-445B-A512-8D49C8511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186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917"/>
            <a:ext cx="12191999" cy="685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094B143-2F7C-1F41-8E93-D5E82F4F8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485" y="3346877"/>
            <a:ext cx="5598826" cy="3511128"/>
          </a:xfrm>
          <a:prstGeom prst="rect">
            <a:avLst/>
          </a:prstGeom>
        </p:spPr>
      </p:pic>
      <p:sp>
        <p:nvSpPr>
          <p:cNvPr id="7" name="Rubrik 12">
            <a:extLst>
              <a:ext uri="{FF2B5EF4-FFF2-40B4-BE49-F238E27FC236}">
                <a16:creationId xmlns:a16="http://schemas.microsoft.com/office/drawing/2014/main" id="{C6680819-1681-7441-8BAF-7EC47A15E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000000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58658D1E-E7A7-7949-B3DF-704A27FA0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BBA984DF-E398-454E-BB0B-FAE529C5F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755" y="951571"/>
            <a:ext cx="7970740" cy="60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3352440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440000"/>
            <a:ext cx="7017488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datum 1">
            <a:extLst>
              <a:ext uri="{FF2B5EF4-FFF2-40B4-BE49-F238E27FC236}">
                <a16:creationId xmlns:a16="http://schemas.microsoft.com/office/drawing/2014/main" id="{F117DD9A-89FA-4FD2-A44B-0D8BAC5F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3A1FFA11-A479-4105-98D9-B9BCC24A9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sidfot 2">
            <a:extLst>
              <a:ext uri="{FF2B5EF4-FFF2-40B4-BE49-F238E27FC236}">
                <a16:creationId xmlns:a16="http://schemas.microsoft.com/office/drawing/2014/main" id="{901649A6-7452-4777-AFC1-A7658614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23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datum 1">
            <a:extLst>
              <a:ext uri="{FF2B5EF4-FFF2-40B4-BE49-F238E27FC236}">
                <a16:creationId xmlns:a16="http://schemas.microsoft.com/office/drawing/2014/main" id="{BAB7F6DC-F340-42A0-B6FA-46893B49E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8" name="Platshållare för bildnummer 2">
            <a:extLst>
              <a:ext uri="{FF2B5EF4-FFF2-40B4-BE49-F238E27FC236}">
                <a16:creationId xmlns:a16="http://schemas.microsoft.com/office/drawing/2014/main" id="{FCD27CE5-F608-4F65-9998-D1E8FAB81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5170F99F-9ABA-481C-A15C-99D30911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379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2" y="0"/>
            <a:ext cx="12184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34877DC-4AC9-AF41-903E-C6E1E22C2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0602" y="3404847"/>
            <a:ext cx="5506387" cy="3453158"/>
          </a:xfrm>
          <a:prstGeom prst="rect">
            <a:avLst/>
          </a:prstGeom>
        </p:spPr>
      </p:pic>
      <p:sp>
        <p:nvSpPr>
          <p:cNvPr id="12" name="Rubrik 12">
            <a:extLst>
              <a:ext uri="{FF2B5EF4-FFF2-40B4-BE49-F238E27FC236}">
                <a16:creationId xmlns:a16="http://schemas.microsoft.com/office/drawing/2014/main" id="{FA78679E-7429-EE4E-89F0-978F5E8A8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pic>
        <p:nvPicPr>
          <p:cNvPr id="14" name="Bildobjekt 9">
            <a:extLst>
              <a:ext uri="{FF2B5EF4-FFF2-40B4-BE49-F238E27FC236}">
                <a16:creationId xmlns:a16="http://schemas.microsoft.com/office/drawing/2014/main" id="{23AE1411-44DC-BD40-989C-1BA442F8A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663054CC-66BE-4070-A95D-4428E3E8E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755" y="1050646"/>
            <a:ext cx="7970740" cy="60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131572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B4F6BE7-0B68-DE4A-8891-EED24C36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485" y="3605393"/>
            <a:ext cx="5186596" cy="3252611"/>
          </a:xfrm>
          <a:prstGeom prst="rect">
            <a:avLst/>
          </a:prstGeom>
        </p:spPr>
      </p:pic>
      <p:sp>
        <p:nvSpPr>
          <p:cNvPr id="12" name="Rubrik 12">
            <a:extLst>
              <a:ext uri="{FF2B5EF4-FFF2-40B4-BE49-F238E27FC236}">
                <a16:creationId xmlns:a16="http://schemas.microsoft.com/office/drawing/2014/main" id="{BA010988-CF95-5D41-B5E5-9CAD8397EF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chemeClr val="accent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pic>
        <p:nvPicPr>
          <p:cNvPr id="14" name="Bildobjekt 9">
            <a:extLst>
              <a:ext uri="{FF2B5EF4-FFF2-40B4-BE49-F238E27FC236}">
                <a16:creationId xmlns:a16="http://schemas.microsoft.com/office/drawing/2014/main" id="{F6E22F21-1B48-BD46-88F8-7CCC9C8C7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2933E3B-7A54-49AF-BB33-6378025CC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000" y="1015048"/>
            <a:ext cx="7970740" cy="60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326275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927"/>
            <a:ext cx="12192000" cy="68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827EB1F-21AF-974F-848D-309A9423E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485" y="3346877"/>
            <a:ext cx="5598826" cy="3511128"/>
          </a:xfrm>
          <a:prstGeom prst="rect">
            <a:avLst/>
          </a:prstGeom>
        </p:spPr>
      </p:pic>
      <p:sp>
        <p:nvSpPr>
          <p:cNvPr id="10" name="Rubrik 12">
            <a:extLst>
              <a:ext uri="{FF2B5EF4-FFF2-40B4-BE49-F238E27FC236}">
                <a16:creationId xmlns:a16="http://schemas.microsoft.com/office/drawing/2014/main" id="{6C5ABDF6-7880-B247-89AF-E7C50305D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000000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pic>
        <p:nvPicPr>
          <p:cNvPr id="12" name="Bildobjekt 9">
            <a:extLst>
              <a:ext uri="{FF2B5EF4-FFF2-40B4-BE49-F238E27FC236}">
                <a16:creationId xmlns:a16="http://schemas.microsoft.com/office/drawing/2014/main" id="{4B4EAE42-BE68-B64B-800B-0A9EB0D95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F920F5A-576C-4447-83E9-A47FA92413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929" y="949326"/>
            <a:ext cx="7970740" cy="60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84592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4" y="0"/>
            <a:ext cx="121802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CDA354E-29E0-9341-ADA1-384D2C9F1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485" y="3346877"/>
            <a:ext cx="5598826" cy="3511128"/>
          </a:xfrm>
          <a:prstGeom prst="rect">
            <a:avLst/>
          </a:prstGeom>
        </p:spPr>
      </p:pic>
      <p:sp>
        <p:nvSpPr>
          <p:cNvPr id="12" name="Rubrik 12">
            <a:extLst>
              <a:ext uri="{FF2B5EF4-FFF2-40B4-BE49-F238E27FC236}">
                <a16:creationId xmlns:a16="http://schemas.microsoft.com/office/drawing/2014/main" id="{AFEB9EA0-96BB-BD4C-B620-1C57E13D6F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000000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pic>
        <p:nvPicPr>
          <p:cNvPr id="14" name="Bildobjekt 9">
            <a:extLst>
              <a:ext uri="{FF2B5EF4-FFF2-40B4-BE49-F238E27FC236}">
                <a16:creationId xmlns:a16="http://schemas.microsoft.com/office/drawing/2014/main" id="{DC480645-2120-5247-AC22-08E51B71D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81E0A414-49D1-4087-ACA9-E6A48F090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532" y="1010341"/>
            <a:ext cx="7970740" cy="60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427839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3EB6B14-56C7-3344-AA7C-552FA8BF4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15659" y="3346877"/>
            <a:ext cx="5598826" cy="3511128"/>
          </a:xfrm>
          <a:prstGeom prst="rect">
            <a:avLst/>
          </a:prstGeom>
        </p:spPr>
      </p:pic>
      <p:sp>
        <p:nvSpPr>
          <p:cNvPr id="12" name="Rubrik 12">
            <a:extLst>
              <a:ext uri="{FF2B5EF4-FFF2-40B4-BE49-F238E27FC236}">
                <a16:creationId xmlns:a16="http://schemas.microsoft.com/office/drawing/2014/main" id="{EBE94F1F-970B-D24A-9466-1F064EF71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000000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pic>
        <p:nvPicPr>
          <p:cNvPr id="14" name="Bildobjekt 9">
            <a:extLst>
              <a:ext uri="{FF2B5EF4-FFF2-40B4-BE49-F238E27FC236}">
                <a16:creationId xmlns:a16="http://schemas.microsoft.com/office/drawing/2014/main" id="{6FA2DE37-DD1A-7149-9F33-6BAB8D346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9026CF09-5971-463B-A5E7-5B650A015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802" y="998863"/>
            <a:ext cx="6263052" cy="630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48978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51"/>
            <a:ext cx="12192000" cy="68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A1FAF2B-94CF-CE45-AD49-3520C13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485" y="3346877"/>
            <a:ext cx="5598826" cy="3511128"/>
          </a:xfrm>
          <a:prstGeom prst="rect">
            <a:avLst/>
          </a:prstGeom>
        </p:spPr>
      </p:pic>
      <p:pic>
        <p:nvPicPr>
          <p:cNvPr id="14" name="Bildobjekt 9">
            <a:extLst>
              <a:ext uri="{FF2B5EF4-FFF2-40B4-BE49-F238E27FC236}">
                <a16:creationId xmlns:a16="http://schemas.microsoft.com/office/drawing/2014/main" id="{D67BDF40-C4E5-BC41-98F9-A05D13B1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2">
            <a:extLst>
              <a:ext uri="{FF2B5EF4-FFF2-40B4-BE49-F238E27FC236}">
                <a16:creationId xmlns:a16="http://schemas.microsoft.com/office/drawing/2014/main" id="{E41864BD-DF49-0647-BEC4-699344B002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423" y="457200"/>
            <a:ext cx="8206428" cy="496888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EB7C6D5-F0FA-4B43-BDC0-3F777E04CF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756" y="1071473"/>
            <a:ext cx="7970740" cy="60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47691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 bakgrundsfärg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35D23761-785B-43AD-975B-E286D11B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928471"/>
            <a:ext cx="10515600" cy="39601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9333FF1-D0A7-49DF-AF5A-86C3B4E3E4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7" y="3429000"/>
            <a:ext cx="10515600" cy="7874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</p:spTree>
    <p:extLst>
      <p:ext uri="{BB962C8B-B14F-4D97-AF65-F5344CB8AC3E}">
        <p14:creationId xmlns:p14="http://schemas.microsoft.com/office/powerpoint/2010/main" val="68766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609604" y="458788"/>
            <a:ext cx="7319433" cy="9699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dirty="0"/>
              <a:t>Klicka här för att ändra rubrik</a:t>
            </a:r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3E20FE8F-5B7E-BF4E-A9C0-6A7C9EC5C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SIPCMContentMarking" descr="{&quot;HashCode&quot;:-52215856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BA5E5214-B5EF-152A-8884-525FC6C86E74}"/>
              </a:ext>
            </a:extLst>
          </p:cNvPr>
          <p:cNvSpPr txBox="1"/>
          <p:nvPr userDrawn="1"/>
        </p:nvSpPr>
        <p:spPr>
          <a:xfrm>
            <a:off x="0" y="0"/>
            <a:ext cx="150108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sv-SE" sz="900">
                <a:solidFill>
                  <a:srgbClr val="000000"/>
                </a:solidFill>
                <a:latin typeface="Calibri" panose="020F0502020204030204" pitchFamily="34" charset="0"/>
              </a:rPr>
              <a:t>Värmdö kommun - Internt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7" r:id="rId2"/>
    <p:sldLayoutId id="2147484369" r:id="rId3"/>
    <p:sldLayoutId id="2147484396" r:id="rId4"/>
    <p:sldLayoutId id="2147484347" r:id="rId5"/>
    <p:sldLayoutId id="2147484393" r:id="rId6"/>
    <p:sldLayoutId id="2147484392" r:id="rId7"/>
    <p:sldLayoutId id="2147484378" r:id="rId8"/>
  </p:sldLayoutIdLst>
  <p:hf hdr="0" ftr="0"/>
  <p:txStyles>
    <p:titleStyle>
      <a:lvl1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 i="0" kern="1200" spc="60">
          <a:solidFill>
            <a:srgbClr val="000000"/>
          </a:solidFill>
          <a:latin typeface="Avenir Next LT Pro Demi" panose="020B0704020202020204" pitchFamily="34" charset="0"/>
          <a:ea typeface="ＭＳ Ｐゴシック" charset="0"/>
          <a:cs typeface="Avenir Next LT Pro Demi" panose="020B0704020202020204" pitchFamily="34" charset="0"/>
        </a:defRPr>
      </a:lvl1pPr>
      <a:lvl2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pos="72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9">
            <a:extLst>
              <a:ext uri="{FF2B5EF4-FFF2-40B4-BE49-F238E27FC236}">
                <a16:creationId xmlns:a16="http://schemas.microsoft.com/office/drawing/2014/main" id="{AA2056F6-05D1-9744-B68B-A75018F66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6069" y="479426"/>
            <a:ext cx="1174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SIPCMContentMarking" descr="{&quot;HashCode&quot;:-52215856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197F014-DA33-9B6A-47F4-3D8BBB645855}"/>
              </a:ext>
            </a:extLst>
          </p:cNvPr>
          <p:cNvSpPr txBox="1"/>
          <p:nvPr userDrawn="1"/>
        </p:nvSpPr>
        <p:spPr>
          <a:xfrm>
            <a:off x="0" y="0"/>
            <a:ext cx="150108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sv-SE" sz="900">
                <a:solidFill>
                  <a:srgbClr val="000000"/>
                </a:solidFill>
                <a:latin typeface="Calibri" panose="020F0502020204030204" pitchFamily="34" charset="0"/>
              </a:rPr>
              <a:t>Värmdö kommun - Internt</a:t>
            </a:r>
          </a:p>
        </p:txBody>
      </p:sp>
    </p:spTree>
    <p:extLst>
      <p:ext uri="{BB962C8B-B14F-4D97-AF65-F5344CB8AC3E}">
        <p14:creationId xmlns:p14="http://schemas.microsoft.com/office/powerpoint/2010/main" val="142067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</p:sldLayoutIdLst>
  <p:hf hdr="0" ftr="0"/>
  <p:txStyles>
    <p:titleStyle>
      <a:lvl1pPr algn="ctr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600" b="1" i="0" kern="1200" spc="60">
          <a:solidFill>
            <a:srgbClr val="FFFFFF"/>
          </a:solidFill>
          <a:latin typeface="Avenir Next LT Pro Demi" panose="020B0704020202020204" pitchFamily="34" charset="0"/>
          <a:ea typeface="ＭＳ Ｐゴシック" charset="0"/>
          <a:cs typeface="Avenir Next LT Pro Demi" panose="020B0704020202020204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ctr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defRPr sz="2100" kern="1200">
          <a:solidFill>
            <a:srgbClr val="FFFFFF"/>
          </a:solidFill>
          <a:latin typeface="Avenir Next LT Pro" panose="020B0504020202020204" pitchFamily="34" charset="0"/>
          <a:ea typeface="ＭＳ Ｐゴシック" charset="0"/>
          <a:cs typeface="Avenir Next LT Pro" panose="020B0504020202020204" pitchFamily="34" charset="0"/>
        </a:defRPr>
      </a:lvl1pPr>
      <a:lvl2pPr marL="742950" indent="-28575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F5F3EE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F5F3EE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F5F3EE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82D71BE-2B98-8147-A667-2F03219A9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70863"/>
            <a:ext cx="12192000" cy="623714"/>
          </a:xfrm>
          <a:prstGeom prst="rect">
            <a:avLst/>
          </a:prstGeom>
        </p:spPr>
      </p:pic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609600" y="463382"/>
            <a:ext cx="10974917" cy="84296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dirty="0"/>
              <a:t>Klicka här för att ändra rubrik</a:t>
            </a:r>
          </a:p>
        </p:txBody>
      </p:sp>
      <p:sp>
        <p:nvSpPr>
          <p:cNvPr id="13315" name="Platshållare för text 4"/>
          <p:cNvSpPr>
            <a:spLocks noGrp="1"/>
          </p:cNvSpPr>
          <p:nvPr>
            <p:ph type="body" idx="1"/>
          </p:nvPr>
        </p:nvSpPr>
        <p:spPr bwMode="auto">
          <a:xfrm>
            <a:off x="609600" y="1439863"/>
            <a:ext cx="10974917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316" name="Bildobjek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89" y="5996127"/>
            <a:ext cx="1042563" cy="4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latshållare för datum 1">
            <a:extLst>
              <a:ext uri="{FF2B5EF4-FFF2-40B4-BE49-F238E27FC236}">
                <a16:creationId xmlns:a16="http://schemas.microsoft.com/office/drawing/2014/main" id="{81E12011-1724-1F43-A5A3-2AE8CB99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045398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42048276-200A-7744-95AD-DD6315B60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045399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sidfot 2">
            <a:extLst>
              <a:ext uri="{FF2B5EF4-FFF2-40B4-BE49-F238E27FC236}">
                <a16:creationId xmlns:a16="http://schemas.microsoft.com/office/drawing/2014/main" id="{B6765104-F8CC-6D40-8192-242A30CE6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054964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2" name="MSIPCMContentMarking" descr="{&quot;HashCode&quot;:-52215856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4E73E3A-3D7F-C660-01C9-70BF45A4A54B}"/>
              </a:ext>
            </a:extLst>
          </p:cNvPr>
          <p:cNvSpPr txBox="1"/>
          <p:nvPr userDrawn="1"/>
        </p:nvSpPr>
        <p:spPr>
          <a:xfrm>
            <a:off x="0" y="0"/>
            <a:ext cx="150108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sv-SE" sz="900">
                <a:solidFill>
                  <a:srgbClr val="000000"/>
                </a:solidFill>
                <a:latin typeface="Calibri" panose="020F0502020204030204" pitchFamily="34" charset="0"/>
              </a:rPr>
              <a:t>Värmdö kommun - Internt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440" r:id="rId4"/>
    <p:sldLayoutId id="2147484343" r:id="rId5"/>
    <p:sldLayoutId id="2147484344" r:id="rId6"/>
  </p:sldLayoutIdLst>
  <p:hf hdr="0" ft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 i="0" kern="1200" spc="60">
          <a:solidFill>
            <a:schemeClr val="accent1"/>
          </a:solidFill>
          <a:latin typeface="Avenir Next LT Pro Demi" panose="020B0704020202020204" pitchFamily="34" charset="0"/>
          <a:ea typeface="ＭＳ Ｐゴシック" charset="0"/>
          <a:cs typeface="Avenir Next LT Pro Demi" panose="020B0704020202020204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800" b="0" i="0" kern="1200">
          <a:solidFill>
            <a:schemeClr val="accent1"/>
          </a:solidFill>
          <a:latin typeface="Avenir Next LT Pro" panose="020B0504020202020204" pitchFamily="34" charset="0"/>
          <a:ea typeface="ＭＳ Ｐゴシック" charset="0"/>
          <a:cs typeface="Avenir Next LT Pro" panose="020B05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b="0" i="0" kern="1200">
          <a:solidFill>
            <a:schemeClr val="accent1"/>
          </a:solidFill>
          <a:latin typeface="Avenir Next LT Pro" panose="020B0504020202020204" pitchFamily="34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0" i="0" kern="1200">
          <a:solidFill>
            <a:schemeClr val="accent1"/>
          </a:solidFill>
          <a:latin typeface="Avenir Next LT Pro" panose="020B0504020202020204" pitchFamily="34" charset="0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0" i="0" kern="1200">
          <a:solidFill>
            <a:schemeClr val="accent1"/>
          </a:solidFill>
          <a:latin typeface="Avenir Next LT Pro" panose="020B0504020202020204" pitchFamily="34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b="0" i="0" kern="1200">
          <a:solidFill>
            <a:schemeClr val="accent1"/>
          </a:solidFill>
          <a:latin typeface="Avenir Next LT Pro" panose="020B0504020202020204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609600" y="457204"/>
            <a:ext cx="10974917" cy="84296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dirty="0"/>
              <a:t>Klicka här för att ändra rubrik</a:t>
            </a:r>
          </a:p>
        </p:txBody>
      </p:sp>
      <p:sp>
        <p:nvSpPr>
          <p:cNvPr id="13315" name="Platshållare för text 4"/>
          <p:cNvSpPr>
            <a:spLocks noGrp="1"/>
          </p:cNvSpPr>
          <p:nvPr>
            <p:ph type="body" idx="1"/>
          </p:nvPr>
        </p:nvSpPr>
        <p:spPr bwMode="auto">
          <a:xfrm>
            <a:off x="609600" y="1439863"/>
            <a:ext cx="10974917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1" name="Bildobjekt 11">
            <a:extLst>
              <a:ext uri="{FF2B5EF4-FFF2-40B4-BE49-F238E27FC236}">
                <a16:creationId xmlns:a16="http://schemas.microsoft.com/office/drawing/2014/main" id="{EF5E0696-84DE-DA49-9F96-22D01F81A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89" y="5983771"/>
            <a:ext cx="1042563" cy="4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tshållare för datum 1">
            <a:extLst>
              <a:ext uri="{FF2B5EF4-FFF2-40B4-BE49-F238E27FC236}">
                <a16:creationId xmlns:a16="http://schemas.microsoft.com/office/drawing/2014/main" id="{0DB5981A-44A5-C24A-BA7E-28492E28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8781" y="6116593"/>
            <a:ext cx="99781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fld id="{03D21D6D-0A3E-4350-B78E-69F786DDB062}" type="datetime1">
              <a:rPr lang="sv-SE" smtClean="0"/>
              <a:pPr/>
              <a:t>2023-02-28</a:t>
            </a:fld>
            <a:endParaRPr lang="sv-SE" dirty="0"/>
          </a:p>
        </p:txBody>
      </p:sp>
      <p:sp>
        <p:nvSpPr>
          <p:cNvPr id="29" name="Platshållare för bildnummer 2">
            <a:extLst>
              <a:ext uri="{FF2B5EF4-FFF2-40B4-BE49-F238E27FC236}">
                <a16:creationId xmlns:a16="http://schemas.microsoft.com/office/drawing/2014/main" id="{2F9EF1F6-5930-1E44-811B-BF801FF46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5554" y="6116594"/>
            <a:ext cx="5589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 i="0">
                <a:solidFill>
                  <a:schemeClr val="bg1"/>
                </a:solidFill>
                <a:latin typeface="Avenir Next LT Pro" panose="020B0504020202020204" pitchFamily="34" charset="0"/>
                <a:cs typeface="Arial" pitchFamily="34" charset="0"/>
              </a:defRPr>
            </a:lvl1pPr>
          </a:lstStyle>
          <a:p>
            <a:r>
              <a:rPr lang="sv-SE" dirty="0"/>
              <a:t>Sid </a:t>
            </a:r>
            <a:fld id="{0CFBF38C-51E6-4EF7-8A59-FACCCE5A0F1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sidfot 2">
            <a:extLst>
              <a:ext uri="{FF2B5EF4-FFF2-40B4-BE49-F238E27FC236}">
                <a16:creationId xmlns:a16="http://schemas.microsoft.com/office/drawing/2014/main" id="{A4C7A1F9-BB67-3B41-810F-DEDDFF5A9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6739" y="6126159"/>
            <a:ext cx="35030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2" name="MSIPCMContentMarking" descr="{&quot;HashCode&quot;:-52215856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E712B6D0-B494-E0B8-13C7-F6A55FE0B96C}"/>
              </a:ext>
            </a:extLst>
          </p:cNvPr>
          <p:cNvSpPr txBox="1"/>
          <p:nvPr userDrawn="1"/>
        </p:nvSpPr>
        <p:spPr>
          <a:xfrm>
            <a:off x="0" y="0"/>
            <a:ext cx="150108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sv-SE" sz="900">
                <a:solidFill>
                  <a:srgbClr val="000000"/>
                </a:solidFill>
                <a:latin typeface="Calibri" panose="020F0502020204030204" pitchFamily="34" charset="0"/>
              </a:rPr>
              <a:t>Värmdö kommun - Internt</a:t>
            </a:r>
          </a:p>
        </p:txBody>
      </p:sp>
    </p:spTree>
    <p:extLst>
      <p:ext uri="{BB962C8B-B14F-4D97-AF65-F5344CB8AC3E}">
        <p14:creationId xmlns:p14="http://schemas.microsoft.com/office/powerpoint/2010/main" val="305692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4" r:id="rId4"/>
    <p:sldLayoutId id="2147484421" r:id="rId5"/>
    <p:sldLayoutId id="2147484422" r:id="rId6"/>
  </p:sldLayoutIdLst>
  <p:hf hdr="0" ft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 i="0" kern="1200" spc="60">
          <a:solidFill>
            <a:srgbClr val="F5F3EE"/>
          </a:solidFill>
          <a:latin typeface="Avenir Next LT Pro Demi" panose="020B0704020202020204" pitchFamily="34" charset="0"/>
          <a:ea typeface="ＭＳ Ｐゴシック" charset="0"/>
          <a:cs typeface="Avenir Next LT Pro Demi" panose="020B0704020202020204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800" b="0" i="0" kern="1200">
          <a:solidFill>
            <a:schemeClr val="bg1"/>
          </a:solidFill>
          <a:latin typeface="Avenir Next LT Pro" panose="020B0504020202020204" pitchFamily="34" charset="0"/>
          <a:ea typeface="ＭＳ Ｐゴシック" charset="0"/>
          <a:cs typeface="Avenir Next LT Pro" panose="020B05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b="0" i="0" kern="1200">
          <a:solidFill>
            <a:schemeClr val="bg1"/>
          </a:solidFill>
          <a:latin typeface="Avenir Next LT Pro" panose="020B0504020202020204" pitchFamily="34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0" i="0" kern="1200">
          <a:solidFill>
            <a:schemeClr val="bg1"/>
          </a:solidFill>
          <a:latin typeface="Avenir Next LT Pro" panose="020B0504020202020204" pitchFamily="34" charset="0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0" i="0" kern="1200">
          <a:solidFill>
            <a:schemeClr val="bg1"/>
          </a:solidFill>
          <a:latin typeface="Avenir Next LT Pro" panose="020B0504020202020204" pitchFamily="34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b="0" i="0" kern="1200">
          <a:solidFill>
            <a:schemeClr val="bg1"/>
          </a:solidFill>
          <a:latin typeface="Avenir Next LT Pro" panose="020B0504020202020204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Frida.ekstrom@varmdo.se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8D534B7-9BD2-426D-167F-155037D6FA26}"/>
              </a:ext>
            </a:extLst>
          </p:cNvPr>
          <p:cNvSpPr txBox="1"/>
          <p:nvPr/>
        </p:nvSpPr>
        <p:spPr>
          <a:xfrm>
            <a:off x="2871147" y="5315763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Vår SMARTA och digitala resa</a:t>
            </a:r>
            <a:endParaRPr lang="sv-S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CC6E39BD-A2F0-43E0-9F18-D52068B8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Digitala utskick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3D18199-E310-B491-8038-9E44DE49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52" y="2372352"/>
            <a:ext cx="3883915" cy="97679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B79F910-F0FD-A672-79C8-46E99256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81" y="3349145"/>
            <a:ext cx="4720075" cy="26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95DE528-2CC6-4C58-8987-51B6A0B3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E-akt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D247D6-7998-0858-7267-9EBD896EAD1E}"/>
              </a:ext>
            </a:extLst>
          </p:cNvPr>
          <p:cNvSpPr txBox="1"/>
          <p:nvPr/>
        </p:nvSpPr>
        <p:spPr>
          <a:xfrm>
            <a:off x="6291739" y="3059668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Skall INTE förväxlas med E-arkiv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3FAEAD1-FD67-995C-A32B-0E11AACEC105}"/>
              </a:ext>
            </a:extLst>
          </p:cNvPr>
          <p:cNvSpPr txBox="1"/>
          <p:nvPr/>
        </p:nvSpPr>
        <p:spPr>
          <a:xfrm>
            <a:off x="6291740" y="3387584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Stöd i verksamhetssystemet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1591FEE-2CF2-7762-4A68-B87D96247F4B}"/>
              </a:ext>
            </a:extLst>
          </p:cNvPr>
          <p:cNvSpPr txBox="1"/>
          <p:nvPr/>
        </p:nvSpPr>
        <p:spPr>
          <a:xfrm>
            <a:off x="6291740" y="3710446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Dokumenthanteringsplan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1F9F47C-9B58-6A77-1EA1-60CB9AC34325}"/>
              </a:ext>
            </a:extLst>
          </p:cNvPr>
          <p:cNvSpPr txBox="1"/>
          <p:nvPr/>
        </p:nvSpPr>
        <p:spPr>
          <a:xfrm>
            <a:off x="6291739" y="4397585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Rutiner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EB858BF-414E-34BE-FE2A-596F860BB6E3}"/>
              </a:ext>
            </a:extLst>
          </p:cNvPr>
          <p:cNvSpPr txBox="1"/>
          <p:nvPr/>
        </p:nvSpPr>
        <p:spPr>
          <a:xfrm>
            <a:off x="6291740" y="4079778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Säker scanning </a:t>
            </a:r>
          </a:p>
        </p:txBody>
      </p:sp>
    </p:spTree>
    <p:extLst>
      <p:ext uri="{BB962C8B-B14F-4D97-AF65-F5344CB8AC3E}">
        <p14:creationId xmlns:p14="http://schemas.microsoft.com/office/powerpoint/2010/main" val="260751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D0D2ACA-8CC4-4A1C-A55E-EB6B4014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E-arkiv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CA8FC8-E9CE-8F04-CCD9-A1F7423573B6}"/>
              </a:ext>
            </a:extLst>
          </p:cNvPr>
          <p:cNvSpPr txBox="1"/>
          <p:nvPr/>
        </p:nvSpPr>
        <p:spPr>
          <a:xfrm>
            <a:off x="763394" y="1688732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En stor utmaning!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98B844E-7D85-CDD6-95A7-9D7280D4D5EF}"/>
              </a:ext>
            </a:extLst>
          </p:cNvPr>
          <p:cNvSpPr txBox="1"/>
          <p:nvPr/>
        </p:nvSpPr>
        <p:spPr>
          <a:xfrm>
            <a:off x="763394" y="2275962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Lagkrav och tekniska svårigheter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39859C8-779E-824B-7325-A9A1E557539A}"/>
              </a:ext>
            </a:extLst>
          </p:cNvPr>
          <p:cNvSpPr txBox="1"/>
          <p:nvPr/>
        </p:nvSpPr>
        <p:spPr>
          <a:xfrm>
            <a:off x="763393" y="2969900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Gemensamt uppdrag för hela kommunen</a:t>
            </a:r>
          </a:p>
        </p:txBody>
      </p:sp>
    </p:spTree>
    <p:extLst>
      <p:ext uri="{BB962C8B-B14F-4D97-AF65-F5344CB8AC3E}">
        <p14:creationId xmlns:p14="http://schemas.microsoft.com/office/powerpoint/2010/main" val="202001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50F8AE43-889D-482D-B990-A949F51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TACK!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FRÅGOR?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E6945B06-4F1B-4EB7-84BE-D5165438D7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7" y="4494402"/>
            <a:ext cx="10515600" cy="787400"/>
          </a:xfrm>
        </p:spPr>
        <p:txBody>
          <a:bodyPr/>
          <a:lstStyle/>
          <a:p>
            <a:r>
              <a:rPr lang="sv-SE" dirty="0"/>
              <a:t>För kontakt</a:t>
            </a:r>
          </a:p>
          <a:p>
            <a:r>
              <a:rPr lang="sv-SE" dirty="0"/>
              <a:t>ulla.radling@varmdo.se</a:t>
            </a:r>
          </a:p>
          <a:p>
            <a:r>
              <a:rPr lang="sv-SE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frida.ekstrom@varmdo.se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76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F45DE0-8F1A-865F-B3D8-8B1AD917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Uppdraget 2021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D012250-809F-CB51-3B4E-7F4380360742}"/>
              </a:ext>
            </a:extLst>
          </p:cNvPr>
          <p:cNvSpPr txBox="1"/>
          <p:nvPr/>
        </p:nvSpPr>
        <p:spPr>
          <a:xfrm>
            <a:off x="4405746" y="3918754"/>
            <a:ext cx="7304809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Ökat arbetsmarknadsfokus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Högre krav på individen som söker ekonomiskt bistånd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Huvudregel att sökande ska erbjudas insats inom 2 arbetsdagar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Närmare samarbete med näringslivet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Fler personer i självförsörjning och kostnaderna för ekonomiskt bistånd minskar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Strategisk arbetsmarknadspart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v-SE" sz="1800" dirty="0"/>
              <a:t>Näringslivet får aktivt och relevant stöd i sin kompetensförsörjning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848CED8-8625-B775-CF18-0F5ACB3FB666}"/>
              </a:ext>
            </a:extLst>
          </p:cNvPr>
          <p:cNvSpPr txBox="1"/>
          <p:nvPr/>
        </p:nvSpPr>
        <p:spPr>
          <a:xfrm>
            <a:off x="5143500" y="353923"/>
            <a:ext cx="438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KS och VAN tar beslut i början av 2021 om riktningen för Arbetsmarknadsenheten och Enheten för ekonomiskt bistånd. </a:t>
            </a:r>
          </a:p>
        </p:txBody>
      </p:sp>
    </p:spTree>
    <p:extLst>
      <p:ext uri="{BB962C8B-B14F-4D97-AF65-F5344CB8AC3E}">
        <p14:creationId xmlns:p14="http://schemas.microsoft.com/office/powerpoint/2010/main" val="167673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72C517-9BDD-2577-8579-1C3F8AB0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7" y="1016544"/>
            <a:ext cx="10515600" cy="396010"/>
          </a:xfrm>
        </p:spPr>
        <p:txBody>
          <a:bodyPr/>
          <a:lstStyle/>
          <a:p>
            <a:r>
              <a:rPr lang="sv-SE" dirty="0"/>
              <a:t>Organisation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BC6C75B-D115-B00A-D60D-420123A8DA7E}"/>
              </a:ext>
            </a:extLst>
          </p:cNvPr>
          <p:cNvSpPr/>
          <p:nvPr/>
        </p:nvSpPr>
        <p:spPr>
          <a:xfrm>
            <a:off x="4689763" y="1771651"/>
            <a:ext cx="2441864" cy="955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Vuxenutbildning och Arbetslivskontoret</a:t>
            </a:r>
          </a:p>
          <a:p>
            <a:pPr algn="ctr"/>
            <a:r>
              <a:rPr lang="sv-SE" sz="1000" dirty="0"/>
              <a:t>Kontorschef Marcus Nybom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8B0B22AB-5164-2846-D17B-BF817E14681E}"/>
              </a:ext>
            </a:extLst>
          </p:cNvPr>
          <p:cNvSpPr/>
          <p:nvPr/>
        </p:nvSpPr>
        <p:spPr>
          <a:xfrm>
            <a:off x="3190661" y="2854902"/>
            <a:ext cx="2182091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Enheten för ekonomiskt bistånd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A51E2F43-E229-5125-2F39-C0593F699F2F}"/>
              </a:ext>
            </a:extLst>
          </p:cNvPr>
          <p:cNvSpPr/>
          <p:nvPr/>
        </p:nvSpPr>
        <p:spPr>
          <a:xfrm>
            <a:off x="6287539" y="2854902"/>
            <a:ext cx="2182091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Komvux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43078500-A2A5-308F-2BAA-E3B489C0F327}"/>
              </a:ext>
            </a:extLst>
          </p:cNvPr>
          <p:cNvSpPr/>
          <p:nvPr/>
        </p:nvSpPr>
        <p:spPr>
          <a:xfrm>
            <a:off x="3215702" y="4751242"/>
            <a:ext cx="2182091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Enheten för etablering av nyanlända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9534084C-B545-6C9F-442F-0A65832EB396}"/>
              </a:ext>
            </a:extLst>
          </p:cNvPr>
          <p:cNvSpPr/>
          <p:nvPr/>
        </p:nvSpPr>
        <p:spPr>
          <a:xfrm>
            <a:off x="2931015" y="3803072"/>
            <a:ext cx="2441863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Arbetsmarknadsenheten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820F8C6B-8675-2CF1-6F40-1E6CEAA66F58}"/>
              </a:ext>
            </a:extLst>
          </p:cNvPr>
          <p:cNvSpPr/>
          <p:nvPr/>
        </p:nvSpPr>
        <p:spPr>
          <a:xfrm>
            <a:off x="6284287" y="4816188"/>
            <a:ext cx="2182091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Näringslivsenheten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868001B5-4FDC-EF62-9CED-C7F927E891BC}"/>
              </a:ext>
            </a:extLst>
          </p:cNvPr>
          <p:cNvSpPr/>
          <p:nvPr/>
        </p:nvSpPr>
        <p:spPr>
          <a:xfrm>
            <a:off x="6292676" y="3835545"/>
            <a:ext cx="2182091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 </a:t>
            </a:r>
          </a:p>
          <a:p>
            <a:pPr algn="ctr"/>
            <a:r>
              <a:rPr lang="sv-SE" sz="1400" dirty="0"/>
              <a:t>E</a:t>
            </a:r>
            <a:r>
              <a:rPr lang="sv-SE" sz="1400" dirty="0">
                <a:effectLst/>
                <a:ea typeface="Calibri" panose="020F0502020204030204" pitchFamily="34" charset="0"/>
              </a:rPr>
              <a:t>nhet för antagning och auktorisation, vuxenutbildning</a:t>
            </a:r>
          </a:p>
          <a:p>
            <a:pPr algn="ctr"/>
            <a:r>
              <a:rPr lang="sv-S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0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11139C4-4DE7-8BDD-6313-CCA73EFB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04" y="471349"/>
            <a:ext cx="10045806" cy="57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4D1D3B-47CF-CF4E-1C37-E03F6611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Uppstart av det nya Arbetsmarknadsarbetet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D557D6C-2FB8-6901-218A-3811D2715FF4}"/>
              </a:ext>
            </a:extLst>
          </p:cNvPr>
          <p:cNvSpPr txBox="1"/>
          <p:nvPr/>
        </p:nvSpPr>
        <p:spPr>
          <a:xfrm>
            <a:off x="2867891" y="1465118"/>
            <a:ext cx="690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dirty="0"/>
              <a:t>För att nå det politiska uppdraget, hur ska processen designas?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dirty="0"/>
              <a:t> </a:t>
            </a:r>
            <a:endParaRPr lang="sv-S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 * </a:t>
            </a:r>
            <a:r>
              <a:rPr lang="sv-SE" sz="1800" dirty="0"/>
              <a:t>Vad i era nuvarande processer stödjer uppdraget?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 * </a:t>
            </a:r>
            <a:r>
              <a:rPr lang="sv-SE" sz="1800" dirty="0"/>
              <a:t>Vad i era processer motverkar uppdraget?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 </a:t>
            </a:r>
            <a:r>
              <a:rPr lang="sv-SE" sz="1800" dirty="0"/>
              <a:t>* Vad behöver läggas till för att nå uppdraget?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 </a:t>
            </a:r>
            <a:r>
              <a:rPr lang="sv-SE" sz="1800" dirty="0"/>
              <a:t>* Vad behöver tas bort för att nå uppdraget?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805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4008EC-BF75-114B-CD84-F1B0B6D0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Arbetsmarknadsarbetet forts.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4C88A6F-C4BB-18D7-779B-F23478DE988C}"/>
              </a:ext>
            </a:extLst>
          </p:cNvPr>
          <p:cNvSpPr txBox="1"/>
          <p:nvPr/>
        </p:nvSpPr>
        <p:spPr>
          <a:xfrm>
            <a:off x="5846618" y="613063"/>
            <a:ext cx="52315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-SE" sz="1800" dirty="0">
                <a:solidFill>
                  <a:schemeClr val="bg1"/>
                </a:solidFill>
              </a:rPr>
              <a:t>Vilka insatser ger idag resultat som leder till självförsörjning?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-SE" sz="1800" dirty="0">
                <a:solidFill>
                  <a:schemeClr val="bg1"/>
                </a:solidFill>
              </a:rPr>
              <a:t>Vilka insatser ser ni inte leder till självförsörjning?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v-SE" sz="1800" dirty="0">
                <a:solidFill>
                  <a:schemeClr val="bg1"/>
                </a:solidFill>
              </a:rPr>
              <a:t>Vilka samverkansparter behövs för att fler personer når självförsörjning?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5178843-4A00-2CE2-E39E-DE3488933D3F}"/>
              </a:ext>
            </a:extLst>
          </p:cNvPr>
          <p:cNvSpPr txBox="1"/>
          <p:nvPr/>
        </p:nvSpPr>
        <p:spPr>
          <a:xfrm>
            <a:off x="790492" y="1149696"/>
            <a:ext cx="4177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v-SE" sz="1800" dirty="0">
                <a:solidFill>
                  <a:schemeClr val="bg1"/>
                </a:solidFill>
              </a:rPr>
              <a:t>Mål - hur många personer per månad ska avslutas genom arbete eller studier per den siste december 2021?</a:t>
            </a:r>
          </a:p>
          <a:p>
            <a:endParaRPr lang="sv-SE" sz="1800" dirty="0">
              <a:solidFill>
                <a:schemeClr val="bg1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955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7C3FFAE-1FD8-D436-4201-9B6B09C7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9" y="1151381"/>
            <a:ext cx="1017050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3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5EBEEAA-3617-492F-AFCA-55FE469E3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904" y="2815363"/>
            <a:ext cx="8206428" cy="1609858"/>
          </a:xfrm>
        </p:spPr>
        <p:txBody>
          <a:bodyPr>
            <a:noAutofit/>
          </a:bodyPr>
          <a:lstStyle/>
          <a:p>
            <a:pPr algn="ctr"/>
            <a:r>
              <a:rPr lang="sv-SE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Digitalisering </a:t>
            </a:r>
            <a:br>
              <a:rPr lang="sv-SE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allt hör ihop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B2C14D8-4D2E-9932-EF0B-A96DED567AC2}"/>
              </a:ext>
            </a:extLst>
          </p:cNvPr>
          <p:cNvSpPr txBox="1"/>
          <p:nvPr/>
        </p:nvSpPr>
        <p:spPr>
          <a:xfrm>
            <a:off x="746621" y="2101090"/>
            <a:ext cx="133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E-ansökan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28AC76F-4F02-F995-94F6-04DB88632303}"/>
              </a:ext>
            </a:extLst>
          </p:cNvPr>
          <p:cNvSpPr txBox="1"/>
          <p:nvPr/>
        </p:nvSpPr>
        <p:spPr>
          <a:xfrm>
            <a:off x="2302804" y="2499702"/>
            <a:ext cx="215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utskick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80DFCAE-6C1C-CE5F-E380-CF984FF294EF}"/>
              </a:ext>
            </a:extLst>
          </p:cNvPr>
          <p:cNvSpPr txBox="1"/>
          <p:nvPr/>
        </p:nvSpPr>
        <p:spPr>
          <a:xfrm>
            <a:off x="1490472" y="3122746"/>
            <a:ext cx="8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E-akt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B315838-8FB1-F6FE-E936-EDDF98CAB3F4}"/>
              </a:ext>
            </a:extLst>
          </p:cNvPr>
          <p:cNvSpPr txBox="1"/>
          <p:nvPr/>
        </p:nvSpPr>
        <p:spPr>
          <a:xfrm>
            <a:off x="3381854" y="3435626"/>
            <a:ext cx="100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E-arkiv</a:t>
            </a: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1C93FAE6-FFD5-BC95-CDF9-62083790C368}"/>
              </a:ext>
            </a:extLst>
          </p:cNvPr>
          <p:cNvSpPr txBox="1">
            <a:spLocks/>
          </p:cNvSpPr>
          <p:nvPr/>
        </p:nvSpPr>
        <p:spPr>
          <a:xfrm>
            <a:off x="-1125001" y="-75360"/>
            <a:ext cx="8206428" cy="160985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 i="0" kern="1200" spc="60">
                <a:solidFill>
                  <a:srgbClr val="000000"/>
                </a:solidFill>
                <a:latin typeface="Avenir Next LT Pro Demi" panose="020B0704020202020204" pitchFamily="34" charset="0"/>
                <a:ea typeface="ＭＳ Ｐゴシック" charset="0"/>
                <a:cs typeface="Avenir Next LT Pro Demi" panose="020B0704020202020204" pitchFamily="34" charset="0"/>
              </a:defRPr>
            </a:lvl1pPr>
            <a:lvl2pPr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sv-SE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Ekonomiskt bistånd</a:t>
            </a:r>
            <a:endParaRPr lang="sv-SE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43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4BEC731-BFB3-419D-8038-3705A638B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E-ansökan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C06130E-C9AB-2294-AD40-890E36F66270}"/>
              </a:ext>
            </a:extLst>
          </p:cNvPr>
          <p:cNvSpPr txBox="1"/>
          <p:nvPr/>
        </p:nvSpPr>
        <p:spPr>
          <a:xfrm>
            <a:off x="767592" y="1296100"/>
            <a:ext cx="29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En egen ansökningssida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09F825A-7487-8F27-6D0D-D2AAFDB1E005}"/>
              </a:ext>
            </a:extLst>
          </p:cNvPr>
          <p:cNvSpPr txBox="1"/>
          <p:nvPr/>
        </p:nvSpPr>
        <p:spPr>
          <a:xfrm>
            <a:off x="1809225" y="1954621"/>
            <a:ext cx="50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Kopplad till vårt verksamhetssystem Combine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F99D91-3F02-0FAA-03AB-85FE92DE53F5}"/>
              </a:ext>
            </a:extLst>
          </p:cNvPr>
          <p:cNvSpPr txBox="1"/>
          <p:nvPr/>
        </p:nvSpPr>
        <p:spPr>
          <a:xfrm>
            <a:off x="2463566" y="2730408"/>
            <a:ext cx="29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Digital resa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03BF9ED-D569-88DD-7F90-B19B7E52F3CE}"/>
              </a:ext>
            </a:extLst>
          </p:cNvPr>
          <p:cNvSpPr txBox="1"/>
          <p:nvPr/>
        </p:nvSpPr>
        <p:spPr>
          <a:xfrm>
            <a:off x="3386355" y="3388929"/>
            <a:ext cx="367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 Digital anpassning på flera plan</a:t>
            </a:r>
          </a:p>
        </p:txBody>
      </p:sp>
    </p:spTree>
    <p:extLst>
      <p:ext uri="{BB962C8B-B14F-4D97-AF65-F5344CB8AC3E}">
        <p14:creationId xmlns:p14="http://schemas.microsoft.com/office/powerpoint/2010/main" val="991313349"/>
      </p:ext>
    </p:extLst>
  </p:cSld>
  <p:clrMapOvr>
    <a:masterClrMapping/>
  </p:clrMapOvr>
</p:sld>
</file>

<file path=ppt/theme/theme1.xml><?xml version="1.0" encoding="utf-8"?>
<a:theme xmlns:a="http://schemas.openxmlformats.org/drawingml/2006/main" name="Värmdö kommun">
  <a:themeElements>
    <a:clrScheme name="VK Grafisk profil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00617B"/>
      </a:accent1>
      <a:accent2>
        <a:srgbClr val="602482"/>
      </a:accent2>
      <a:accent3>
        <a:srgbClr val="A85288"/>
      </a:accent3>
      <a:accent4>
        <a:srgbClr val="F28B00"/>
      </a:accent4>
      <a:accent5>
        <a:srgbClr val="005F57"/>
      </a:accent5>
      <a:accent6>
        <a:srgbClr val="D53C42"/>
      </a:accent6>
      <a:hlink>
        <a:srgbClr val="43AB33"/>
      </a:hlink>
      <a:folHlink>
        <a:srgbClr val="0099B1"/>
      </a:folHlink>
    </a:clrScheme>
    <a:fontScheme name="Anpassat 1">
      <a:majorFont>
        <a:latin typeface="Avenir Next LT Pro Demi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ärmdö kommun PP_NY mall" id="{914150DA-5E8A-4186-8BEB-50AD0527122B}" vid="{57A00A03-9D59-4798-883E-833946D9E641}"/>
    </a:ext>
  </a:extLst>
</a:theme>
</file>

<file path=ppt/theme/theme2.xml><?xml version="1.0" encoding="utf-8"?>
<a:theme xmlns:a="http://schemas.openxmlformats.org/drawingml/2006/main" name="2_Försättsbad">
  <a:themeElements>
    <a:clrScheme name="VK Grafisk profil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00617B"/>
      </a:accent1>
      <a:accent2>
        <a:srgbClr val="602482"/>
      </a:accent2>
      <a:accent3>
        <a:srgbClr val="A85288"/>
      </a:accent3>
      <a:accent4>
        <a:srgbClr val="F28B00"/>
      </a:accent4>
      <a:accent5>
        <a:srgbClr val="005F57"/>
      </a:accent5>
      <a:accent6>
        <a:srgbClr val="D53C42"/>
      </a:accent6>
      <a:hlink>
        <a:srgbClr val="43AB33"/>
      </a:hlink>
      <a:folHlink>
        <a:srgbClr val="0099B1"/>
      </a:folHlink>
    </a:clrScheme>
    <a:fontScheme name="Anpassat 1">
      <a:majorFont>
        <a:latin typeface="Avenir Next LT Pro Demi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ärmdö kommun PP_NY mall" id="{914150DA-5E8A-4186-8BEB-50AD0527122B}" vid="{4A25C216-161B-40E5-8E20-7C68E9D62EA8}"/>
    </a:ext>
  </a:extLst>
</a:theme>
</file>

<file path=ppt/theme/theme3.xml><?xml version="1.0" encoding="utf-8"?>
<a:theme xmlns:a="http://schemas.openxmlformats.org/drawingml/2006/main" name="Innehållssidor">
  <a:themeElements>
    <a:clrScheme name="VK Grafisk profil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00617B"/>
      </a:accent1>
      <a:accent2>
        <a:srgbClr val="602482"/>
      </a:accent2>
      <a:accent3>
        <a:srgbClr val="A85288"/>
      </a:accent3>
      <a:accent4>
        <a:srgbClr val="F28B00"/>
      </a:accent4>
      <a:accent5>
        <a:srgbClr val="005F57"/>
      </a:accent5>
      <a:accent6>
        <a:srgbClr val="D53C42"/>
      </a:accent6>
      <a:hlink>
        <a:srgbClr val="43AB33"/>
      </a:hlink>
      <a:folHlink>
        <a:srgbClr val="0099B1"/>
      </a:folHlink>
    </a:clrScheme>
    <a:fontScheme name="Anpassat 1">
      <a:majorFont>
        <a:latin typeface="Avenir Next LT Pro Demi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ärmdö kommun PP_NY mall" id="{914150DA-5E8A-4186-8BEB-50AD0527122B}" vid="{5D72DFF1-713D-425A-879A-95EF17F72440}"/>
    </a:ext>
  </a:extLst>
</a:theme>
</file>

<file path=ppt/theme/theme4.xml><?xml version="1.0" encoding="utf-8"?>
<a:theme xmlns:a="http://schemas.openxmlformats.org/drawingml/2006/main" name="4_Innehållssidor">
  <a:themeElements>
    <a:clrScheme name="VK Grafisk profil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00617B"/>
      </a:accent1>
      <a:accent2>
        <a:srgbClr val="602482"/>
      </a:accent2>
      <a:accent3>
        <a:srgbClr val="A85288"/>
      </a:accent3>
      <a:accent4>
        <a:srgbClr val="F28B00"/>
      </a:accent4>
      <a:accent5>
        <a:srgbClr val="005F57"/>
      </a:accent5>
      <a:accent6>
        <a:srgbClr val="D53C42"/>
      </a:accent6>
      <a:hlink>
        <a:srgbClr val="43AB33"/>
      </a:hlink>
      <a:folHlink>
        <a:srgbClr val="0099B1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ärmdö kommun PP_NY mall" id="{914150DA-5E8A-4186-8BEB-50AD0527122B}" vid="{35845677-B175-4928-8750-AB9E90423DD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Standardegenskaper.</tns:defaultPropertyEditorNamespace>
</tns:customPropertyEdito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576721-06b3-4e03-9080-877dae635252">
      <Terms xmlns="http://schemas.microsoft.com/office/infopath/2007/PartnerControls"/>
    </lcf76f155ced4ddcb4097134ff3c332f>
    <TaxCatchAll xmlns="2f83e729-35b5-4073-8e88-496436a6be53" xsi:nil="true"/>
    <Datum xmlns="23576721-06b3-4e03-9080-877dae6352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D67A1C97E7994F8989DB9DB8CFC50C" ma:contentTypeVersion="18" ma:contentTypeDescription="Skapa ett nytt dokument." ma:contentTypeScope="" ma:versionID="5b3daa4de14e0fe3954cf4c13028652a">
  <xsd:schema xmlns:xsd="http://www.w3.org/2001/XMLSchema" xmlns:xs="http://www.w3.org/2001/XMLSchema" xmlns:p="http://schemas.microsoft.com/office/2006/metadata/properties" xmlns:ns2="23576721-06b3-4e03-9080-877dae635252" xmlns:ns3="2f83e729-35b5-4073-8e88-496436a6be53" targetNamespace="http://schemas.microsoft.com/office/2006/metadata/properties" ma:root="true" ma:fieldsID="a9066d05e03a852432944d3fc34af804" ns2:_="" ns3:_="">
    <xsd:import namespace="23576721-06b3-4e03-9080-877dae635252"/>
    <xsd:import namespace="2f83e729-35b5-4073-8e88-496436a6b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Datum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76721-06b3-4e03-9080-877dae6352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" ma:index="19" nillable="true" ma:displayName="Datum" ma:format="DateOnly" ma:internalName="Datum">
      <xsd:simpleType>
        <xsd:restriction base="dms:DateTime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3ec6bdae-8eb7-4e6d-a751-dc60de4483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3e729-35b5-4073-8e88-496436a6b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dd6aa1-9494-47ec-9722-39d2332f5083}" ma:internalName="TaxCatchAll" ma:showField="CatchAllData" ma:web="2f83e729-35b5-4073-8e88-496436a6b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A1DC5D-7C5C-4C35-86EE-C714AD4398A4}">
  <ds:schemaRefs>
    <ds:schemaRef ds:uri="http://schemas.microsoft.com/office/2006/customDocumentInformationPanel"/>
  </ds:schemaRefs>
</ds:datastoreItem>
</file>

<file path=customXml/itemProps2.xml><?xml version="1.0" encoding="utf-8"?>
<ds:datastoreItem xmlns:ds="http://schemas.openxmlformats.org/officeDocument/2006/customXml" ds:itemID="{F93F9EF3-49C3-4E7A-A764-70E00C2D5FC6}">
  <ds:schemaRefs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fb2e7c83-4363-4dfe-9560-024ae74faf3b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51a8175f-303f-4392-9de6-c17e3d96b611"/>
    <ds:schemaRef ds:uri="23576721-06b3-4e03-9080-877dae635252"/>
    <ds:schemaRef ds:uri="2f83e729-35b5-4073-8e88-496436a6be53"/>
  </ds:schemaRefs>
</ds:datastoreItem>
</file>

<file path=customXml/itemProps3.xml><?xml version="1.0" encoding="utf-8"?>
<ds:datastoreItem xmlns:ds="http://schemas.openxmlformats.org/officeDocument/2006/customXml" ds:itemID="{D7D4ABD1-5A0A-4C9B-BADA-5562B758B34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566F8D4-1955-4007-A4FE-9662B4910E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576721-06b3-4e03-9080-877dae635252"/>
    <ds:schemaRef ds:uri="2f83e729-35b5-4073-8e88-496436a6b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Värmdö Kommun Normal_1.0</Template>
  <TotalTime>297</TotalTime>
  <Words>302</Words>
  <Application>Microsoft Office PowerPoint</Application>
  <PresentationFormat>Widescreen</PresentationFormat>
  <Paragraphs>62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Värmdö kommun</vt:lpstr>
      <vt:lpstr>2_Försättsbad</vt:lpstr>
      <vt:lpstr>Innehållssidor</vt:lpstr>
      <vt:lpstr>4_Innehållssidor</vt:lpstr>
      <vt:lpstr>PowerPoint Presentation</vt:lpstr>
      <vt:lpstr>Uppdraget 2021</vt:lpstr>
      <vt:lpstr>Organisation</vt:lpstr>
      <vt:lpstr>PowerPoint Presentation</vt:lpstr>
      <vt:lpstr>Uppstart av det nya Arbetsmarknadsarbetet </vt:lpstr>
      <vt:lpstr>Arbetsmarknadsarbetet forts.</vt:lpstr>
      <vt:lpstr>PowerPoint Presentation</vt:lpstr>
      <vt:lpstr>Digitalisering  allt hör ihop</vt:lpstr>
      <vt:lpstr>E-ansökan </vt:lpstr>
      <vt:lpstr>Digitala utskick</vt:lpstr>
      <vt:lpstr>E-akt</vt:lpstr>
      <vt:lpstr>E-arkiv</vt:lpstr>
      <vt:lpstr>TACK!   FRÅGOR?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Frida Ekström</dc:creator>
  <cp:lastModifiedBy>Frida Ekström</cp:lastModifiedBy>
  <cp:revision>13</cp:revision>
  <dcterms:created xsi:type="dcterms:W3CDTF">2022-09-26T06:41:52Z</dcterms:created>
  <dcterms:modified xsi:type="dcterms:W3CDTF">2023-02-28T15:06:50Z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04e70-7868-4f0f-afcb-86e6839078cc_Enabled">
    <vt:lpwstr>true</vt:lpwstr>
  </property>
  <property fmtid="{D5CDD505-2E9C-101B-9397-08002B2CF9AE}" pid="3" name="MSIP_Label_f4204e70-7868-4f0f-afcb-86e6839078cc_SetDate">
    <vt:lpwstr>2022-02-08T14:51:58Z</vt:lpwstr>
  </property>
  <property fmtid="{D5CDD505-2E9C-101B-9397-08002B2CF9AE}" pid="4" name="MSIP_Label_f4204e70-7868-4f0f-afcb-86e6839078cc_Method">
    <vt:lpwstr>Privileged</vt:lpwstr>
  </property>
  <property fmtid="{D5CDD505-2E9C-101B-9397-08002B2CF9AE}" pid="5" name="MSIP_Label_f4204e70-7868-4f0f-afcb-86e6839078cc_Name">
    <vt:lpwstr>Internt</vt:lpwstr>
  </property>
  <property fmtid="{D5CDD505-2E9C-101B-9397-08002B2CF9AE}" pid="6" name="MSIP_Label_f4204e70-7868-4f0f-afcb-86e6839078cc_SiteId">
    <vt:lpwstr>8ba9d3a6-cb6c-4247-b39e-71cb0d999014</vt:lpwstr>
  </property>
  <property fmtid="{D5CDD505-2E9C-101B-9397-08002B2CF9AE}" pid="7" name="MSIP_Label_f4204e70-7868-4f0f-afcb-86e6839078cc_ActionId">
    <vt:lpwstr>b7d7b4f6-cf63-40e1-ba30-b4b0372aac57</vt:lpwstr>
  </property>
  <property fmtid="{D5CDD505-2E9C-101B-9397-08002B2CF9AE}" pid="8" name="MSIP_Label_f4204e70-7868-4f0f-afcb-86e6839078cc_ContentBits">
    <vt:lpwstr>1</vt:lpwstr>
  </property>
  <property fmtid="{D5CDD505-2E9C-101B-9397-08002B2CF9AE}" pid="9" name="ClassificationContentMarkingHeaderLocations">
    <vt:lpwstr>Sthlm_Presentation:3\Förstasidan_2_rutor:3\Förstasida Bakgrundsfärg:3\Innehållssidor:3</vt:lpwstr>
  </property>
  <property fmtid="{D5CDD505-2E9C-101B-9397-08002B2CF9AE}" pid="10" name="ClassificationContentMarkingHeaderText">
    <vt:lpwstr>Värmdö kommun - Internt</vt:lpwstr>
  </property>
  <property fmtid="{D5CDD505-2E9C-101B-9397-08002B2CF9AE}" pid="11" name="ContentTypeId">
    <vt:lpwstr>0x0101006AD67A1C97E7994F8989DB9DB8CFC50C</vt:lpwstr>
  </property>
</Properties>
</file>