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4" r:id="rId6"/>
    <p:sldId id="258" r:id="rId7"/>
    <p:sldId id="259" r:id="rId8"/>
    <p:sldId id="276" r:id="rId9"/>
    <p:sldId id="277" r:id="rId10"/>
    <p:sldId id="269" r:id="rId11"/>
    <p:sldId id="270" r:id="rId12"/>
    <p:sldId id="265" r:id="rId13"/>
    <p:sldId id="272" r:id="rId14"/>
    <p:sldId id="261" r:id="rId15"/>
    <p:sldId id="262" r:id="rId16"/>
    <p:sldId id="263" r:id="rId17"/>
    <p:sldId id="264" r:id="rId18"/>
    <p:sldId id="266" r:id="rId19"/>
    <p:sldId id="275" r:id="rId2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>
          <p15:clr>
            <a:srgbClr val="A4A3A4"/>
          </p15:clr>
        </p15:guide>
        <p15:guide id="2" pos="5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9881F-E933-4A65-8A1A-299A5F36F95D}" v="7" dt="2021-09-15T09:49:00.453"/>
    <p1510:client id="{98B96E11-E961-4F1E-AE0F-2C46C7284D57}" v="9" dt="2021-09-15T10:32:50.532"/>
    <p1510:client id="{A960B6A7-5543-42B4-9A12-45F197921CD1}" v="6331" dt="2021-09-15T11:50:03.171"/>
    <p1510:client id="{B1C6965B-B67E-4B6D-ADA9-C66252E38353}" v="3" dt="2021-09-15T12:00:08.607"/>
    <p1510:client id="{D320D09E-7BF3-4A62-9832-E25E726773BA}" v="31" dt="2021-09-14T14:22:21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 pos="3475"/>
        <p:guide pos="52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Blad1!$A$1:$A$15</c:f>
              <c:strCache>
                <c:ptCount val="15"/>
                <c:pt idx="0">
                  <c:v>Skola 1</c:v>
                </c:pt>
                <c:pt idx="1">
                  <c:v>Skola 2</c:v>
                </c:pt>
                <c:pt idx="2">
                  <c:v>Skola 3</c:v>
                </c:pt>
                <c:pt idx="3">
                  <c:v>Skola 4</c:v>
                </c:pt>
                <c:pt idx="4">
                  <c:v>Skola 5</c:v>
                </c:pt>
                <c:pt idx="5">
                  <c:v>Skola 6</c:v>
                </c:pt>
                <c:pt idx="6">
                  <c:v>Skola 7</c:v>
                </c:pt>
                <c:pt idx="7">
                  <c:v>Skola 8</c:v>
                </c:pt>
                <c:pt idx="8">
                  <c:v>Skola 9</c:v>
                </c:pt>
                <c:pt idx="9">
                  <c:v>Skola 10</c:v>
                </c:pt>
                <c:pt idx="10">
                  <c:v>Skola 11</c:v>
                </c:pt>
                <c:pt idx="11">
                  <c:v>Skola 12</c:v>
                </c:pt>
                <c:pt idx="12">
                  <c:v>Skola 13</c:v>
                </c:pt>
                <c:pt idx="13">
                  <c:v>Skola 14</c:v>
                </c:pt>
                <c:pt idx="14">
                  <c:v>Skola 15</c:v>
                </c:pt>
              </c:strCache>
            </c:strRef>
          </c:cat>
          <c:val>
            <c:numRef>
              <c:f>Blad1!$B$1:$B$15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0.6</c:v>
                </c:pt>
                <c:pt idx="3">
                  <c:v>2.13</c:v>
                </c:pt>
                <c:pt idx="4">
                  <c:v>2.16</c:v>
                </c:pt>
                <c:pt idx="5">
                  <c:v>2.31</c:v>
                </c:pt>
                <c:pt idx="6">
                  <c:v>2.4</c:v>
                </c:pt>
                <c:pt idx="7">
                  <c:v>2.82</c:v>
                </c:pt>
                <c:pt idx="8">
                  <c:v>2.84</c:v>
                </c:pt>
                <c:pt idx="9">
                  <c:v>3.13</c:v>
                </c:pt>
                <c:pt idx="10">
                  <c:v>6.5</c:v>
                </c:pt>
                <c:pt idx="11">
                  <c:v>7.55</c:v>
                </c:pt>
                <c:pt idx="12">
                  <c:v>9.31</c:v>
                </c:pt>
                <c:pt idx="13">
                  <c:v>9.57</c:v>
                </c:pt>
                <c:pt idx="14">
                  <c:v>10.72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9-453A-A237-F07AF5125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585840"/>
        <c:axId val="449582560"/>
      </c:barChart>
      <c:catAx>
        <c:axId val="44958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582560"/>
        <c:crosses val="autoZero"/>
        <c:auto val="1"/>
        <c:lblAlgn val="ctr"/>
        <c:lblOffset val="100"/>
        <c:noMultiLvlLbl val="0"/>
      </c:catAx>
      <c:valAx>
        <c:axId val="4495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58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5C42E-17AC-46F2-B0F5-14AE76EF67F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201A51E-8EC9-49CE-8595-E7A66BA20673}">
      <dgm:prSet phldrT="[Text]"/>
      <dgm:spPr/>
      <dgm:t>
        <a:bodyPr/>
        <a:lstStyle/>
        <a:p>
          <a:r>
            <a:rPr lang="sv-SE"/>
            <a:t>Digitalisering</a:t>
          </a:r>
        </a:p>
      </dgm:t>
    </dgm:pt>
    <dgm:pt modelId="{471A5070-94A8-4605-8CE1-EADDF9F2876B}" type="parTrans" cxnId="{E87E3C61-00B4-41A3-B170-993E28F1FC95}">
      <dgm:prSet/>
      <dgm:spPr/>
      <dgm:t>
        <a:bodyPr/>
        <a:lstStyle/>
        <a:p>
          <a:endParaRPr lang="sv-SE"/>
        </a:p>
      </dgm:t>
    </dgm:pt>
    <dgm:pt modelId="{020AFE97-C18E-4906-A2CE-92681623FCBF}" type="sibTrans" cxnId="{E87E3C61-00B4-41A3-B170-993E28F1FC95}">
      <dgm:prSet/>
      <dgm:spPr/>
      <dgm:t>
        <a:bodyPr/>
        <a:lstStyle/>
        <a:p>
          <a:endParaRPr lang="sv-SE"/>
        </a:p>
      </dgm:t>
    </dgm:pt>
    <dgm:pt modelId="{5C5708BC-0C87-4109-BA43-3C9BCE764CF7}">
      <dgm:prSet phldrT="[Text]"/>
      <dgm:spPr/>
      <dgm:t>
        <a:bodyPr/>
        <a:lstStyle/>
        <a:p>
          <a:r>
            <a:rPr lang="sv-SE"/>
            <a:t>Skol-bibliotek</a:t>
          </a:r>
        </a:p>
      </dgm:t>
    </dgm:pt>
    <dgm:pt modelId="{06A349E4-C368-46B5-97EA-B395A650CC10}" type="parTrans" cxnId="{823F3708-A4D4-4931-82ED-45F1C8DD4258}">
      <dgm:prSet/>
      <dgm:spPr/>
      <dgm:t>
        <a:bodyPr/>
        <a:lstStyle/>
        <a:p>
          <a:endParaRPr lang="sv-SE"/>
        </a:p>
      </dgm:t>
    </dgm:pt>
    <dgm:pt modelId="{A5D5D6F8-AF23-419D-BC63-5B938657CC50}" type="sibTrans" cxnId="{823F3708-A4D4-4931-82ED-45F1C8DD4258}">
      <dgm:prSet/>
      <dgm:spPr/>
      <dgm:t>
        <a:bodyPr/>
        <a:lstStyle/>
        <a:p>
          <a:endParaRPr lang="sv-SE"/>
        </a:p>
      </dgm:t>
    </dgm:pt>
    <dgm:pt modelId="{3E566812-EF2E-466D-AC55-0BCABB1C500B}">
      <dgm:prSet phldrT="[Text]"/>
      <dgm:spPr/>
      <dgm:t>
        <a:bodyPr/>
        <a:lstStyle/>
        <a:p>
          <a:r>
            <a:rPr lang="sv-SE"/>
            <a:t>Elevhälsa</a:t>
          </a:r>
        </a:p>
      </dgm:t>
    </dgm:pt>
    <dgm:pt modelId="{2348CB6E-DF94-446C-9C4E-A53B6D9E22DE}" type="parTrans" cxnId="{13F3D3A5-D06B-45CD-9820-200B8327BACC}">
      <dgm:prSet/>
      <dgm:spPr/>
      <dgm:t>
        <a:bodyPr/>
        <a:lstStyle/>
        <a:p>
          <a:endParaRPr lang="sv-SE"/>
        </a:p>
      </dgm:t>
    </dgm:pt>
    <dgm:pt modelId="{DE96E524-974B-492D-8C26-F986D02E9041}" type="sibTrans" cxnId="{13F3D3A5-D06B-45CD-9820-200B8327BACC}">
      <dgm:prSet/>
      <dgm:spPr/>
      <dgm:t>
        <a:bodyPr/>
        <a:lstStyle/>
        <a:p>
          <a:endParaRPr lang="sv-SE"/>
        </a:p>
      </dgm:t>
    </dgm:pt>
    <dgm:pt modelId="{F9503C51-51E0-4E0F-93E3-365E27B2C76F}" type="pres">
      <dgm:prSet presAssocID="{40B5C42E-17AC-46F2-B0F5-14AE76EF67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5A32A6-7AAC-4110-A249-7F45A948959A}" type="pres">
      <dgm:prSet presAssocID="{1201A51E-8EC9-49CE-8595-E7A66BA20673}" presName="gear1" presStyleLbl="node1" presStyleIdx="0" presStyleCnt="3">
        <dgm:presLayoutVars>
          <dgm:chMax val="1"/>
          <dgm:bulletEnabled val="1"/>
        </dgm:presLayoutVars>
      </dgm:prSet>
      <dgm:spPr/>
    </dgm:pt>
    <dgm:pt modelId="{B4D1D311-1A46-4F18-A8C9-4DAB3A0530CC}" type="pres">
      <dgm:prSet presAssocID="{1201A51E-8EC9-49CE-8595-E7A66BA20673}" presName="gear1srcNode" presStyleLbl="node1" presStyleIdx="0" presStyleCnt="3"/>
      <dgm:spPr/>
    </dgm:pt>
    <dgm:pt modelId="{5BFE2A44-1C54-463A-AB19-01AF98482E6B}" type="pres">
      <dgm:prSet presAssocID="{1201A51E-8EC9-49CE-8595-E7A66BA20673}" presName="gear1dstNode" presStyleLbl="node1" presStyleIdx="0" presStyleCnt="3"/>
      <dgm:spPr/>
    </dgm:pt>
    <dgm:pt modelId="{E7F2EF90-5925-44E4-A585-DCF3124CA815}" type="pres">
      <dgm:prSet presAssocID="{5C5708BC-0C87-4109-BA43-3C9BCE764CF7}" presName="gear2" presStyleLbl="node1" presStyleIdx="1" presStyleCnt="3">
        <dgm:presLayoutVars>
          <dgm:chMax val="1"/>
          <dgm:bulletEnabled val="1"/>
        </dgm:presLayoutVars>
      </dgm:prSet>
      <dgm:spPr/>
    </dgm:pt>
    <dgm:pt modelId="{2946A50F-A02F-46AD-8EFE-3A2991006587}" type="pres">
      <dgm:prSet presAssocID="{5C5708BC-0C87-4109-BA43-3C9BCE764CF7}" presName="gear2srcNode" presStyleLbl="node1" presStyleIdx="1" presStyleCnt="3"/>
      <dgm:spPr/>
    </dgm:pt>
    <dgm:pt modelId="{C1B8CC36-0FF9-48E6-80A0-99AA8D9365B4}" type="pres">
      <dgm:prSet presAssocID="{5C5708BC-0C87-4109-BA43-3C9BCE764CF7}" presName="gear2dstNode" presStyleLbl="node1" presStyleIdx="1" presStyleCnt="3"/>
      <dgm:spPr/>
    </dgm:pt>
    <dgm:pt modelId="{EA9667D0-7DEA-4864-B01B-1B237AB76791}" type="pres">
      <dgm:prSet presAssocID="{3E566812-EF2E-466D-AC55-0BCABB1C500B}" presName="gear3" presStyleLbl="node1" presStyleIdx="2" presStyleCnt="3"/>
      <dgm:spPr/>
    </dgm:pt>
    <dgm:pt modelId="{1A5E15ED-023C-4562-A292-F84A2C8D170B}" type="pres">
      <dgm:prSet presAssocID="{3E566812-EF2E-466D-AC55-0BCABB1C500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B2570F9-B98C-4845-9985-4C7675E02AA3}" type="pres">
      <dgm:prSet presAssocID="{3E566812-EF2E-466D-AC55-0BCABB1C500B}" presName="gear3srcNode" presStyleLbl="node1" presStyleIdx="2" presStyleCnt="3"/>
      <dgm:spPr/>
    </dgm:pt>
    <dgm:pt modelId="{12DBFD6D-9258-49C0-AF58-DC19810C5B0A}" type="pres">
      <dgm:prSet presAssocID="{3E566812-EF2E-466D-AC55-0BCABB1C500B}" presName="gear3dstNode" presStyleLbl="node1" presStyleIdx="2" presStyleCnt="3"/>
      <dgm:spPr/>
    </dgm:pt>
    <dgm:pt modelId="{3677B2C4-C434-4E47-ACFA-EC422B6BBDB2}" type="pres">
      <dgm:prSet presAssocID="{020AFE97-C18E-4906-A2CE-92681623FCBF}" presName="connector1" presStyleLbl="sibTrans2D1" presStyleIdx="0" presStyleCnt="3"/>
      <dgm:spPr/>
    </dgm:pt>
    <dgm:pt modelId="{19327CFF-3C84-4503-9359-F4123644B64A}" type="pres">
      <dgm:prSet presAssocID="{A5D5D6F8-AF23-419D-BC63-5B938657CC50}" presName="connector2" presStyleLbl="sibTrans2D1" presStyleIdx="1" presStyleCnt="3"/>
      <dgm:spPr/>
    </dgm:pt>
    <dgm:pt modelId="{1D982143-6B01-4B0C-AC3A-715440B1EDD5}" type="pres">
      <dgm:prSet presAssocID="{DE96E524-974B-492D-8C26-F986D02E9041}" presName="connector3" presStyleLbl="sibTrans2D1" presStyleIdx="2" presStyleCnt="3"/>
      <dgm:spPr/>
    </dgm:pt>
  </dgm:ptLst>
  <dgm:cxnLst>
    <dgm:cxn modelId="{823F3708-A4D4-4931-82ED-45F1C8DD4258}" srcId="{40B5C42E-17AC-46F2-B0F5-14AE76EF67FB}" destId="{5C5708BC-0C87-4109-BA43-3C9BCE764CF7}" srcOrd="1" destOrd="0" parTransId="{06A349E4-C368-46B5-97EA-B395A650CC10}" sibTransId="{A5D5D6F8-AF23-419D-BC63-5B938657CC50}"/>
    <dgm:cxn modelId="{FD8EC027-0B8D-4370-96C5-E2594516997E}" type="presOf" srcId="{1201A51E-8EC9-49CE-8595-E7A66BA20673}" destId="{B4D1D311-1A46-4F18-A8C9-4DAB3A0530CC}" srcOrd="1" destOrd="0" presId="urn:microsoft.com/office/officeart/2005/8/layout/gear1"/>
    <dgm:cxn modelId="{73405736-06B6-4EBD-8BC7-D3A8BFF6AD6E}" type="presOf" srcId="{5C5708BC-0C87-4109-BA43-3C9BCE764CF7}" destId="{C1B8CC36-0FF9-48E6-80A0-99AA8D9365B4}" srcOrd="2" destOrd="0" presId="urn:microsoft.com/office/officeart/2005/8/layout/gear1"/>
    <dgm:cxn modelId="{339C573D-F8DB-4E5D-8A7E-6620E8ECE86C}" type="presOf" srcId="{3E566812-EF2E-466D-AC55-0BCABB1C500B}" destId="{1A5E15ED-023C-4562-A292-F84A2C8D170B}" srcOrd="1" destOrd="0" presId="urn:microsoft.com/office/officeart/2005/8/layout/gear1"/>
    <dgm:cxn modelId="{E87E3C61-00B4-41A3-B170-993E28F1FC95}" srcId="{40B5C42E-17AC-46F2-B0F5-14AE76EF67FB}" destId="{1201A51E-8EC9-49CE-8595-E7A66BA20673}" srcOrd="0" destOrd="0" parTransId="{471A5070-94A8-4605-8CE1-EADDF9F2876B}" sibTransId="{020AFE97-C18E-4906-A2CE-92681623FCBF}"/>
    <dgm:cxn modelId="{E1C29641-2CD4-409D-9DBD-F78F580EBA14}" type="presOf" srcId="{A5D5D6F8-AF23-419D-BC63-5B938657CC50}" destId="{19327CFF-3C84-4503-9359-F4123644B64A}" srcOrd="0" destOrd="0" presId="urn:microsoft.com/office/officeart/2005/8/layout/gear1"/>
    <dgm:cxn modelId="{E4657562-2283-4728-9F07-87970894D8C1}" type="presOf" srcId="{1201A51E-8EC9-49CE-8595-E7A66BA20673}" destId="{5BFE2A44-1C54-463A-AB19-01AF98482E6B}" srcOrd="2" destOrd="0" presId="urn:microsoft.com/office/officeart/2005/8/layout/gear1"/>
    <dgm:cxn modelId="{05057E48-4EC4-4BBA-9C01-48EE8349C527}" type="presOf" srcId="{5C5708BC-0C87-4109-BA43-3C9BCE764CF7}" destId="{2946A50F-A02F-46AD-8EFE-3A2991006587}" srcOrd="1" destOrd="0" presId="urn:microsoft.com/office/officeart/2005/8/layout/gear1"/>
    <dgm:cxn modelId="{A659EE6F-CF99-47B8-9C41-9C7FB16C28FC}" type="presOf" srcId="{020AFE97-C18E-4906-A2CE-92681623FCBF}" destId="{3677B2C4-C434-4E47-ACFA-EC422B6BBDB2}" srcOrd="0" destOrd="0" presId="urn:microsoft.com/office/officeart/2005/8/layout/gear1"/>
    <dgm:cxn modelId="{2589F756-A241-40A4-923F-2CF5D2F69DAD}" type="presOf" srcId="{5C5708BC-0C87-4109-BA43-3C9BCE764CF7}" destId="{E7F2EF90-5925-44E4-A585-DCF3124CA815}" srcOrd="0" destOrd="0" presId="urn:microsoft.com/office/officeart/2005/8/layout/gear1"/>
    <dgm:cxn modelId="{F572E27C-67A8-4B5C-A7EA-CB04B3CE742E}" type="presOf" srcId="{3E566812-EF2E-466D-AC55-0BCABB1C500B}" destId="{1B2570F9-B98C-4845-9985-4C7675E02AA3}" srcOrd="2" destOrd="0" presId="urn:microsoft.com/office/officeart/2005/8/layout/gear1"/>
    <dgm:cxn modelId="{49FE899D-8D81-45FD-B5E4-C040B65FDD96}" type="presOf" srcId="{3E566812-EF2E-466D-AC55-0BCABB1C500B}" destId="{EA9667D0-7DEA-4864-B01B-1B237AB76791}" srcOrd="0" destOrd="0" presId="urn:microsoft.com/office/officeart/2005/8/layout/gear1"/>
    <dgm:cxn modelId="{13F3D3A5-D06B-45CD-9820-200B8327BACC}" srcId="{40B5C42E-17AC-46F2-B0F5-14AE76EF67FB}" destId="{3E566812-EF2E-466D-AC55-0BCABB1C500B}" srcOrd="2" destOrd="0" parTransId="{2348CB6E-DF94-446C-9C4E-A53B6D9E22DE}" sibTransId="{DE96E524-974B-492D-8C26-F986D02E9041}"/>
    <dgm:cxn modelId="{307AC5B9-6BBB-4680-83D2-712EA58B4A2C}" type="presOf" srcId="{1201A51E-8EC9-49CE-8595-E7A66BA20673}" destId="{E85A32A6-7AAC-4110-A249-7F45A948959A}" srcOrd="0" destOrd="0" presId="urn:microsoft.com/office/officeart/2005/8/layout/gear1"/>
    <dgm:cxn modelId="{0F5DC0C4-39A3-44BD-83B1-24A1C3D48A28}" type="presOf" srcId="{3E566812-EF2E-466D-AC55-0BCABB1C500B}" destId="{12DBFD6D-9258-49C0-AF58-DC19810C5B0A}" srcOrd="3" destOrd="0" presId="urn:microsoft.com/office/officeart/2005/8/layout/gear1"/>
    <dgm:cxn modelId="{FDC5B6DB-4ECC-4CC8-8FA3-67F0A4A1EA0A}" type="presOf" srcId="{40B5C42E-17AC-46F2-B0F5-14AE76EF67FB}" destId="{F9503C51-51E0-4E0F-93E3-365E27B2C76F}" srcOrd="0" destOrd="0" presId="urn:microsoft.com/office/officeart/2005/8/layout/gear1"/>
    <dgm:cxn modelId="{AFE161FC-D93C-49AE-9592-E648680804D0}" type="presOf" srcId="{DE96E524-974B-492D-8C26-F986D02E9041}" destId="{1D982143-6B01-4B0C-AC3A-715440B1EDD5}" srcOrd="0" destOrd="0" presId="urn:microsoft.com/office/officeart/2005/8/layout/gear1"/>
    <dgm:cxn modelId="{5AEDDFCA-0D84-4B44-B920-DD0C8FBAC3FB}" type="presParOf" srcId="{F9503C51-51E0-4E0F-93E3-365E27B2C76F}" destId="{E85A32A6-7AAC-4110-A249-7F45A948959A}" srcOrd="0" destOrd="0" presId="urn:microsoft.com/office/officeart/2005/8/layout/gear1"/>
    <dgm:cxn modelId="{DF7AD833-7444-49D0-9EE6-E42B51EFF5C3}" type="presParOf" srcId="{F9503C51-51E0-4E0F-93E3-365E27B2C76F}" destId="{B4D1D311-1A46-4F18-A8C9-4DAB3A0530CC}" srcOrd="1" destOrd="0" presId="urn:microsoft.com/office/officeart/2005/8/layout/gear1"/>
    <dgm:cxn modelId="{5756E8A0-87C4-4D42-8FB3-84292B9ADFB2}" type="presParOf" srcId="{F9503C51-51E0-4E0F-93E3-365E27B2C76F}" destId="{5BFE2A44-1C54-463A-AB19-01AF98482E6B}" srcOrd="2" destOrd="0" presId="urn:microsoft.com/office/officeart/2005/8/layout/gear1"/>
    <dgm:cxn modelId="{7FE14964-F606-4D8D-AB2B-E524B90B2FD6}" type="presParOf" srcId="{F9503C51-51E0-4E0F-93E3-365E27B2C76F}" destId="{E7F2EF90-5925-44E4-A585-DCF3124CA815}" srcOrd="3" destOrd="0" presId="urn:microsoft.com/office/officeart/2005/8/layout/gear1"/>
    <dgm:cxn modelId="{2C70E2FD-67FB-4209-9915-69BCCA954E96}" type="presParOf" srcId="{F9503C51-51E0-4E0F-93E3-365E27B2C76F}" destId="{2946A50F-A02F-46AD-8EFE-3A2991006587}" srcOrd="4" destOrd="0" presId="urn:microsoft.com/office/officeart/2005/8/layout/gear1"/>
    <dgm:cxn modelId="{EF25BDA2-AD70-4435-AFCE-9E2BC708960D}" type="presParOf" srcId="{F9503C51-51E0-4E0F-93E3-365E27B2C76F}" destId="{C1B8CC36-0FF9-48E6-80A0-99AA8D9365B4}" srcOrd="5" destOrd="0" presId="urn:microsoft.com/office/officeart/2005/8/layout/gear1"/>
    <dgm:cxn modelId="{DAB17137-A614-46B6-88F3-503E07849081}" type="presParOf" srcId="{F9503C51-51E0-4E0F-93E3-365E27B2C76F}" destId="{EA9667D0-7DEA-4864-B01B-1B237AB76791}" srcOrd="6" destOrd="0" presId="urn:microsoft.com/office/officeart/2005/8/layout/gear1"/>
    <dgm:cxn modelId="{41F7BF74-0256-472D-98BC-2CA789047BDB}" type="presParOf" srcId="{F9503C51-51E0-4E0F-93E3-365E27B2C76F}" destId="{1A5E15ED-023C-4562-A292-F84A2C8D170B}" srcOrd="7" destOrd="0" presId="urn:microsoft.com/office/officeart/2005/8/layout/gear1"/>
    <dgm:cxn modelId="{1F46CFE2-4305-44DC-BB3A-6A69582D5CC2}" type="presParOf" srcId="{F9503C51-51E0-4E0F-93E3-365E27B2C76F}" destId="{1B2570F9-B98C-4845-9985-4C7675E02AA3}" srcOrd="8" destOrd="0" presId="urn:microsoft.com/office/officeart/2005/8/layout/gear1"/>
    <dgm:cxn modelId="{67E96AE3-134D-4017-8BA7-6100FF3C8D27}" type="presParOf" srcId="{F9503C51-51E0-4E0F-93E3-365E27B2C76F}" destId="{12DBFD6D-9258-49C0-AF58-DC19810C5B0A}" srcOrd="9" destOrd="0" presId="urn:microsoft.com/office/officeart/2005/8/layout/gear1"/>
    <dgm:cxn modelId="{EF606FD9-C278-41DE-B2DD-EEE9F8054766}" type="presParOf" srcId="{F9503C51-51E0-4E0F-93E3-365E27B2C76F}" destId="{3677B2C4-C434-4E47-ACFA-EC422B6BBDB2}" srcOrd="10" destOrd="0" presId="urn:microsoft.com/office/officeart/2005/8/layout/gear1"/>
    <dgm:cxn modelId="{E6D50444-F9B1-424F-AE3C-EF45B7A9B396}" type="presParOf" srcId="{F9503C51-51E0-4E0F-93E3-365E27B2C76F}" destId="{19327CFF-3C84-4503-9359-F4123644B64A}" srcOrd="11" destOrd="0" presId="urn:microsoft.com/office/officeart/2005/8/layout/gear1"/>
    <dgm:cxn modelId="{B292DD9F-BE3C-45C5-9DD7-9071C812FE69}" type="presParOf" srcId="{F9503C51-51E0-4E0F-93E3-365E27B2C76F}" destId="{1D982143-6B01-4B0C-AC3A-715440B1EDD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A32A6-7AAC-4110-A249-7F45A948959A}">
      <dsp:nvSpPr>
        <dsp:cNvPr id="0" name=""/>
        <dsp:cNvSpPr/>
      </dsp:nvSpPr>
      <dsp:spPr>
        <a:xfrm>
          <a:off x="3940858" y="1956148"/>
          <a:ext cx="2390848" cy="239084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Digitalisering</a:t>
          </a:r>
        </a:p>
      </dsp:txBody>
      <dsp:txXfrm>
        <a:off x="4421525" y="2516193"/>
        <a:ext cx="1429514" cy="1228945"/>
      </dsp:txXfrm>
    </dsp:sp>
    <dsp:sp modelId="{E7F2EF90-5925-44E4-A585-DCF3124CA815}">
      <dsp:nvSpPr>
        <dsp:cNvPr id="0" name=""/>
        <dsp:cNvSpPr/>
      </dsp:nvSpPr>
      <dsp:spPr>
        <a:xfrm>
          <a:off x="2549819" y="1391039"/>
          <a:ext cx="1738798" cy="173879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Skol-bibliotek</a:t>
          </a:r>
        </a:p>
      </dsp:txBody>
      <dsp:txXfrm>
        <a:off x="2987567" y="1831432"/>
        <a:ext cx="863302" cy="858012"/>
      </dsp:txXfrm>
    </dsp:sp>
    <dsp:sp modelId="{EA9667D0-7DEA-4864-B01B-1B237AB76791}">
      <dsp:nvSpPr>
        <dsp:cNvPr id="0" name=""/>
        <dsp:cNvSpPr/>
      </dsp:nvSpPr>
      <dsp:spPr>
        <a:xfrm rot="20700000">
          <a:off x="3523723" y="191445"/>
          <a:ext cx="1703667" cy="170366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Elevhälsa</a:t>
          </a:r>
        </a:p>
      </dsp:txBody>
      <dsp:txXfrm rot="-20700000">
        <a:off x="3897388" y="565109"/>
        <a:ext cx="956339" cy="956339"/>
      </dsp:txXfrm>
    </dsp:sp>
    <dsp:sp modelId="{3677B2C4-C434-4E47-ACFA-EC422B6BBDB2}">
      <dsp:nvSpPr>
        <dsp:cNvPr id="0" name=""/>
        <dsp:cNvSpPr/>
      </dsp:nvSpPr>
      <dsp:spPr>
        <a:xfrm>
          <a:off x="3758694" y="1594420"/>
          <a:ext cx="3060285" cy="3060285"/>
        </a:xfrm>
        <a:prstGeom prst="circularArrow">
          <a:avLst>
            <a:gd name="adj1" fmla="val 4688"/>
            <a:gd name="adj2" fmla="val 299029"/>
            <a:gd name="adj3" fmla="val 2519740"/>
            <a:gd name="adj4" fmla="val 1585359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27CFF-3C84-4503-9359-F4123644B64A}">
      <dsp:nvSpPr>
        <dsp:cNvPr id="0" name=""/>
        <dsp:cNvSpPr/>
      </dsp:nvSpPr>
      <dsp:spPr>
        <a:xfrm>
          <a:off x="2241881" y="1005653"/>
          <a:ext cx="2223488" cy="22234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2143-6B01-4B0C-AC3A-715440B1EDD5}">
      <dsp:nvSpPr>
        <dsp:cNvPr id="0" name=""/>
        <dsp:cNvSpPr/>
      </dsp:nvSpPr>
      <dsp:spPr>
        <a:xfrm>
          <a:off x="3129647" y="-182377"/>
          <a:ext cx="2397368" cy="23973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5ED6D0-3A77-4512-98B5-0FFEFED0922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818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5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35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61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26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206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23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05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31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78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0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59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08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94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7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ED6D0-3A77-4512-98B5-0FFEFED09222}" type="slidenum">
              <a:rPr lang="sv-SE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03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955" y="2593640"/>
            <a:ext cx="5905500" cy="694800"/>
          </a:xfrm>
        </p:spPr>
        <p:txBody>
          <a:bodyPr anchor="t"/>
          <a:lstStyle>
            <a:lvl1pPr>
              <a:lnSpc>
                <a:spcPts val="5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7" y="1988840"/>
            <a:ext cx="5904655" cy="518400"/>
          </a:xfrm>
          <a:ln algn="ctr"/>
        </p:spPr>
        <p:txBody>
          <a:bodyPr anchor="b"/>
          <a:lstStyle>
            <a:lvl1pPr marL="0" indent="0">
              <a:lnSpc>
                <a:spcPts val="3200"/>
              </a:lnSpc>
              <a:spcBef>
                <a:spcPct val="0"/>
              </a:spcBef>
              <a:buClrTx/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3600" y="0"/>
            <a:ext cx="2520000" cy="6739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6741384"/>
            <a:ext cx="9144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3" descr="C:\Kundcase\Sigtuna\_Aktuell version 2010\Gemensamma mallar\Source\logoTes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4712"/>
            <a:ext cx="169999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 userDrawn="1"/>
        </p:nvSpPr>
        <p:spPr>
          <a:xfrm>
            <a:off x="6516000" y="6372000"/>
            <a:ext cx="2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>
                <a:ln>
                  <a:noFill/>
                </a:ln>
                <a:solidFill>
                  <a:schemeClr val="tx1"/>
                </a:solidFill>
              </a:rPr>
              <a:t>www.sigtuna.se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0B3BF-88C8-4A80-A20C-9B84C58A0FC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8208000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8000" y="1656000"/>
            <a:ext cx="4032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0" y="1656000"/>
            <a:ext cx="4032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7849-7B0E-4299-882A-F9CC7AD5562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44008" y="288000"/>
            <a:ext cx="4032448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0" y="1656000"/>
            <a:ext cx="4032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7849-7B0E-4299-882A-F9CC7AD5562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8000" y="288000"/>
            <a:ext cx="4032000" cy="58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0241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4032448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1656000"/>
            <a:ext cx="4032000" cy="446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7849-7B0E-4299-882A-F9CC7AD5562E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44000" y="288000"/>
            <a:ext cx="4032000" cy="58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413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1656000"/>
            <a:ext cx="4032000" cy="6480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340000"/>
            <a:ext cx="4032000" cy="378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7F56B-A0BF-4639-9285-3022D443A70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8208000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3"/>
          </p:nvPr>
        </p:nvSpPr>
        <p:spPr>
          <a:xfrm>
            <a:off x="4644000" y="1656000"/>
            <a:ext cx="4032000" cy="6480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44000" y="2340000"/>
            <a:ext cx="4032000" cy="378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ej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8000" y="719999"/>
            <a:ext cx="4032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0" y="719999"/>
            <a:ext cx="4032000" cy="5040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7849-7B0E-4299-882A-F9CC7AD5562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0B3BF-88C8-4A80-A20C-9B84C58A0FCC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68000" y="288000"/>
            <a:ext cx="8208000" cy="10080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8313" y="1656000"/>
            <a:ext cx="8207375" cy="44640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0741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6530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8F7B-13ED-4E0F-BCF8-70F87A73108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88000"/>
            <a:ext cx="82089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656000"/>
            <a:ext cx="8208912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378796"/>
            <a:ext cx="7921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664" y="6378796"/>
            <a:ext cx="576118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78796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E692446-352F-4067-B9A1-A5173309858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Rektangel 1"/>
          <p:cNvSpPr/>
          <p:nvPr userDrawn="1"/>
        </p:nvSpPr>
        <p:spPr>
          <a:xfrm>
            <a:off x="0" y="6741384"/>
            <a:ext cx="9144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 descr="C:\Kundcase\Sigtuna\_Aktuell version 2010\Gemensamma mallar\Source\logoTest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346800"/>
            <a:ext cx="999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3" r:id="rId6"/>
    <p:sldLayoutId id="2147483658" r:id="rId7"/>
    <p:sldLayoutId id="2147483659" r:id="rId8"/>
    <p:sldLayoutId id="2147483657" r:id="rId9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54000" indent="-25400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207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7874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541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3208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tx1"/>
          </a:solidFill>
          <a:latin typeface="+mn-lt"/>
        </a:defRPr>
      </a:lvl5pPr>
      <a:lvl6pPr marL="17780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2352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6924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149600" indent="-265113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sa.lundholm@sigtuna.se" TargetMode="External"/><Relationship Id="rId2" Type="http://schemas.openxmlformats.org/officeDocument/2006/relationships/hyperlink" Target="mailto:david.frisk@sigtuna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a.smeets@sigtuna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Digitalisering och likvärdighet</a:t>
            </a:r>
          </a:p>
        </p:txBody>
      </p:sp>
      <p:pic>
        <p:nvPicPr>
          <p:cNvPr id="6" name="Platshållare för bild 5" descr="En bild som visar text, utomhus, byggnad, träd&#10;&#10;Automatiskt genererad beskrivning">
            <a:extLst>
              <a:ext uri="{FF2B5EF4-FFF2-40B4-BE49-F238E27FC236}">
                <a16:creationId xmlns:a16="http://schemas.microsoft.com/office/drawing/2014/main" id="{28C53148-7907-4CE3-AFEA-4D24A93AD6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r="21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Antal utlån i skolbiblioteket per elev läsåret 20/21 enligt </a:t>
            </a:r>
            <a:r>
              <a:rPr lang="sv-SE" err="1"/>
              <a:t>Welib</a:t>
            </a:r>
            <a:endParaRPr lang="sv-SE"/>
          </a:p>
        </p:txBody>
      </p:sp>
      <p:graphicFrame>
        <p:nvGraphicFramePr>
          <p:cNvPr id="4" name="Diagram 3" title="Antal utlån i skolbiblioteket per elev läsåret 20/2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467544" y="2057400"/>
          <a:ext cx="8208456" cy="40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9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4E276E-324C-42A4-A157-818212E8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88000"/>
            <a:ext cx="8208912" cy="1008063"/>
          </a:xfrm>
        </p:spPr>
        <p:txBody>
          <a:bodyPr wrap="square" anchor="b">
            <a:normAutofit/>
          </a:bodyPr>
          <a:lstStyle/>
          <a:p>
            <a:r>
              <a:rPr lang="sv-SE" err="1"/>
              <a:t>Digiboxar</a:t>
            </a:r>
            <a:r>
              <a:rPr lang="sv-SE"/>
              <a:t> 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4C5C656-3EE0-4EA1-A5A5-67241A880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0" y="1656000"/>
            <a:ext cx="4032000" cy="4464000"/>
          </a:xfrm>
        </p:spPr>
        <p:txBody>
          <a:bodyPr/>
          <a:lstStyle/>
          <a:p>
            <a:endParaRPr lang="en-US"/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err="1">
                <a:cs typeface="Arial"/>
              </a:rPr>
              <a:t>Förskola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Fritidshem</a:t>
            </a:r>
            <a:endParaRPr lang="en-US">
              <a:cs typeface="Arial"/>
            </a:endParaRPr>
          </a:p>
        </p:txBody>
      </p:sp>
      <p:pic>
        <p:nvPicPr>
          <p:cNvPr id="9" name="Bildobjekt 10" descr="En bild som visar person, fötter&#10;&#10;Automatiskt genererad beskrivning">
            <a:extLst>
              <a:ext uri="{FF2B5EF4-FFF2-40B4-BE49-F238E27FC236}">
                <a16:creationId xmlns:a16="http://schemas.microsoft.com/office/drawing/2014/main" id="{5CC52062-12F3-42B7-B039-5768249EE4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8000" y="2372256"/>
            <a:ext cx="4032000" cy="3031489"/>
          </a:xfrm>
        </p:spPr>
      </p:pic>
    </p:spTree>
    <p:extLst>
      <p:ext uri="{BB962C8B-B14F-4D97-AF65-F5344CB8AC3E}">
        <p14:creationId xmlns:p14="http://schemas.microsoft.com/office/powerpoint/2010/main" val="111357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658F3E1-E1E4-4C05-ADDE-BDA1C747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err="1">
                <a:ea typeface="+mn-lt"/>
                <a:cs typeface="+mn-lt"/>
              </a:rPr>
              <a:t>Digiboxar</a:t>
            </a:r>
            <a:r>
              <a:rPr lang="sv-SE">
                <a:ea typeface="+mn-lt"/>
                <a:cs typeface="+mn-lt"/>
              </a:rPr>
              <a:t> är en låda med digitala verktyg och andra passande tillbehör.</a:t>
            </a:r>
          </a:p>
          <a:p>
            <a:r>
              <a:rPr lang="sv-SE">
                <a:ea typeface="+mn-lt"/>
                <a:cs typeface="+mn-lt"/>
              </a:rPr>
              <a:t>Vi vill ha det likvärdigt för våra förskolor och fritidshem, alla har inte råd att köpa in dyra verktyg.</a:t>
            </a:r>
            <a:endParaRPr lang="sv-SE">
              <a:cs typeface="Arial"/>
            </a:endParaRPr>
          </a:p>
          <a:p>
            <a:r>
              <a:rPr lang="sv-SE" err="1">
                <a:ea typeface="+mn-lt"/>
                <a:cs typeface="+mn-lt"/>
              </a:rPr>
              <a:t>Digiboxar</a:t>
            </a:r>
            <a:r>
              <a:rPr lang="sv-SE">
                <a:ea typeface="+mn-lt"/>
                <a:cs typeface="+mn-lt"/>
              </a:rPr>
              <a:t> har ett eget Team i Microsoft Office.</a:t>
            </a:r>
          </a:p>
          <a:p>
            <a:r>
              <a:rPr lang="sv-SE" err="1">
                <a:ea typeface="+mn-lt"/>
                <a:cs typeface="+mn-lt"/>
              </a:rPr>
              <a:t>Digiboxar</a:t>
            </a:r>
            <a:r>
              <a:rPr lang="sv-SE">
                <a:ea typeface="+mn-lt"/>
                <a:cs typeface="+mn-lt"/>
              </a:rPr>
              <a:t> går att boka i </a:t>
            </a:r>
            <a:r>
              <a:rPr lang="sv-SE" err="1">
                <a:ea typeface="+mn-lt"/>
                <a:cs typeface="+mn-lt"/>
              </a:rPr>
              <a:t>Bookings</a:t>
            </a:r>
            <a:r>
              <a:rPr lang="sv-SE">
                <a:ea typeface="+mn-lt"/>
                <a:cs typeface="+mn-lt"/>
              </a:rPr>
              <a:t> i en, två eller tre veckor.</a:t>
            </a:r>
            <a:endParaRPr lang="sv-SE">
              <a:cs typeface="Arial"/>
            </a:endParaRPr>
          </a:p>
          <a:p>
            <a:r>
              <a:rPr lang="sv-SE">
                <a:ea typeface="+mn-lt"/>
                <a:cs typeface="+mn-lt"/>
              </a:rPr>
              <a:t>Alla boxar förvaras i kommunhuset och det är även där de hämtas och lämnas. </a:t>
            </a:r>
            <a:endParaRPr lang="sv-SE"/>
          </a:p>
          <a:p>
            <a:r>
              <a:rPr lang="sv-SE" b="1">
                <a:ea typeface="+mn-lt"/>
                <a:cs typeface="+mn-lt"/>
              </a:rPr>
              <a:t>För att få låna </a:t>
            </a:r>
            <a:r>
              <a:rPr lang="sv-SE">
                <a:ea typeface="+mn-lt"/>
                <a:cs typeface="+mn-lt"/>
              </a:rPr>
              <a:t>behöver man lämna in en dokumentation i hur man använt verktyget. Det är vanligt att man gjort en film. </a:t>
            </a:r>
          </a:p>
          <a:p>
            <a:r>
              <a:rPr lang="sv-SE">
                <a:ea typeface="+mn-lt"/>
                <a:cs typeface="+mn-lt"/>
              </a:rPr>
              <a:t>Dokumentationen läggs upp i </a:t>
            </a:r>
            <a:r>
              <a:rPr lang="sv-SE" err="1">
                <a:ea typeface="+mn-lt"/>
                <a:cs typeface="+mn-lt"/>
              </a:rPr>
              <a:t>Digibox</a:t>
            </a:r>
            <a:r>
              <a:rPr lang="sv-SE">
                <a:ea typeface="+mn-lt"/>
                <a:cs typeface="+mn-lt"/>
              </a:rPr>
              <a:t> Teamet och är sedan tillgängligt för alla att bli inspirerade av. </a:t>
            </a:r>
            <a:endParaRPr lang="sv-SE">
              <a:cs typeface="Arial"/>
            </a:endParaRPr>
          </a:p>
          <a:p>
            <a:endParaRPr lang="sv-SE">
              <a:cs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0DD2D9-3E99-43E8-8B2A-8D5F86BA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Vad är det och hur används de?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0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0FFFF0E-6E56-41CA-A503-EF9970C3B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448871"/>
            <a:ext cx="4032000" cy="4464000"/>
          </a:xfrm>
        </p:spPr>
        <p:txBody>
          <a:bodyPr/>
          <a:lstStyle/>
          <a:p>
            <a:r>
              <a:rPr lang="sv-SE">
                <a:cs typeface="Arial"/>
              </a:rPr>
              <a:t>Den vanligaste boxen för utlån är </a:t>
            </a:r>
            <a:r>
              <a:rPr lang="sv-SE" err="1">
                <a:cs typeface="Arial"/>
              </a:rPr>
              <a:t>BlueBot</a:t>
            </a:r>
            <a:r>
              <a:rPr lang="sv-SE">
                <a:cs typeface="Arial"/>
              </a:rPr>
              <a:t> och </a:t>
            </a:r>
            <a:r>
              <a:rPr lang="sv-SE" err="1">
                <a:cs typeface="Arial"/>
              </a:rPr>
              <a:t>Ozobot</a:t>
            </a:r>
            <a:r>
              <a:rPr lang="sv-SE">
                <a:cs typeface="Arial"/>
              </a:rPr>
              <a:t>.</a:t>
            </a:r>
            <a:br>
              <a:rPr lang="sv-SE">
                <a:cs typeface="Arial"/>
              </a:rPr>
            </a:br>
            <a:br>
              <a:rPr lang="sv-SE">
                <a:cs typeface="Arial"/>
              </a:rPr>
            </a:br>
            <a:endParaRPr lang="sv-SE">
              <a:cs typeface="Arial"/>
            </a:endParaRPr>
          </a:p>
          <a:p>
            <a:endParaRPr lang="sv-SE">
              <a:cs typeface="Arial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F3F9D13-6FB9-4A4B-AB54-95AD8FFC3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545" y="448871"/>
            <a:ext cx="4032000" cy="4464000"/>
          </a:xfrm>
        </p:spPr>
        <p:txBody>
          <a:bodyPr/>
          <a:lstStyle/>
          <a:p>
            <a:r>
              <a:rPr lang="sv-SE">
                <a:cs typeface="Arial"/>
              </a:rPr>
              <a:t>Det finns flera boxar av samma verktyg, det gör att skolorna slipper vänta så länge på att få låna.</a:t>
            </a:r>
            <a:br>
              <a:rPr lang="sv-SE">
                <a:cs typeface="Arial"/>
              </a:rPr>
            </a:br>
            <a:endParaRPr lang="sv-SE"/>
          </a:p>
        </p:txBody>
      </p:sp>
      <p:pic>
        <p:nvPicPr>
          <p:cNvPr id="7" name="Bildobjekt 7" descr="En bild som visar golv, inomhus&#10;&#10;Automatiskt genererad beskrivning">
            <a:extLst>
              <a:ext uri="{FF2B5EF4-FFF2-40B4-BE49-F238E27FC236}">
                <a16:creationId xmlns:a16="http://schemas.microsoft.com/office/drawing/2014/main" id="{1E5B94E3-731E-4C82-87CC-11344FF4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590513"/>
            <a:ext cx="3537942" cy="2624636"/>
          </a:xfrm>
          <a:prstGeom prst="rect">
            <a:avLst/>
          </a:prstGeom>
        </p:spPr>
      </p:pic>
      <p:pic>
        <p:nvPicPr>
          <p:cNvPr id="8" name="Bildobjekt 8" descr="En bild som visar inomhus, dekorerat&#10;&#10;Automatiskt genererad beskrivning">
            <a:extLst>
              <a:ext uri="{FF2B5EF4-FFF2-40B4-BE49-F238E27FC236}">
                <a16:creationId xmlns:a16="http://schemas.microsoft.com/office/drawing/2014/main" id="{9F9AADBE-89AE-4C3B-B59C-DB7E7CC2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1589506"/>
            <a:ext cx="3475434" cy="262481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E1F24E2-3430-43E0-BD61-CCABD658396D}"/>
              </a:ext>
            </a:extLst>
          </p:cNvPr>
          <p:cNvSpPr txBox="1"/>
          <p:nvPr/>
        </p:nvSpPr>
        <p:spPr>
          <a:xfrm>
            <a:off x="584137" y="5030538"/>
            <a:ext cx="79724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latin typeface="Arial"/>
                <a:cs typeface="Arial"/>
              </a:rPr>
              <a:t>Skolor har återkopplat med att de är överraskade att förskolebarnen är så kompetenta med att använda verktygen och de kan exempelvis producera filmer som kan visas på samtal eller i andra sammanhang.</a:t>
            </a:r>
            <a:endParaRPr lang="sv-SE"/>
          </a:p>
          <a:p>
            <a:pPr algn="l"/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72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 descr="En bild som visar bord&#10;&#10;Automatiskt genererad beskrivning">
            <a:extLst>
              <a:ext uri="{FF2B5EF4-FFF2-40B4-BE49-F238E27FC236}">
                <a16:creationId xmlns:a16="http://schemas.microsoft.com/office/drawing/2014/main" id="{37966666-3F8B-4C3D-ADEB-D1C4A86CA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357" y="1541105"/>
            <a:ext cx="2958596" cy="44640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3E6214E-9493-4286-AAD2-3B94582F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cs typeface="Arial"/>
              </a:rPr>
              <a:t>Digiboxarna som finns idag</a:t>
            </a:r>
            <a:endParaRPr lang="sv-SE" err="1">
              <a:cs typeface="Arial"/>
            </a:endParaRPr>
          </a:p>
        </p:txBody>
      </p:sp>
      <p:pic>
        <p:nvPicPr>
          <p:cNvPr id="3" name="Bildobjekt 3" descr="En bild som visar text, inomhus, golv, hylla&#10;&#10;Automatiskt genererad beskrivning">
            <a:extLst>
              <a:ext uri="{FF2B5EF4-FFF2-40B4-BE49-F238E27FC236}">
                <a16:creationId xmlns:a16="http://schemas.microsoft.com/office/drawing/2014/main" id="{2753CC23-2EB8-473D-9BA4-6F71C629D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144" y="1929262"/>
            <a:ext cx="4429125" cy="38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F4A876C-3B21-4F8F-949A-E782C8A6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Sammanfattning</a:t>
            </a:r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360481E-FD4D-4016-A217-5A8F8855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>
                <a:cs typeface="Arial"/>
              </a:rPr>
              <a:t>Verksamhetsmässigt</a:t>
            </a:r>
          </a:p>
          <a:p>
            <a:r>
              <a:rPr lang="sv-SE">
                <a:cs typeface="Arial"/>
              </a:rPr>
              <a:t>Centrala satsningar</a:t>
            </a:r>
          </a:p>
          <a:p>
            <a:r>
              <a:rPr lang="sv-SE" err="1">
                <a:cs typeface="Arial"/>
              </a:rPr>
              <a:t>Digiboxar</a:t>
            </a:r>
            <a:endParaRPr lang="sv-SE">
              <a:cs typeface="Arial"/>
            </a:endParaRPr>
          </a:p>
          <a:p>
            <a:r>
              <a:rPr lang="sv-SE">
                <a:cs typeface="Arial"/>
              </a:rPr>
              <a:t>Samverkan</a:t>
            </a:r>
          </a:p>
          <a:p>
            <a:pPr marL="0" indent="0">
              <a:buNone/>
            </a:pPr>
            <a:endParaRPr lang="sv-SE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sv-SE" b="1">
                <a:cs typeface="Arial"/>
              </a:rPr>
              <a:t>Ekonomiskt</a:t>
            </a:r>
          </a:p>
          <a:p>
            <a:r>
              <a:rPr lang="sv-SE">
                <a:cs typeface="Arial"/>
              </a:rPr>
              <a:t>Kostnadseffektivt</a:t>
            </a:r>
          </a:p>
          <a:p>
            <a:r>
              <a:rPr lang="sv-SE">
                <a:latin typeface="Segoe UI" panose="020B0502040204020203" pitchFamily="34" charset="0"/>
              </a:rPr>
              <a:t>Resurseffektivt</a:t>
            </a:r>
          </a:p>
          <a:p>
            <a:r>
              <a:rPr lang="sv-SE">
                <a:latin typeface="Segoe UI" panose="020B0502040204020203" pitchFamily="34" charset="0"/>
              </a:rPr>
              <a:t>Gemensamma upphandlingar</a:t>
            </a:r>
          </a:p>
          <a:p>
            <a:pPr marL="0" indent="0">
              <a:buNone/>
            </a:pPr>
            <a:endParaRPr lang="sv-SE">
              <a:cs typeface="Arial"/>
            </a:endParaRPr>
          </a:p>
          <a:p>
            <a:endParaRPr lang="sv-SE">
              <a:cs typeface="Arial"/>
            </a:endParaRPr>
          </a:p>
        </p:txBody>
      </p:sp>
      <p:pic>
        <p:nvPicPr>
          <p:cNvPr id="6" name="Bildobjekt 5" descr="En bild som visar inomhus, rum, matbord&#10;&#10;Automatiskt genererad beskrivning">
            <a:extLst>
              <a:ext uri="{FF2B5EF4-FFF2-40B4-BE49-F238E27FC236}">
                <a16:creationId xmlns:a16="http://schemas.microsoft.com/office/drawing/2014/main" id="{4638B15E-ADC4-425F-B741-45A71F535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6" y="2002442"/>
            <a:ext cx="4279674" cy="28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8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C91222F-8485-46C5-B14B-E13098EB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David Frisk, IT-pedagog grundskola – </a:t>
            </a:r>
            <a:r>
              <a:rPr lang="sv-SE">
                <a:hlinkClick r:id="rId2"/>
              </a:rPr>
              <a:t>david.frisk@sigtuna.se</a:t>
            </a:r>
            <a:r>
              <a:rPr lang="sv-SE"/>
              <a:t> </a:t>
            </a:r>
          </a:p>
          <a:p>
            <a:endParaRPr lang="sv-SE"/>
          </a:p>
          <a:p>
            <a:r>
              <a:rPr lang="sv-SE"/>
              <a:t>Åsa Lundholm, utvecklingsledare för skolbibliotek – </a:t>
            </a:r>
            <a:r>
              <a:rPr lang="sv-SE">
                <a:hlinkClick r:id="rId3"/>
              </a:rPr>
              <a:t>asa.lundholm@sigtuna.se</a:t>
            </a:r>
            <a:endParaRPr lang="sv-SE"/>
          </a:p>
          <a:p>
            <a:endParaRPr lang="sv-SE"/>
          </a:p>
          <a:p>
            <a:r>
              <a:rPr lang="sv-SE"/>
              <a:t>Anna Smeets, IT-pedagog förskola – </a:t>
            </a:r>
            <a:r>
              <a:rPr lang="sv-SE">
                <a:hlinkClick r:id="rId4"/>
              </a:rPr>
              <a:t>anna.smeets@sigtuna.se</a:t>
            </a:r>
            <a:endParaRPr lang="sv-SE"/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593229E-3CFF-47DE-BCF3-685F068F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Tack för oss</a:t>
            </a:r>
          </a:p>
        </p:txBody>
      </p:sp>
    </p:spTree>
    <p:extLst>
      <p:ext uri="{BB962C8B-B14F-4D97-AF65-F5344CB8AC3E}">
        <p14:creationId xmlns:p14="http://schemas.microsoft.com/office/powerpoint/2010/main" val="23079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erson, står&#10;&#10;Automatiskt genererad beskrivning">
            <a:extLst>
              <a:ext uri="{FF2B5EF4-FFF2-40B4-BE49-F238E27FC236}">
                <a16:creationId xmlns:a16="http://schemas.microsoft.com/office/drawing/2014/main" id="{A7CDF375-C2A7-425A-BDC6-BF79099B5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950702"/>
            <a:ext cx="2556540" cy="3872584"/>
          </a:xfrm>
          <a:prstGeom prst="rect">
            <a:avLst/>
          </a:prstGeom>
        </p:spPr>
      </p:pic>
      <p:pic>
        <p:nvPicPr>
          <p:cNvPr id="10" name="Bildobjekt 9" descr="En bild som visar person, person, kostym&#10;&#10;Automatiskt genererad beskrivning">
            <a:extLst>
              <a:ext uri="{FF2B5EF4-FFF2-40B4-BE49-F238E27FC236}">
                <a16:creationId xmlns:a16="http://schemas.microsoft.com/office/drawing/2014/main" id="{B5920126-909D-41D3-8662-00B0E52B5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5" y="1950701"/>
            <a:ext cx="2556540" cy="3872584"/>
          </a:xfrm>
          <a:prstGeom prst="rect">
            <a:avLst/>
          </a:prstGeom>
        </p:spPr>
      </p:pic>
      <p:pic>
        <p:nvPicPr>
          <p:cNvPr id="6" name="Platshållare för innehåll 5" descr="En bild som visar person&#10;&#10;Automatiskt genererad beskrivning">
            <a:extLst>
              <a:ext uri="{FF2B5EF4-FFF2-40B4-BE49-F238E27FC236}">
                <a16:creationId xmlns:a16="http://schemas.microsoft.com/office/drawing/2014/main" id="{73B6FB3B-36D0-4747-843C-E1F1B2EC5C6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05" y="1950703"/>
            <a:ext cx="2556540" cy="3872584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66DC98-87A2-4472-AE2A-20EE359D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8000"/>
            <a:ext cx="8208000" cy="1008063"/>
          </a:xfrm>
        </p:spPr>
        <p:txBody>
          <a:bodyPr wrap="square" anchor="b">
            <a:normAutofit/>
          </a:bodyPr>
          <a:lstStyle/>
          <a:p>
            <a:r>
              <a:rPr lang="sv-SE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46334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Sigtuna kommun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Storlek på kommunen</a:t>
            </a:r>
            <a:endParaRPr lang="sv-SE">
              <a:solidFill>
                <a:srgbClr val="FF0000"/>
              </a:solidFill>
              <a:cs typeface="Arial"/>
            </a:endParaRPr>
          </a:p>
          <a:p>
            <a:r>
              <a:rPr lang="sv-SE">
                <a:cs typeface="Arial"/>
              </a:rPr>
              <a:t>Barn- och ungdomsförvaltningen</a:t>
            </a:r>
          </a:p>
          <a:p>
            <a:pPr lvl="1"/>
            <a:r>
              <a:rPr lang="sv-SE">
                <a:cs typeface="Arial"/>
              </a:rPr>
              <a:t>31 förskolor</a:t>
            </a:r>
          </a:p>
          <a:p>
            <a:pPr lvl="1"/>
            <a:r>
              <a:rPr lang="sv-SE">
                <a:cs typeface="Arial"/>
              </a:rPr>
              <a:t>15 grundskolor</a:t>
            </a:r>
          </a:p>
          <a:p>
            <a:pPr lvl="1"/>
            <a:r>
              <a:rPr lang="sv-SE">
                <a:cs typeface="Arial"/>
              </a:rPr>
              <a:t>1 grundsärskola </a:t>
            </a:r>
          </a:p>
        </p:txBody>
      </p:sp>
      <p:pic>
        <p:nvPicPr>
          <p:cNvPr id="10" name="Platshållare för innehåll 5" descr="En bild som visar barn, inomhus, pojke, ung&#10;&#10;Automatiskt genererad beskrivning">
            <a:extLst>
              <a:ext uri="{FF2B5EF4-FFF2-40B4-BE49-F238E27FC236}">
                <a16:creationId xmlns:a16="http://schemas.microsoft.com/office/drawing/2014/main" id="{01F03051-5351-4C6E-B052-C8E7D7DF0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000" y="2085054"/>
            <a:ext cx="4032250" cy="26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409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Med fokus på en ökad likvärdighet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467999" y="1656000"/>
            <a:ext cx="8208457" cy="4592400"/>
          </a:xfrm>
        </p:spPr>
        <p:txBody>
          <a:bodyPr/>
          <a:lstStyle/>
          <a:p>
            <a:r>
              <a:rPr lang="sv-SE">
                <a:latin typeface="Segoe UI" panose="020B0502040204020203" pitchFamily="34" charset="0"/>
              </a:rPr>
              <a:t>Hur förbättrar vi likvärdighet och kvalitet i våra verksamheter med hjälp av digitalisering?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7EAD46F-648F-4EF8-A566-59B331BC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10" y="3429000"/>
            <a:ext cx="1733162" cy="244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816195F-86EF-4D2A-A290-9C25167DF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42" y="3429000"/>
            <a:ext cx="1735716" cy="244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DEDA53F-4FC4-467B-B766-4CD607157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65" y="3429000"/>
            <a:ext cx="1898925" cy="24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5904A-1101-4D54-BF35-29026C3B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Digitala tjänster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E916F6-63A0-416D-A8DA-3889AC2731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Centrala satsningar</a:t>
            </a:r>
          </a:p>
          <a:p>
            <a:r>
              <a:rPr lang="sv-SE"/>
              <a:t>Möjlighet att följa upp, analysera och utvärdera</a:t>
            </a:r>
          </a:p>
        </p:txBody>
      </p:sp>
      <p:pic>
        <p:nvPicPr>
          <p:cNvPr id="6" name="Platshållare för innehåll 5" descr="En bild som visar person, inomhus, dator&#10;&#10;Automatiskt genererad beskrivning">
            <a:extLst>
              <a:ext uri="{FF2B5EF4-FFF2-40B4-BE49-F238E27FC236}">
                <a16:creationId xmlns:a16="http://schemas.microsoft.com/office/drawing/2014/main" id="{3764746C-1888-4C61-90AE-A95AA80EC1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0" y="2543917"/>
            <a:ext cx="4032250" cy="2688166"/>
          </a:xfrm>
        </p:spPr>
      </p:pic>
    </p:spTree>
    <p:extLst>
      <p:ext uri="{BB962C8B-B14F-4D97-AF65-F5344CB8AC3E}">
        <p14:creationId xmlns:p14="http://schemas.microsoft.com/office/powerpoint/2010/main" val="298930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5904A-1101-4D54-BF35-29026C3B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Nätverksträffar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E916F6-63A0-416D-A8DA-3889AC2731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Nätverksträffar </a:t>
            </a:r>
          </a:p>
          <a:p>
            <a:r>
              <a:rPr lang="sv-SE"/>
              <a:t>Samverkan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34F06A-DD20-4C1C-8E70-594988FE75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/>
              <a:t>Exempel på nätverk i Sigtuna kommun: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IT-nätverk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Skolbiblioteksnätverk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Fritidshemsnätverk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IKT-ansvariga förskola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Specialpedagogiskt nätverk</a:t>
            </a:r>
          </a:p>
        </p:txBody>
      </p:sp>
      <p:pic>
        <p:nvPicPr>
          <p:cNvPr id="6" name="Bildobjekt 5" descr="En bild som visar text, person, inomhus, bärbar dator&#10;&#10;Automatiskt genererad beskrivning">
            <a:extLst>
              <a:ext uri="{FF2B5EF4-FFF2-40B4-BE49-F238E27FC236}">
                <a16:creationId xmlns:a16="http://schemas.microsoft.com/office/drawing/2014/main" id="{B5C3161E-3A46-453B-9609-E86555049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3647913" cy="24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Samverkan mellan utvecklingsområden</a:t>
            </a:r>
          </a:p>
        </p:txBody>
      </p:sp>
      <p:graphicFrame>
        <p:nvGraphicFramePr>
          <p:cNvPr id="13" name="Platshållare för innehåll 12"/>
          <p:cNvGraphicFramePr>
            <a:graphicFrameLocks noGrp="1"/>
          </p:cNvGraphicFramePr>
          <p:nvPr>
            <p:ph sz="half" idx="4294967295"/>
          </p:nvPr>
        </p:nvGraphicFramePr>
        <p:xfrm>
          <a:off x="107504" y="1639773"/>
          <a:ext cx="8316416" cy="434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2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Systematiskt kvalitetsarbete</a:t>
            </a:r>
          </a:p>
        </p:txBody>
      </p:sp>
      <p:pic>
        <p:nvPicPr>
          <p:cNvPr id="4" name="Picture 2" descr="var är vi, vart går vi, hur gör vi, hur blev de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66093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2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 för analys av resultat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Antal lån per elev i skolbiblioteket</a:t>
            </a:r>
          </a:p>
          <a:p>
            <a:r>
              <a:rPr lang="sv-SE"/>
              <a:t>Data från </a:t>
            </a:r>
            <a:r>
              <a:rPr lang="sv-SE" err="1"/>
              <a:t>Legimus</a:t>
            </a:r>
            <a:endParaRPr lang="sv-SE"/>
          </a:p>
          <a:p>
            <a:r>
              <a:rPr lang="sv-SE"/>
              <a:t>Data från ILT Inlästa läromedel</a:t>
            </a:r>
          </a:p>
          <a:p>
            <a:r>
              <a:rPr lang="sv-SE"/>
              <a:t>Data från </a:t>
            </a:r>
            <a:r>
              <a:rPr lang="sv-SE" err="1"/>
              <a:t>Begreppa</a:t>
            </a:r>
            <a:r>
              <a:rPr lang="sv-SE"/>
              <a:t>- läromedel på modersmål</a:t>
            </a:r>
          </a:p>
          <a:p>
            <a:r>
              <a:rPr lang="sv-SE"/>
              <a:t>Data från </a:t>
            </a:r>
            <a:r>
              <a:rPr lang="sv-SE" err="1"/>
              <a:t>Polyglutt</a:t>
            </a: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HUR ANVÄNDS RESURSERNA FÖR ATT HÖJA ELEVERNAS MÅLUPPFYLLELSE</a:t>
            </a:r>
          </a:p>
          <a:p>
            <a:endParaRPr lang="sv-SE"/>
          </a:p>
          <a:p>
            <a:endParaRPr lang="sv-SE"/>
          </a:p>
        </p:txBody>
      </p:sp>
      <p:pic>
        <p:nvPicPr>
          <p:cNvPr id="1026" name="Picture 2" descr="Respons Grupp Kommunikation - Gratis bilder på Pixab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4230"/>
            <a:ext cx="4032250" cy="26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8982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igtuna ockr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820F"/>
      </a:accent1>
      <a:accent2>
        <a:srgbClr val="FCC757"/>
      </a:accent2>
      <a:accent3>
        <a:srgbClr val="FFFFFF"/>
      </a:accent3>
      <a:accent4>
        <a:srgbClr val="000000"/>
      </a:accent4>
      <a:accent5>
        <a:srgbClr val="E4C1AA"/>
      </a:accent5>
      <a:accent6>
        <a:srgbClr val="E4B44E"/>
      </a:accent6>
      <a:hlink>
        <a:srgbClr val="EF8600"/>
      </a:hlink>
      <a:folHlink>
        <a:srgbClr val="FF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11B5B2C9F4F648AB7AEF8565C508E8" ma:contentTypeVersion="13" ma:contentTypeDescription="Skapa ett nytt dokument." ma:contentTypeScope="" ma:versionID="607e4e66474e33979978c0574508b94b">
  <xsd:schema xmlns:xsd="http://www.w3.org/2001/XMLSchema" xmlns:xs="http://www.w3.org/2001/XMLSchema" xmlns:p="http://schemas.microsoft.com/office/2006/metadata/properties" xmlns:ns2="059b2c87-5d69-4aa1-8597-590a45226011" xmlns:ns3="0f872054-8a26-42b8-a8e0-63b70b8554fb" targetNamespace="http://schemas.microsoft.com/office/2006/metadata/properties" ma:root="true" ma:fieldsID="91b7c10b931dc6a619c04a7330f277b4" ns2:_="" ns3:_="">
    <xsd:import namespace="059b2c87-5d69-4aa1-8597-590a45226011"/>
    <xsd:import namespace="0f872054-8a26-42b8-a8e0-63b70b8554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b2c87-5d69-4aa1-8597-590a45226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72054-8a26-42b8-a8e0-63b70b8554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DAE5E-DBEA-4166-84F2-5E37B073E2CF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f872054-8a26-42b8-a8e0-63b70b8554fb"/>
    <ds:schemaRef ds:uri="059b2c87-5d69-4aa1-8597-590a45226011"/>
  </ds:schemaRefs>
</ds:datastoreItem>
</file>

<file path=customXml/itemProps2.xml><?xml version="1.0" encoding="utf-8"?>
<ds:datastoreItem xmlns:ds="http://schemas.openxmlformats.org/officeDocument/2006/customXml" ds:itemID="{C20EA06F-C3A2-43EF-8ECA-C71D35EA9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E2078-5E80-4557-9B10-5A7DC1EA3D08}">
  <ds:schemaRefs>
    <ds:schemaRef ds:uri="059b2c87-5d69-4aa1-8597-590a45226011"/>
    <ds:schemaRef ds:uri="0f872054-8a26-42b8-a8e0-63b70b8554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Sigtuna standard</Template>
  <TotalTime>0</TotalTime>
  <Words>389</Words>
  <Application>Microsoft Office PowerPoint</Application>
  <PresentationFormat>On-screen Show (4:3)</PresentationFormat>
  <Paragraphs>84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Standardformgivning</vt:lpstr>
      <vt:lpstr>Digitalisering och likvärdighet</vt:lpstr>
      <vt:lpstr>Presentation </vt:lpstr>
      <vt:lpstr>Sigtuna kommun</vt:lpstr>
      <vt:lpstr>Med fokus på en ökad likvärdighet</vt:lpstr>
      <vt:lpstr>Digitala tjänster</vt:lpstr>
      <vt:lpstr>Nätverksträffar</vt:lpstr>
      <vt:lpstr>Samverkan mellan utvecklingsområden</vt:lpstr>
      <vt:lpstr>Systematiskt kvalitetsarbete</vt:lpstr>
      <vt:lpstr>Data för analys av resultat</vt:lpstr>
      <vt:lpstr>Antal utlån i skolbiblioteket per elev läsåret 20/21 enligt Welib</vt:lpstr>
      <vt:lpstr>Digiboxar </vt:lpstr>
      <vt:lpstr>Vad är det och hur används de?</vt:lpstr>
      <vt:lpstr>PowerPoint Presentation</vt:lpstr>
      <vt:lpstr>Digiboxarna som finns idag</vt:lpstr>
      <vt:lpstr>Sammanfattning</vt:lpstr>
      <vt:lpstr>Tack för oss</vt:lpstr>
    </vt:vector>
  </TitlesOfParts>
  <Company>Sigtuna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Digitalitet och likvärdighet</dc:title>
  <dc:creator>Åsa Lundholm</dc:creator>
  <dc:description>SIG9000, v5.0, 2017-12-07</dc:description>
  <cp:lastModifiedBy>David Frisk</cp:lastModifiedBy>
  <cp:revision>3</cp:revision>
  <dcterms:created xsi:type="dcterms:W3CDTF">2021-08-30T06:33:53Z</dcterms:created>
  <dcterms:modified xsi:type="dcterms:W3CDTF">2022-05-18T09:08:28Z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0x0101000711B5B2C9F4F648AB7AEF8565C508E8</vt:lpwstr>
  </property>
</Properties>
</file>