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80" r:id="rId5"/>
    <p:sldMasterId id="2147483787" r:id="rId6"/>
    <p:sldMasterId id="2147483795" r:id="rId7"/>
  </p:sldMasterIdLst>
  <p:notesMasterIdLst>
    <p:notesMasterId r:id="rId24"/>
  </p:notesMasterIdLst>
  <p:sldIdLst>
    <p:sldId id="2147470374" r:id="rId8"/>
    <p:sldId id="2147470413" r:id="rId9"/>
    <p:sldId id="2147470412" r:id="rId10"/>
    <p:sldId id="2147470407" r:id="rId11"/>
    <p:sldId id="2147470408" r:id="rId12"/>
    <p:sldId id="2147470387" r:id="rId13"/>
    <p:sldId id="2147470388" r:id="rId14"/>
    <p:sldId id="2147470389" r:id="rId15"/>
    <p:sldId id="2147470390" r:id="rId16"/>
    <p:sldId id="2147470391" r:id="rId17"/>
    <p:sldId id="2147470417" r:id="rId18"/>
    <p:sldId id="2147470398" r:id="rId19"/>
    <p:sldId id="2147470401" r:id="rId20"/>
    <p:sldId id="2147470395" r:id="rId21"/>
    <p:sldId id="2147470406" r:id="rId22"/>
    <p:sldId id="2147470373" r:id="rId2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kgrund handlingsplanen" id="{AA12CCDA-EB52-41EE-A312-36F6307868C2}">
          <p14:sldIdLst>
            <p14:sldId id="2147470374"/>
            <p14:sldId id="2147470413"/>
            <p14:sldId id="2147470412"/>
            <p14:sldId id="2147470407"/>
            <p14:sldId id="2147470408"/>
            <p14:sldId id="2147470387"/>
            <p14:sldId id="2147470388"/>
            <p14:sldId id="2147470389"/>
            <p14:sldId id="2147470390"/>
            <p14:sldId id="2147470391"/>
            <p14:sldId id="2147470417"/>
            <p14:sldId id="2147470398"/>
            <p14:sldId id="2147470401"/>
            <p14:sldId id="2147470395"/>
            <p14:sldId id="2147470406"/>
            <p14:sldId id="2147470373"/>
          </p14:sldIdLst>
        </p14:section>
        <p14:section name="Appendix" id="{76678943-D9D1-42D0-9F2E-EEE61A61870A}">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193F0D-875F-725A-E4D6-202E3A5CB315}" name="Pia Eliasson" initials="PE" userId="S::pia.eliasson_regionstockholm.se#ext#@kommun.onmicrosoft.com::f268d2a9-7709-4105-87b1-55dbb9121b96" providerId="AD"/>
  <p188:author id="{0EE75C49-B84A-0F24-5664-B2C4569EF9FE}" name="Johanna Nordin" initials="JN" userId="S::johanna.nordin@storsthlm.se::c38b84eb-a630-405d-83d4-23a9fff1be60" providerId="AD"/>
  <p188:author id="{435CD855-B54E-337D-79C4-60C4B9F2014B}" name="Pia Eliasson" initials="PE" userId="S::pia.eliasson@sll.se::2632a7d7-1f5b-4326-a163-6a14f5dbba6b" providerId="AD"/>
  <p188:author id="{8462BB79-BCFC-9903-EA84-4C4AA5994A36}" name="Daphne Wahlund" initials="DW" userId="S::daphne.wahlund@storsthlm.se::e774a54b-07df-4a3c-afd9-9b4811f58942" providerId="AD"/>
  <p188:author id="{55A4EAFC-3EA2-829C-A234-2C3716853F90}" name="Yvonne Lettermark" initials="YL" userId="S::yvonne.lettermark@regionstockholm.se::942919e8-da55-4fe9-be18-0e1e35b24b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CA0"/>
    <a:srgbClr val="00444C"/>
    <a:srgbClr val="B7B6B1"/>
    <a:srgbClr val="BFD1D3"/>
    <a:srgbClr val="F7F6F0"/>
    <a:srgbClr val="0E3600"/>
    <a:srgbClr val="A9BDBC"/>
    <a:srgbClr val="62BBDF"/>
    <a:srgbClr val="FFC000"/>
    <a:srgbClr val="010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C1F88-6221-471E-8EA7-9BE005CA2E9C}" v="3" dt="2024-02-20T14:36:46.98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378418D5-A497-41B8-92A0-BFA6240274AD}" type="datetimeFigureOut">
              <a:rPr lang="sv-SE" smtClean="0"/>
              <a:t>2024-02-21</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CB8DF482-8F31-4620-8978-CBAADCBFB8ED}" type="slidenum">
              <a:rPr lang="sv-SE" smtClean="0"/>
              <a:t>‹#›</a:t>
            </a:fld>
            <a:endParaRPr lang="sv-SE"/>
          </a:p>
        </p:txBody>
      </p:sp>
    </p:spTree>
    <p:extLst>
      <p:ext uri="{BB962C8B-B14F-4D97-AF65-F5344CB8AC3E}">
        <p14:creationId xmlns:p14="http://schemas.microsoft.com/office/powerpoint/2010/main" val="117234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oleObject" Target="../embeddings/oleObject1.bin"/><Relationship Id="rId5" Type="http://schemas.openxmlformats.org/officeDocument/2006/relationships/slideMaster" Target="../slideMasters/slideMaster3.xml"/><Relationship Id="rId4" Type="http://schemas.openxmlformats.org/officeDocument/2006/relationships/tags" Target="../tags/tag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D30F0E8-C24C-4D89-9CBD-33BA60B70B2E}"/>
              </a:ext>
            </a:extLst>
          </p:cNvPr>
          <p:cNvSpPr/>
          <p:nvPr/>
        </p:nvSpPr>
        <p:spPr>
          <a:xfrm>
            <a:off x="128789" y="109035"/>
            <a:ext cx="11925836" cy="508715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B737EF5-1C13-4F65-AE30-8B5EEE2A03FC}"/>
              </a:ext>
            </a:extLst>
          </p:cNvPr>
          <p:cNvSpPr>
            <a:spLocks noGrp="1"/>
          </p:cNvSpPr>
          <p:nvPr>
            <p:ph type="ctrTitle" hasCustomPrompt="1"/>
          </p:nvPr>
        </p:nvSpPr>
        <p:spPr>
          <a:xfrm>
            <a:off x="880056" y="1017432"/>
            <a:ext cx="9144000" cy="1320132"/>
          </a:xfrm>
        </p:spPr>
        <p:txBody>
          <a:bodyPr anchor="t" anchorCtr="0"/>
          <a:lstStyle>
            <a:lvl1pPr algn="l">
              <a:defRPr sz="4400">
                <a:solidFill>
                  <a:schemeClr val="bg1"/>
                </a:solidFill>
              </a:defRPr>
            </a:lvl1pPr>
          </a:lstStyle>
          <a:p>
            <a:r>
              <a:rPr lang="sv-SE"/>
              <a:t>Rubrik</a:t>
            </a:r>
          </a:p>
        </p:txBody>
      </p:sp>
      <p:sp>
        <p:nvSpPr>
          <p:cNvPr id="3" name="Underrubrik 2">
            <a:extLst>
              <a:ext uri="{FF2B5EF4-FFF2-40B4-BE49-F238E27FC236}">
                <a16:creationId xmlns:a16="http://schemas.microsoft.com/office/drawing/2014/main" id="{C8A45FAF-5383-4144-BFE3-EB218486AF4D}"/>
              </a:ext>
            </a:extLst>
          </p:cNvPr>
          <p:cNvSpPr>
            <a:spLocks noGrp="1"/>
          </p:cNvSpPr>
          <p:nvPr>
            <p:ph type="subTitle" idx="1"/>
          </p:nvPr>
        </p:nvSpPr>
        <p:spPr>
          <a:xfrm>
            <a:off x="880056" y="2426869"/>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13" name="Bildobjekt 12" descr="Logotyp för Region Stockholm.">
            <a:extLst>
              <a:ext uri="{FF2B5EF4-FFF2-40B4-BE49-F238E27FC236}">
                <a16:creationId xmlns:a16="http://schemas.microsoft.com/office/drawing/2014/main" id="{3E8EDB84-2423-4278-9334-4AA30AF076EC}"/>
              </a:ext>
            </a:extLst>
          </p:cNvPr>
          <p:cNvPicPr>
            <a:picLocks noChangeAspect="1"/>
          </p:cNvPicPr>
          <p:nvPr/>
        </p:nvPicPr>
        <p:blipFill>
          <a:blip r:embed="rId2"/>
          <a:stretch>
            <a:fillRect/>
          </a:stretch>
        </p:blipFill>
        <p:spPr>
          <a:xfrm>
            <a:off x="7750413" y="5713031"/>
            <a:ext cx="3086463" cy="549002"/>
          </a:xfrm>
          <a:prstGeom prst="rect">
            <a:avLst/>
          </a:prstGeom>
        </p:spPr>
      </p:pic>
      <p:pic>
        <p:nvPicPr>
          <p:cNvPr id="14" name="Bildobjekt 13" descr="Logotyp för Storstockholm.">
            <a:extLst>
              <a:ext uri="{FF2B5EF4-FFF2-40B4-BE49-F238E27FC236}">
                <a16:creationId xmlns:a16="http://schemas.microsoft.com/office/drawing/2014/main" id="{F0DD8F82-8EEF-4DC5-9A8C-18E787952FF0}"/>
              </a:ext>
            </a:extLst>
          </p:cNvPr>
          <p:cNvPicPr>
            <a:picLocks noChangeAspect="1"/>
          </p:cNvPicPr>
          <p:nvPr/>
        </p:nvPicPr>
        <p:blipFill>
          <a:blip r:embed="rId3"/>
          <a:stretch>
            <a:fillRect/>
          </a:stretch>
        </p:blipFill>
        <p:spPr>
          <a:xfrm>
            <a:off x="1978000" y="5713031"/>
            <a:ext cx="2100315" cy="549003"/>
          </a:xfrm>
          <a:prstGeom prst="rect">
            <a:avLst/>
          </a:prstGeom>
        </p:spPr>
      </p:pic>
    </p:spTree>
    <p:extLst>
      <p:ext uri="{BB962C8B-B14F-4D97-AF65-F5344CB8AC3E}">
        <p14:creationId xmlns:p14="http://schemas.microsoft.com/office/powerpoint/2010/main" val="330800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46A341-8C74-40C9-94CA-2011A4AA841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2A0D8AF-A7AD-46FE-A53F-004994098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570325F-5AE6-4053-831B-CD82C4B86A96}"/>
              </a:ext>
            </a:extLst>
          </p:cNvPr>
          <p:cNvSpPr>
            <a:spLocks noGrp="1"/>
          </p:cNvSpPr>
          <p:nvPr>
            <p:ph sz="half" idx="2"/>
          </p:nvPr>
        </p:nvSpPr>
        <p:spPr>
          <a:xfrm>
            <a:off x="839788" y="2505075"/>
            <a:ext cx="5157787" cy="33194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5C4F2F2-126C-4671-903D-936FC15ABE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DAF3F99-09EC-4475-A006-9B320349121E}"/>
              </a:ext>
            </a:extLst>
          </p:cNvPr>
          <p:cNvSpPr>
            <a:spLocks noGrp="1"/>
          </p:cNvSpPr>
          <p:nvPr>
            <p:ph sz="quarter" idx="4"/>
          </p:nvPr>
        </p:nvSpPr>
        <p:spPr>
          <a:xfrm>
            <a:off x="6172200" y="2505075"/>
            <a:ext cx="5183188" cy="33194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9D8D60D-B316-4ADD-A504-8E83E979FBF3}"/>
              </a:ext>
            </a:extLst>
          </p:cNvPr>
          <p:cNvSpPr>
            <a:spLocks noGrp="1"/>
          </p:cNvSpPr>
          <p:nvPr>
            <p:ph type="dt" sz="half" idx="10"/>
          </p:nvPr>
        </p:nvSpPr>
        <p:spPr/>
        <p:txBody>
          <a:bodyPr/>
          <a:lstStyle/>
          <a:p>
            <a:endParaRPr lang="sv-SE"/>
          </a:p>
        </p:txBody>
      </p:sp>
      <p:sp>
        <p:nvSpPr>
          <p:cNvPr id="8" name="Platshållare för sidfot 7">
            <a:extLst>
              <a:ext uri="{FF2B5EF4-FFF2-40B4-BE49-F238E27FC236}">
                <a16:creationId xmlns:a16="http://schemas.microsoft.com/office/drawing/2014/main" id="{D89EDD22-C776-4656-BA5B-0E4CF7BFFD9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E934484-CEF6-42AB-B46A-84264CF91C7E}"/>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12732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grön bakgrund">
    <p:bg>
      <p:bgPr>
        <a:solidFill>
          <a:schemeClr val="tx2">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46A341-8C74-40C9-94CA-2011A4AA841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2A0D8AF-A7AD-46FE-A53F-004994098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570325F-5AE6-4053-831B-CD82C4B86A96}"/>
              </a:ext>
            </a:extLst>
          </p:cNvPr>
          <p:cNvSpPr>
            <a:spLocks noGrp="1"/>
          </p:cNvSpPr>
          <p:nvPr>
            <p:ph sz="half" idx="2"/>
          </p:nvPr>
        </p:nvSpPr>
        <p:spPr>
          <a:xfrm>
            <a:off x="839788" y="2505075"/>
            <a:ext cx="5157787" cy="33194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5C4F2F2-126C-4671-903D-936FC15ABE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DAF3F99-09EC-4475-A006-9B320349121E}"/>
              </a:ext>
            </a:extLst>
          </p:cNvPr>
          <p:cNvSpPr>
            <a:spLocks noGrp="1"/>
          </p:cNvSpPr>
          <p:nvPr>
            <p:ph sz="quarter" idx="4"/>
          </p:nvPr>
        </p:nvSpPr>
        <p:spPr>
          <a:xfrm>
            <a:off x="6172200" y="2505075"/>
            <a:ext cx="5183188" cy="33194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9D8D60D-B316-4ADD-A504-8E83E979FBF3}"/>
              </a:ext>
            </a:extLst>
          </p:cNvPr>
          <p:cNvSpPr>
            <a:spLocks noGrp="1"/>
          </p:cNvSpPr>
          <p:nvPr>
            <p:ph type="dt" sz="half" idx="10"/>
          </p:nvPr>
        </p:nvSpPr>
        <p:spPr/>
        <p:txBody>
          <a:bodyPr/>
          <a:lstStyle/>
          <a:p>
            <a:endParaRPr lang="sv-SE"/>
          </a:p>
        </p:txBody>
      </p:sp>
      <p:sp>
        <p:nvSpPr>
          <p:cNvPr id="8" name="Platshållare för sidfot 7">
            <a:extLst>
              <a:ext uri="{FF2B5EF4-FFF2-40B4-BE49-F238E27FC236}">
                <a16:creationId xmlns:a16="http://schemas.microsoft.com/office/drawing/2014/main" id="{D89EDD22-C776-4656-BA5B-0E4CF7BFFD9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E934484-CEF6-42AB-B46A-84264CF91C7E}"/>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1769604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D7C199-BC57-4BE7-9C29-DFCAE962489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C6BE9E0-90BA-4EFE-9CCA-4F018DAE1EAF}"/>
              </a:ext>
            </a:extLst>
          </p:cNvPr>
          <p:cNvSpPr>
            <a:spLocks noGrp="1"/>
          </p:cNvSpPr>
          <p:nvPr>
            <p:ph type="dt" sz="half" idx="10"/>
          </p:nvPr>
        </p:nvSpPr>
        <p:spPr/>
        <p:txBody>
          <a:bodyPr/>
          <a:lstStyle/>
          <a:p>
            <a:endParaRPr lang="sv-SE"/>
          </a:p>
        </p:txBody>
      </p:sp>
      <p:sp>
        <p:nvSpPr>
          <p:cNvPr id="4" name="Platshållare för sidfot 3">
            <a:extLst>
              <a:ext uri="{FF2B5EF4-FFF2-40B4-BE49-F238E27FC236}">
                <a16:creationId xmlns:a16="http://schemas.microsoft.com/office/drawing/2014/main" id="{EA99BA5C-43BA-4576-8AAF-98D8C92FB9C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3625A7D-75A4-4F6F-9629-F466B799C163}"/>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243460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grön bakgrund">
    <p:bg>
      <p:bgPr>
        <a:solidFill>
          <a:schemeClr val="tx2">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D7C199-BC57-4BE7-9C29-DFCAE962489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C6BE9E0-90BA-4EFE-9CCA-4F018DAE1EAF}"/>
              </a:ext>
            </a:extLst>
          </p:cNvPr>
          <p:cNvSpPr>
            <a:spLocks noGrp="1"/>
          </p:cNvSpPr>
          <p:nvPr>
            <p:ph type="dt" sz="half" idx="10"/>
          </p:nvPr>
        </p:nvSpPr>
        <p:spPr/>
        <p:txBody>
          <a:bodyPr/>
          <a:lstStyle/>
          <a:p>
            <a:endParaRPr lang="sv-SE"/>
          </a:p>
        </p:txBody>
      </p:sp>
      <p:sp>
        <p:nvSpPr>
          <p:cNvPr id="4" name="Platshållare för sidfot 3">
            <a:extLst>
              <a:ext uri="{FF2B5EF4-FFF2-40B4-BE49-F238E27FC236}">
                <a16:creationId xmlns:a16="http://schemas.microsoft.com/office/drawing/2014/main" id="{EA99BA5C-43BA-4576-8AAF-98D8C92FB9C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3625A7D-75A4-4F6F-9629-F466B799C163}"/>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2646597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167FDFC-BA63-4D9A-8386-EF9BD1AEDC5A}"/>
              </a:ext>
            </a:extLst>
          </p:cNvPr>
          <p:cNvSpPr>
            <a:spLocks noGrp="1"/>
          </p:cNvSpPr>
          <p:nvPr>
            <p:ph type="dt" sz="half" idx="10"/>
          </p:nvPr>
        </p:nvSpPr>
        <p:spPr/>
        <p:txBody>
          <a:bodyPr/>
          <a:lstStyle/>
          <a:p>
            <a:endParaRPr lang="sv-SE"/>
          </a:p>
        </p:txBody>
      </p:sp>
      <p:sp>
        <p:nvSpPr>
          <p:cNvPr id="3" name="Platshållare för sidfot 2">
            <a:extLst>
              <a:ext uri="{FF2B5EF4-FFF2-40B4-BE49-F238E27FC236}">
                <a16:creationId xmlns:a16="http://schemas.microsoft.com/office/drawing/2014/main" id="{07859908-B247-4179-AFC0-48FA574A39D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113959B-2E4F-4AE8-97B0-CB2022142001}"/>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4226343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grön bakgrund">
    <p:bg>
      <p:bgPr>
        <a:solidFill>
          <a:schemeClr val="tx2">
            <a:alpha val="25000"/>
          </a:schemeClr>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167FDFC-BA63-4D9A-8386-EF9BD1AEDC5A}"/>
              </a:ext>
            </a:extLst>
          </p:cNvPr>
          <p:cNvSpPr>
            <a:spLocks noGrp="1"/>
          </p:cNvSpPr>
          <p:nvPr>
            <p:ph type="dt" sz="half" idx="10"/>
          </p:nvPr>
        </p:nvSpPr>
        <p:spPr/>
        <p:txBody>
          <a:bodyPr/>
          <a:lstStyle/>
          <a:p>
            <a:endParaRPr lang="sv-SE"/>
          </a:p>
        </p:txBody>
      </p:sp>
      <p:sp>
        <p:nvSpPr>
          <p:cNvPr id="3" name="Platshållare för sidfot 2">
            <a:extLst>
              <a:ext uri="{FF2B5EF4-FFF2-40B4-BE49-F238E27FC236}">
                <a16:creationId xmlns:a16="http://schemas.microsoft.com/office/drawing/2014/main" id="{07859908-B247-4179-AFC0-48FA574A39D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113959B-2E4F-4AE8-97B0-CB2022142001}"/>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4229888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Avslutningssid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D30F0E8-C24C-4D89-9CBD-33BA60B70B2E}"/>
              </a:ext>
            </a:extLst>
          </p:cNvPr>
          <p:cNvSpPr/>
          <p:nvPr/>
        </p:nvSpPr>
        <p:spPr>
          <a:xfrm>
            <a:off x="128789" y="115910"/>
            <a:ext cx="11925836" cy="508715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B737EF5-1C13-4F65-AE30-8B5EEE2A03FC}"/>
              </a:ext>
            </a:extLst>
          </p:cNvPr>
          <p:cNvSpPr>
            <a:spLocks noGrp="1"/>
          </p:cNvSpPr>
          <p:nvPr>
            <p:ph type="ctrTitle" hasCustomPrompt="1"/>
          </p:nvPr>
        </p:nvSpPr>
        <p:spPr>
          <a:xfrm>
            <a:off x="880056" y="1017431"/>
            <a:ext cx="10273047" cy="1062977"/>
          </a:xfrm>
        </p:spPr>
        <p:txBody>
          <a:bodyPr anchor="t" anchorCtr="0"/>
          <a:lstStyle>
            <a:lvl1pPr algn="ctr">
              <a:defRPr sz="6000">
                <a:solidFill>
                  <a:schemeClr val="bg1"/>
                </a:solidFill>
              </a:defRPr>
            </a:lvl1pPr>
          </a:lstStyle>
          <a:p>
            <a:r>
              <a:rPr lang="sv-SE"/>
              <a:t>Tack!</a:t>
            </a:r>
          </a:p>
        </p:txBody>
      </p:sp>
      <p:sp>
        <p:nvSpPr>
          <p:cNvPr id="4" name="Platshållare för datum 3">
            <a:extLst>
              <a:ext uri="{FF2B5EF4-FFF2-40B4-BE49-F238E27FC236}">
                <a16:creationId xmlns:a16="http://schemas.microsoft.com/office/drawing/2014/main" id="{8EC612CA-C1B4-40FF-81E3-4EE351D049A5}"/>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4EBA3CFD-7209-41BC-8D5B-1DC5734F8D9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223ABA7-4B7F-470C-933F-66D9E8722EE3}"/>
              </a:ext>
            </a:extLst>
          </p:cNvPr>
          <p:cNvSpPr>
            <a:spLocks noGrp="1"/>
          </p:cNvSpPr>
          <p:nvPr>
            <p:ph type="sldNum" sz="quarter" idx="12"/>
          </p:nvPr>
        </p:nvSpPr>
        <p:spPr/>
        <p:txBody>
          <a:bodyPr/>
          <a:lstStyle/>
          <a:p>
            <a:fld id="{1A7B370E-5095-4151-AC93-16C785CC0C35}" type="slidenum">
              <a:rPr lang="sv-SE" smtClean="0"/>
              <a:t>‹#›</a:t>
            </a:fld>
            <a:endParaRPr lang="sv-SE"/>
          </a:p>
        </p:txBody>
      </p:sp>
      <p:pic>
        <p:nvPicPr>
          <p:cNvPr id="13" name="Bildobjekt 12">
            <a:extLst>
              <a:ext uri="{FF2B5EF4-FFF2-40B4-BE49-F238E27FC236}">
                <a16:creationId xmlns:a16="http://schemas.microsoft.com/office/drawing/2014/main" id="{3E8EDB84-2423-4278-9334-4AA30AF076EC}"/>
              </a:ext>
            </a:extLst>
          </p:cNvPr>
          <p:cNvPicPr>
            <a:picLocks noChangeAspect="1"/>
          </p:cNvPicPr>
          <p:nvPr/>
        </p:nvPicPr>
        <p:blipFill>
          <a:blip r:embed="rId2"/>
          <a:stretch>
            <a:fillRect/>
          </a:stretch>
        </p:blipFill>
        <p:spPr>
          <a:xfrm>
            <a:off x="7750413" y="5713031"/>
            <a:ext cx="3086463" cy="549002"/>
          </a:xfrm>
          <a:prstGeom prst="rect">
            <a:avLst/>
          </a:prstGeom>
        </p:spPr>
      </p:pic>
      <p:pic>
        <p:nvPicPr>
          <p:cNvPr id="14" name="Bildobjekt 13">
            <a:extLst>
              <a:ext uri="{FF2B5EF4-FFF2-40B4-BE49-F238E27FC236}">
                <a16:creationId xmlns:a16="http://schemas.microsoft.com/office/drawing/2014/main" id="{F0DD8F82-8EEF-4DC5-9A8C-18E787952FF0}"/>
              </a:ext>
            </a:extLst>
          </p:cNvPr>
          <p:cNvPicPr>
            <a:picLocks noChangeAspect="1"/>
          </p:cNvPicPr>
          <p:nvPr/>
        </p:nvPicPr>
        <p:blipFill>
          <a:blip r:embed="rId3"/>
          <a:stretch>
            <a:fillRect/>
          </a:stretch>
        </p:blipFill>
        <p:spPr>
          <a:xfrm>
            <a:off x="1978000" y="5713031"/>
            <a:ext cx="2100315" cy="549003"/>
          </a:xfrm>
          <a:prstGeom prst="rect">
            <a:avLst/>
          </a:prstGeom>
        </p:spPr>
      </p:pic>
    </p:spTree>
    <p:extLst>
      <p:ext uri="{BB962C8B-B14F-4D97-AF65-F5344CB8AC3E}">
        <p14:creationId xmlns:p14="http://schemas.microsoft.com/office/powerpoint/2010/main" val="676441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C7482C-BB6C-417C-BD96-DDE2FFD9905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FFB0BED-B1FB-404B-92C0-42DED83E05D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4BBC495-7A94-4E5B-A7C4-E55984B41E14}"/>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905233AD-7E53-4777-90E4-56CE228DA76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D9DC23-9EE4-4B69-BB4F-BF7ED5F2A5C3}"/>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3334828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1BDFC47-1317-4F04-8DAD-6E35B5C2974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115460D-CFBB-47C3-AE59-0318F8B163A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DDE50E2-0B0C-48CE-93A1-963360A3D650}"/>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4174DE71-659A-4D69-BF6D-97CA222E2ED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8462648-D245-4C2A-8C02-1702BDB10DD6}"/>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1759700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sv-SE" noProof="0"/>
              <a:t>Klicka här för att ändra mall för rubrikformat</a:t>
            </a:r>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sv-SE" noProof="0"/>
              <a:t>Klicka här för att ändra mall för underrubrikformat</a:t>
            </a:r>
          </a:p>
        </p:txBody>
      </p:sp>
      <p:sp>
        <p:nvSpPr>
          <p:cNvPr id="13321" name="Rectangle 9"/>
          <p:cNvSpPr>
            <a:spLocks noGrp="1" noChangeArrowheads="1"/>
          </p:cNvSpPr>
          <p:nvPr>
            <p:ph type="dt" sz="half" idx="2"/>
          </p:nvPr>
        </p:nvSpPr>
        <p:spPr/>
        <p:txBody>
          <a:bodyPr/>
          <a:lstStyle>
            <a:lvl1pPr>
              <a:defRPr/>
            </a:lvl1pPr>
          </a:lstStyle>
          <a:p>
            <a:fld id="{EF451A56-B52D-4ED2-9908-5112B3451511}" type="datetime1">
              <a:rPr lang="sv-SE" smtClean="0"/>
              <a:t>2024-02-21</a:t>
            </a:fld>
            <a:endParaRPr lang="sv-SE"/>
          </a:p>
        </p:txBody>
      </p:sp>
      <p:sp>
        <p:nvSpPr>
          <p:cNvPr id="13322" name="Rectangle 10"/>
          <p:cNvSpPr>
            <a:spLocks noGrp="1" noChangeArrowheads="1"/>
          </p:cNvSpPr>
          <p:nvPr>
            <p:ph type="ftr" sz="quarter" idx="3"/>
          </p:nvPr>
        </p:nvSpPr>
        <p:spPr/>
        <p:txBody>
          <a:bodyPr/>
          <a:lstStyle>
            <a:lvl1pPr>
              <a:defRPr/>
            </a:lvl1pPr>
          </a:lstStyle>
          <a:p>
            <a:r>
              <a:rPr lang="sv-SE"/>
              <a:t>2018-04-1</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extLst>
      <p:ext uri="{BB962C8B-B14F-4D97-AF65-F5344CB8AC3E}">
        <p14:creationId xmlns:p14="http://schemas.microsoft.com/office/powerpoint/2010/main" val="82460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A51D3-2692-44D3-BDCD-78D9B2EC24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03633A1-9329-431F-8FA8-DE7F45B67E5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16CA40-756A-4BB1-8B95-0A0B9393A622}"/>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11DC9B09-ECE4-4D06-BA64-04E11299E71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AABA262-9989-4C4E-A2E6-41981C4A9216}"/>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1375307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D420FF27-02F7-4B05-BD4F-B21798482822}" type="datetime1">
              <a:rPr lang="sv-SE" smtClean="0"/>
              <a:t>2024-02-21</a:t>
            </a:fld>
            <a:endParaRPr lang="sv-SE"/>
          </a:p>
        </p:txBody>
      </p:sp>
      <p:sp>
        <p:nvSpPr>
          <p:cNvPr id="5" name="Platshållare för sidfot 4"/>
          <p:cNvSpPr>
            <a:spLocks noGrp="1"/>
          </p:cNvSpPr>
          <p:nvPr>
            <p:ph type="ftr" sz="quarter" idx="11"/>
          </p:nvPr>
        </p:nvSpPr>
        <p:spPr/>
        <p:txBody>
          <a:bodyPr/>
          <a:lstStyle>
            <a:lvl1pPr>
              <a:defRPr/>
            </a:lvl1pPr>
          </a:lstStyle>
          <a:p>
            <a:r>
              <a:rPr lang="sv-SE"/>
              <a:t>2018-04-1</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385478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hasCustomPrompt="1"/>
          </p:nvPr>
        </p:nvSpPr>
        <p:spPr/>
        <p:txBody>
          <a:bodyPr/>
          <a:lstStyle>
            <a:lvl1pPr marL="0" indent="0">
              <a:buNone/>
              <a:defRPr/>
            </a:lvl1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51EAF951-213D-4C77-90A1-01585D866640}" type="datetime1">
              <a:rPr lang="sv-SE" smtClean="0"/>
              <a:t>2024-02-21</a:t>
            </a:fld>
            <a:endParaRPr lang="sv-SE"/>
          </a:p>
        </p:txBody>
      </p:sp>
      <p:sp>
        <p:nvSpPr>
          <p:cNvPr id="5" name="Platshållare för sidfot 4"/>
          <p:cNvSpPr>
            <a:spLocks noGrp="1"/>
          </p:cNvSpPr>
          <p:nvPr>
            <p:ph type="ftr" sz="quarter" idx="11"/>
          </p:nvPr>
        </p:nvSpPr>
        <p:spPr/>
        <p:txBody>
          <a:bodyPr/>
          <a:lstStyle>
            <a:lvl1pPr>
              <a:defRPr/>
            </a:lvl1pPr>
          </a:lstStyle>
          <a:p>
            <a:r>
              <a:rPr lang="sv-SE"/>
              <a:t>2018-04-1</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405813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958851" y="2159000"/>
            <a:ext cx="4957317" cy="3937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53869F79-B0F1-4243-961B-8A575E32864A}" type="datetime1">
              <a:rPr lang="sv-SE" smtClean="0"/>
              <a:t>2024-02-21</a:t>
            </a:fld>
            <a:endParaRPr lang="sv-SE"/>
          </a:p>
        </p:txBody>
      </p:sp>
      <p:sp>
        <p:nvSpPr>
          <p:cNvPr id="5" name="Platshållare för sidfot 4"/>
          <p:cNvSpPr>
            <a:spLocks noGrp="1"/>
          </p:cNvSpPr>
          <p:nvPr>
            <p:ph type="ftr" sz="quarter" idx="11"/>
          </p:nvPr>
        </p:nvSpPr>
        <p:spPr/>
        <p:txBody>
          <a:bodyPr/>
          <a:lstStyle>
            <a:lvl1pPr>
              <a:defRPr/>
            </a:lvl1pPr>
          </a:lstStyle>
          <a:p>
            <a:r>
              <a:rPr lang="sv-SE"/>
              <a:t>2018-04-1</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44715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lvl1pPr>
          </a:lstStyle>
          <a:p>
            <a:fld id="{F6D45A65-1491-4E98-8E35-C8BB68EB885F}" type="datetime1">
              <a:rPr lang="sv-SE" smtClean="0"/>
              <a:t>2024-02-21</a:t>
            </a:fld>
            <a:endParaRPr lang="sv-SE"/>
          </a:p>
        </p:txBody>
      </p:sp>
      <p:sp>
        <p:nvSpPr>
          <p:cNvPr id="4" name="Platshållare för sidfot 3"/>
          <p:cNvSpPr>
            <a:spLocks noGrp="1"/>
          </p:cNvSpPr>
          <p:nvPr>
            <p:ph type="ftr" sz="quarter" idx="11"/>
          </p:nvPr>
        </p:nvSpPr>
        <p:spPr/>
        <p:txBody>
          <a:bodyPr/>
          <a:lstStyle>
            <a:lvl1pPr>
              <a:defRPr/>
            </a:lvl1pPr>
          </a:lstStyle>
          <a:p>
            <a:r>
              <a:rPr lang="sv-SE"/>
              <a:t>2018-04-1</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a:p>
        </p:txBody>
      </p:sp>
    </p:spTree>
    <p:extLst>
      <p:ext uri="{BB962C8B-B14F-4D97-AF65-F5344CB8AC3E}">
        <p14:creationId xmlns:p14="http://schemas.microsoft.com/office/powerpoint/2010/main" val="1963215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C49657E1-27DB-4E7C-A822-2F55F2682755}" type="datetime1">
              <a:rPr lang="sv-SE" smtClean="0"/>
              <a:t>2024-02-21</a:t>
            </a:fld>
            <a:endParaRPr lang="sv-SE"/>
          </a:p>
        </p:txBody>
      </p:sp>
      <p:sp>
        <p:nvSpPr>
          <p:cNvPr id="3" name="Platshållare för sidfot 2"/>
          <p:cNvSpPr>
            <a:spLocks noGrp="1"/>
          </p:cNvSpPr>
          <p:nvPr>
            <p:ph type="ftr" sz="quarter" idx="11"/>
          </p:nvPr>
        </p:nvSpPr>
        <p:spPr/>
        <p:txBody>
          <a:bodyPr/>
          <a:lstStyle>
            <a:lvl1pPr>
              <a:defRPr/>
            </a:lvl1pPr>
          </a:lstStyle>
          <a:p>
            <a:r>
              <a:rPr lang="sv-SE"/>
              <a:t>2018-04-1</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a:p>
        </p:txBody>
      </p:sp>
    </p:spTree>
    <p:extLst>
      <p:ext uri="{BB962C8B-B14F-4D97-AF65-F5344CB8AC3E}">
        <p14:creationId xmlns:p14="http://schemas.microsoft.com/office/powerpoint/2010/main" val="4184621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sv-SE" noProof="0"/>
              <a:t>Klicka här för att ändra mall för rubrikformat</a:t>
            </a:r>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sv-SE" noProof="0"/>
              <a:t>Klicka här för att ändra mall för underrubrikformat</a:t>
            </a:r>
          </a:p>
        </p:txBody>
      </p:sp>
      <p:sp>
        <p:nvSpPr>
          <p:cNvPr id="13321" name="Rectangle 9"/>
          <p:cNvSpPr>
            <a:spLocks noGrp="1" noChangeArrowheads="1"/>
          </p:cNvSpPr>
          <p:nvPr>
            <p:ph type="dt" sz="half" idx="2"/>
          </p:nvPr>
        </p:nvSpPr>
        <p:spPr/>
        <p:txBody>
          <a:bodyPr/>
          <a:lstStyle>
            <a:lvl1pPr>
              <a:defRPr/>
            </a:lvl1pPr>
          </a:lstStyle>
          <a:p>
            <a:fld id="{89D52377-526E-4DF9-B4F3-66572E0BF431}" type="datetime1">
              <a:rPr lang="sv-SE" smtClean="0"/>
              <a:t>2024-02-21</a:t>
            </a:fld>
            <a:endParaRPr lang="sv-SE"/>
          </a:p>
        </p:txBody>
      </p:sp>
      <p:sp>
        <p:nvSpPr>
          <p:cNvPr id="13322" name="Rectangle 10"/>
          <p:cNvSpPr>
            <a:spLocks noGrp="1" noChangeArrowheads="1"/>
          </p:cNvSpPr>
          <p:nvPr>
            <p:ph type="ftr" sz="quarter" idx="3"/>
          </p:nvPr>
        </p:nvSpPr>
        <p:spPr/>
        <p:txBody>
          <a:bodyPr/>
          <a:lstStyle>
            <a:lvl1pPr>
              <a:defRPr/>
            </a:lvl1pPr>
          </a:lstStyle>
          <a:p>
            <a:r>
              <a:rPr lang="sv-SE"/>
              <a:t>Organisation/Namn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extLst>
      <p:ext uri="{BB962C8B-B14F-4D97-AF65-F5344CB8AC3E}">
        <p14:creationId xmlns:p14="http://schemas.microsoft.com/office/powerpoint/2010/main" val="743733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B994E8D3-EB01-4B97-B7C9-9BC7CD4011D7}" type="datetime1">
              <a:rPr lang="sv-SE" smtClean="0"/>
              <a:t>2024-02-21</a:t>
            </a:fld>
            <a:endParaRPr lang="sv-SE"/>
          </a:p>
        </p:txBody>
      </p:sp>
      <p:sp>
        <p:nvSpPr>
          <p:cNvPr id="5" name="Platshållare för sidfot 4"/>
          <p:cNvSpPr>
            <a:spLocks noGrp="1"/>
          </p:cNvSpPr>
          <p:nvPr>
            <p:ph type="ftr" sz="quarter" idx="11"/>
          </p:nvPr>
        </p:nvSpPr>
        <p:spPr/>
        <p:txBody>
          <a:bodyPr/>
          <a:lstStyle>
            <a:lvl1pPr>
              <a:defRPr/>
            </a:lvl1pPr>
          </a:lstStyle>
          <a:p>
            <a:r>
              <a:rPr lang="sv-SE"/>
              <a:t>Organisation/Namn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1541404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hasCustomPrompt="1"/>
          </p:nvPr>
        </p:nvSpPr>
        <p:spPr/>
        <p:txBody>
          <a:bodyPr/>
          <a:lstStyle>
            <a:lvl1pPr marL="0" indent="0">
              <a:buNone/>
              <a:defRPr/>
            </a:lvl1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A062B486-7D5D-4A95-8057-FB14BE0B3E07}" type="datetime1">
              <a:rPr lang="sv-SE" smtClean="0"/>
              <a:t>2024-02-21</a:t>
            </a:fld>
            <a:endParaRPr lang="sv-SE"/>
          </a:p>
        </p:txBody>
      </p:sp>
      <p:sp>
        <p:nvSpPr>
          <p:cNvPr id="5" name="Platshållare för sidfot 4"/>
          <p:cNvSpPr>
            <a:spLocks noGrp="1"/>
          </p:cNvSpPr>
          <p:nvPr>
            <p:ph type="ftr" sz="quarter" idx="11"/>
          </p:nvPr>
        </p:nvSpPr>
        <p:spPr/>
        <p:txBody>
          <a:bodyPr/>
          <a:lstStyle>
            <a:lvl1pPr>
              <a:defRPr/>
            </a:lvl1pPr>
          </a:lstStyle>
          <a:p>
            <a:r>
              <a:rPr lang="sv-SE"/>
              <a:t>Organisation/Namn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4234862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958851" y="2159000"/>
            <a:ext cx="4957317" cy="3937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0EC3363F-D19C-476B-A73C-4118F3F924A2}" type="datetime1">
              <a:rPr lang="sv-SE" smtClean="0"/>
              <a:t>2024-02-21</a:t>
            </a:fld>
            <a:endParaRPr lang="sv-SE"/>
          </a:p>
        </p:txBody>
      </p:sp>
      <p:sp>
        <p:nvSpPr>
          <p:cNvPr id="5" name="Platshållare för sidfot 4"/>
          <p:cNvSpPr>
            <a:spLocks noGrp="1"/>
          </p:cNvSpPr>
          <p:nvPr>
            <p:ph type="ftr" sz="quarter" idx="11"/>
          </p:nvPr>
        </p:nvSpPr>
        <p:spPr/>
        <p:txBody>
          <a:bodyPr/>
          <a:lstStyle>
            <a:lvl1pPr>
              <a:defRPr/>
            </a:lvl1pPr>
          </a:lstStyle>
          <a:p>
            <a:r>
              <a:rPr lang="sv-SE"/>
              <a:t>Organisation/Namn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02462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lvl1pPr>
          </a:lstStyle>
          <a:p>
            <a:fld id="{FCAFDE9C-59A9-44E0-8037-1A4D4FD91529}" type="datetime1">
              <a:rPr lang="sv-SE" smtClean="0"/>
              <a:t>2024-02-21</a:t>
            </a:fld>
            <a:endParaRPr lang="sv-SE"/>
          </a:p>
        </p:txBody>
      </p:sp>
      <p:sp>
        <p:nvSpPr>
          <p:cNvPr id="4" name="Platshållare för sidfot 3"/>
          <p:cNvSpPr>
            <a:spLocks noGrp="1"/>
          </p:cNvSpPr>
          <p:nvPr>
            <p:ph type="ftr" sz="quarter" idx="11"/>
          </p:nvPr>
        </p:nvSpPr>
        <p:spPr/>
        <p:txBody>
          <a:bodyPr/>
          <a:lstStyle>
            <a:lvl1pPr>
              <a:defRPr/>
            </a:lvl1pPr>
          </a:lstStyle>
          <a:p>
            <a:r>
              <a:rPr lang="sv-SE"/>
              <a:t>Organisation/Namn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a:p>
        </p:txBody>
      </p:sp>
    </p:spTree>
    <p:extLst>
      <p:ext uri="{BB962C8B-B14F-4D97-AF65-F5344CB8AC3E}">
        <p14:creationId xmlns:p14="http://schemas.microsoft.com/office/powerpoint/2010/main" val="354872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grön bakgrund">
    <p:bg>
      <p:bgPr>
        <a:solidFill>
          <a:schemeClr val="tx2">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A51D3-2692-44D3-BDCD-78D9B2EC24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03633A1-9329-431F-8FA8-DE7F45B67E5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16CA40-756A-4BB1-8B95-0A0B9393A622}"/>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11DC9B09-ECE4-4D06-BA64-04E11299E71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AABA262-9989-4C4E-A2E6-41981C4A9216}"/>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1195790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993DE38C-CF70-45B2-B712-2C7647C5ECF8}" type="datetime1">
              <a:rPr lang="sv-SE" smtClean="0"/>
              <a:t>2024-02-21</a:t>
            </a:fld>
            <a:endParaRPr lang="sv-SE"/>
          </a:p>
        </p:txBody>
      </p:sp>
      <p:sp>
        <p:nvSpPr>
          <p:cNvPr id="3" name="Platshållare för sidfot 2"/>
          <p:cNvSpPr>
            <a:spLocks noGrp="1"/>
          </p:cNvSpPr>
          <p:nvPr>
            <p:ph type="ftr" sz="quarter" idx="11"/>
          </p:nvPr>
        </p:nvSpPr>
        <p:spPr/>
        <p:txBody>
          <a:bodyPr/>
          <a:lstStyle>
            <a:lvl1pPr>
              <a:defRPr/>
            </a:lvl1pPr>
          </a:lstStyle>
          <a:p>
            <a:r>
              <a:rPr lang="sv-SE"/>
              <a:t>Organisation/Namn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a:p>
        </p:txBody>
      </p:sp>
    </p:spTree>
    <p:extLst>
      <p:ext uri="{BB962C8B-B14F-4D97-AF65-F5344CB8AC3E}">
        <p14:creationId xmlns:p14="http://schemas.microsoft.com/office/powerpoint/2010/main" val="949439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Grundsida">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name="think-cell Slide" r:id="rId6" imgW="590" imgH="591" progId="TCLayout.ActiveDocument.1">
                  <p:embed/>
                </p:oleObj>
              </mc:Choice>
              <mc:Fallback>
                <p:oleObj name="think-cell Slide" r:id="rId6" imgW="590" imgH="591" progId="TCLayout.ActiveDocument.1">
                  <p:embed/>
                  <p:pic>
                    <p:nvPicPr>
                      <p:cNvPr id="3" name="Objekt 2" hidden="1"/>
                      <p:cNvPicPr/>
                      <p:nvPr/>
                    </p:nvPicPr>
                    <p:blipFill>
                      <a:blip r:embed="rId7"/>
                      <a:stretch>
                        <a:fillRect/>
                      </a:stretch>
                    </p:blipFill>
                    <p:spPr>
                      <a:xfrm>
                        <a:off x="2163" y="1624"/>
                        <a:ext cx="2159" cy="1619"/>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942A457F-FFEE-411F-9E29-60124A40B3B7}"/>
              </a:ext>
            </a:extLst>
          </p:cNvPr>
          <p:cNvSpPr/>
          <p:nvPr userDrawn="1">
            <p:custDataLst>
              <p:tags r:id="rId2"/>
            </p:custDataLst>
          </p:nvPr>
        </p:nvSpPr>
        <p:spPr>
          <a:xfrm>
            <a:off x="0" y="0"/>
            <a:ext cx="215979" cy="161974"/>
          </a:xfrm>
          <a:prstGeom prst="rect">
            <a:avLst/>
          </a:pr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ctr" eaLnBrk="1">
              <a:lnSpc>
                <a:spcPct val="100000"/>
              </a:lnSpc>
              <a:spcBef>
                <a:spcPct val="0"/>
              </a:spcBef>
              <a:spcAft>
                <a:spcPct val="0"/>
              </a:spcAft>
            </a:pPr>
            <a:endParaRPr lang="sv-SE" sz="1837" b="0" i="0" baseline="0">
              <a:solidFill>
                <a:schemeClr val="tx1"/>
              </a:solidFill>
              <a:latin typeface="Verdana" panose="020B0604030504040204" pitchFamily="34" charset="0"/>
              <a:ea typeface="Geneva"/>
              <a:cs typeface="+mj-cs"/>
              <a:sym typeface="Verdana" panose="020B0604030504040204" pitchFamily="34" charset="0"/>
            </a:endParaRPr>
          </a:p>
        </p:txBody>
      </p:sp>
      <p:sp>
        <p:nvSpPr>
          <p:cNvPr id="2" name="Rubrik 1"/>
          <p:cNvSpPr>
            <a:spLocks noGrp="1"/>
          </p:cNvSpPr>
          <p:nvPr>
            <p:ph type="title"/>
          </p:nvPr>
        </p:nvSpPr>
        <p:spPr>
          <a:xfrm>
            <a:off x="440597" y="1018315"/>
            <a:ext cx="11201235" cy="282706"/>
          </a:xfrm>
        </p:spPr>
        <p:txBody>
          <a:bodyPr wrap="square">
            <a:spAutoFit/>
          </a:bodyPr>
          <a:lstStyle>
            <a:lvl1pPr>
              <a:lnSpc>
                <a:spcPct val="100000"/>
              </a:lnSpc>
              <a:defRPr sz="1837">
                <a:solidFill>
                  <a:schemeClr val="tx1"/>
                </a:solidFill>
              </a:defRPr>
            </a:lvl1pPr>
          </a:lstStyle>
          <a:p>
            <a:r>
              <a:rPr lang="sv-SE" err="1"/>
              <a:t>Click</a:t>
            </a:r>
            <a:r>
              <a:rPr lang="sv-SE"/>
              <a:t> to </a:t>
            </a:r>
            <a:r>
              <a:rPr lang="sv-SE" err="1"/>
              <a:t>edit</a:t>
            </a:r>
            <a:r>
              <a:rPr lang="sv-SE"/>
              <a:t> Master </a:t>
            </a:r>
            <a:r>
              <a:rPr lang="sv-SE" err="1"/>
              <a:t>title</a:t>
            </a:r>
            <a:r>
              <a:rPr lang="sv-SE"/>
              <a:t> style</a:t>
            </a:r>
          </a:p>
        </p:txBody>
      </p:sp>
      <p:sp>
        <p:nvSpPr>
          <p:cNvPr id="12" name="Rectangle 280"/>
          <p:cNvSpPr>
            <a:spLocks noGrp="1" noChangeArrowheads="1"/>
          </p:cNvSpPr>
          <p:nvPr>
            <p:ph type="sldNum" sz="quarter" idx="4"/>
          </p:nvPr>
        </p:nvSpPr>
        <p:spPr bwMode="white">
          <a:xfrm>
            <a:off x="5840894" y="6608796"/>
            <a:ext cx="542612" cy="180601"/>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ctr">
              <a:defRPr sz="765" smtClean="0">
                <a:solidFill>
                  <a:schemeClr val="tx1">
                    <a:lumMod val="65000"/>
                    <a:lumOff val="35000"/>
                  </a:schemeClr>
                </a:solidFill>
              </a:defRPr>
            </a:lvl1pPr>
          </a:lstStyle>
          <a:p>
            <a:pPr>
              <a:defRPr/>
            </a:pPr>
            <a:fld id="{7F347C52-E49B-4AE3-9F3B-4526700C009D}" type="slidenum">
              <a:rPr lang="sv-SE" smtClean="0"/>
              <a:pPr>
                <a:defRPr/>
              </a:pPr>
              <a:t>‹#›</a:t>
            </a:fld>
            <a:r>
              <a:rPr lang="sv-SE"/>
              <a:t> </a:t>
            </a:r>
          </a:p>
        </p:txBody>
      </p:sp>
      <p:sp>
        <p:nvSpPr>
          <p:cNvPr id="13" name="Platshållare för sidfot 4"/>
          <p:cNvSpPr>
            <a:spLocks noGrp="1"/>
          </p:cNvSpPr>
          <p:nvPr>
            <p:ph type="ftr" sz="quarter" idx="3"/>
          </p:nvPr>
        </p:nvSpPr>
        <p:spPr>
          <a:xfrm>
            <a:off x="440597" y="6608796"/>
            <a:ext cx="4788904" cy="200829"/>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l">
              <a:defRPr lang="en-GB" sz="765" dirty="0">
                <a:solidFill>
                  <a:schemeClr val="tx1">
                    <a:lumMod val="65000"/>
                    <a:lumOff val="35000"/>
                  </a:schemeClr>
                </a:solidFill>
              </a:defRPr>
            </a:lvl1pPr>
          </a:lstStyle>
          <a:p>
            <a:r>
              <a:rPr lang="sv-SE"/>
              <a:t>JANUARI 2020</a:t>
            </a:r>
          </a:p>
        </p:txBody>
      </p:sp>
      <p:sp>
        <p:nvSpPr>
          <p:cNvPr id="14" name="Text Placeholder 7"/>
          <p:cNvSpPr>
            <a:spLocks noGrp="1"/>
          </p:cNvSpPr>
          <p:nvPr>
            <p:ph type="body" sz="quarter" idx="19" hasCustomPrompt="1"/>
            <p:custDataLst>
              <p:tags r:id="rId3"/>
            </p:custDataLst>
          </p:nvPr>
        </p:nvSpPr>
        <p:spPr>
          <a:xfrm>
            <a:off x="440597" y="1678992"/>
            <a:ext cx="11201235" cy="243465"/>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1378" i="0" dirty="0" smtClean="0">
                <a:solidFill>
                  <a:schemeClr val="tx1"/>
                </a:solidFill>
              </a:defRPr>
            </a:lvl1pPr>
          </a:lstStyle>
          <a:p>
            <a:pPr lvl="0"/>
            <a:r>
              <a:rPr lang="sv-SE" err="1"/>
              <a:t>Click</a:t>
            </a:r>
            <a:r>
              <a:rPr lang="sv-SE"/>
              <a:t> to </a:t>
            </a:r>
            <a:r>
              <a:rPr lang="sv-SE" err="1"/>
              <a:t>edit</a:t>
            </a:r>
            <a:r>
              <a:rPr lang="sv-SE"/>
              <a:t> Master text </a:t>
            </a:r>
            <a:r>
              <a:rPr lang="sv-SE" err="1"/>
              <a:t>styles</a:t>
            </a:r>
            <a:endParaRPr lang="sv-SE"/>
          </a:p>
        </p:txBody>
      </p:sp>
      <p:sp>
        <p:nvSpPr>
          <p:cNvPr id="10" name="Text Placeholder 8"/>
          <p:cNvSpPr>
            <a:spLocks noGrp="1"/>
          </p:cNvSpPr>
          <p:nvPr>
            <p:ph type="body" sz="quarter" idx="12" hasCustomPrompt="1"/>
            <p:custDataLst>
              <p:tags r:id="rId4"/>
            </p:custDataLst>
          </p:nvPr>
        </p:nvSpPr>
        <p:spPr>
          <a:xfrm>
            <a:off x="440596" y="6061089"/>
            <a:ext cx="10198517" cy="510219"/>
          </a:xfrm>
        </p:spPr>
        <p:txBody>
          <a:bodyPr anchor="b" anchorCtr="0"/>
          <a:lstStyle>
            <a:lvl1pPr marL="471341" indent="-471341" defTabSz="479844">
              <a:lnSpc>
                <a:spcPts val="689"/>
              </a:lnSpc>
              <a:spcAft>
                <a:spcPts val="0"/>
              </a:spcAft>
              <a:tabLst>
                <a:tab pos="359579" algn="r"/>
                <a:tab pos="479844" algn="l"/>
              </a:tabLst>
              <a:defRPr sz="765">
                <a:solidFill>
                  <a:schemeClr val="tx1">
                    <a:lumMod val="65000"/>
                    <a:lumOff val="35000"/>
                  </a:schemeClr>
                </a:solidFill>
              </a:defRPr>
            </a:lvl1pPr>
          </a:lstStyle>
          <a:p>
            <a:pPr marL="471341" lvl="0" indent="-471341" defTabSz="479844">
              <a:lnSpc>
                <a:spcPts val="765"/>
              </a:lnSpc>
              <a:spcAft>
                <a:spcPts val="0"/>
              </a:spcAft>
              <a:tabLst>
                <a:tab pos="359579" algn="r"/>
                <a:tab pos="479844" algn="l"/>
              </a:tabLst>
            </a:pPr>
            <a:r>
              <a:rPr lang="sv-SE" sz="765">
                <a:ea typeface="Verdana" pitchFamily="34" charset="0"/>
                <a:cs typeface="Verdana" pitchFamily="34" charset="0"/>
              </a:rPr>
              <a:t>	Not:	</a:t>
            </a:r>
            <a:r>
              <a:rPr lang="sv-SE" sz="765" err="1">
                <a:ea typeface="Verdana" pitchFamily="34" charset="0"/>
                <a:cs typeface="Verdana" pitchFamily="34" charset="0"/>
              </a:rPr>
              <a:t>xxxxxx</a:t>
            </a:r>
            <a:endParaRPr lang="sv-SE" sz="765">
              <a:ea typeface="Verdana" pitchFamily="34" charset="0"/>
              <a:cs typeface="Verdana" pitchFamily="34" charset="0"/>
            </a:endParaRPr>
          </a:p>
          <a:p>
            <a:pPr marL="471341" lvl="0" indent="-471341" defTabSz="479844">
              <a:lnSpc>
                <a:spcPts val="765"/>
              </a:lnSpc>
              <a:spcAft>
                <a:spcPts val="0"/>
              </a:spcAft>
              <a:tabLst>
                <a:tab pos="359579" algn="r"/>
                <a:tab pos="479844" algn="l"/>
              </a:tabLst>
            </a:pPr>
            <a:r>
              <a:rPr lang="sv-SE" sz="765">
                <a:ea typeface="Verdana" pitchFamily="34" charset="0"/>
                <a:cs typeface="Verdana" pitchFamily="34" charset="0"/>
              </a:rPr>
              <a:t>	*	xxx</a:t>
            </a:r>
          </a:p>
          <a:p>
            <a:pPr marL="471341" lvl="0" indent="-471341" defTabSz="479844">
              <a:lnSpc>
                <a:spcPts val="765"/>
              </a:lnSpc>
              <a:spcAft>
                <a:spcPts val="0"/>
              </a:spcAft>
              <a:tabLst>
                <a:tab pos="359579" algn="r"/>
                <a:tab pos="479844" algn="l"/>
              </a:tabLst>
            </a:pPr>
            <a:r>
              <a:rPr lang="sv-SE" sz="765">
                <a:ea typeface="Verdana" pitchFamily="34" charset="0"/>
                <a:cs typeface="Verdana" pitchFamily="34" charset="0"/>
              </a:rPr>
              <a:t>	Källa:	</a:t>
            </a:r>
            <a:r>
              <a:rPr lang="sv-SE" sz="765" err="1">
                <a:ea typeface="Verdana" pitchFamily="34" charset="0"/>
                <a:cs typeface="Verdana" pitchFamily="34" charset="0"/>
              </a:rPr>
              <a:t>xxxx</a:t>
            </a:r>
            <a:endParaRPr lang="sv-SE" sz="765">
              <a:ea typeface="Verdana" pitchFamily="34" charset="0"/>
              <a:cs typeface="Verdana" pitchFamily="34" charset="0"/>
            </a:endParaRPr>
          </a:p>
        </p:txBody>
      </p:sp>
    </p:spTree>
    <p:extLst>
      <p:ext uri="{BB962C8B-B14F-4D97-AF65-F5344CB8AC3E}">
        <p14:creationId xmlns:p14="http://schemas.microsoft.com/office/powerpoint/2010/main" val="344034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D30F0E8-C24C-4D89-9CBD-33BA60B70B2E}"/>
              </a:ext>
            </a:extLst>
          </p:cNvPr>
          <p:cNvSpPr/>
          <p:nvPr/>
        </p:nvSpPr>
        <p:spPr>
          <a:xfrm>
            <a:off x="128789" y="109035"/>
            <a:ext cx="11925836" cy="50871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B737EF5-1C13-4F65-AE30-8B5EEE2A03FC}"/>
              </a:ext>
            </a:extLst>
          </p:cNvPr>
          <p:cNvSpPr>
            <a:spLocks noGrp="1"/>
          </p:cNvSpPr>
          <p:nvPr>
            <p:ph type="ctrTitle" hasCustomPrompt="1"/>
          </p:nvPr>
        </p:nvSpPr>
        <p:spPr>
          <a:xfrm>
            <a:off x="880056" y="1017432"/>
            <a:ext cx="9144000" cy="1320132"/>
          </a:xfrm>
        </p:spPr>
        <p:txBody>
          <a:bodyPr anchor="t" anchorCtr="0"/>
          <a:lstStyle>
            <a:lvl1pPr algn="l">
              <a:defRPr sz="4400">
                <a:solidFill>
                  <a:schemeClr val="bg1"/>
                </a:solidFill>
              </a:defRPr>
            </a:lvl1pPr>
          </a:lstStyle>
          <a:p>
            <a:r>
              <a:rPr lang="sv-SE"/>
              <a:t>Rubrik</a:t>
            </a:r>
          </a:p>
        </p:txBody>
      </p:sp>
      <p:sp>
        <p:nvSpPr>
          <p:cNvPr id="3" name="Underrubrik 2">
            <a:extLst>
              <a:ext uri="{FF2B5EF4-FFF2-40B4-BE49-F238E27FC236}">
                <a16:creationId xmlns:a16="http://schemas.microsoft.com/office/drawing/2014/main" id="{C8A45FAF-5383-4144-BFE3-EB218486AF4D}"/>
              </a:ext>
            </a:extLst>
          </p:cNvPr>
          <p:cNvSpPr>
            <a:spLocks noGrp="1"/>
          </p:cNvSpPr>
          <p:nvPr>
            <p:ph type="subTitle" idx="1"/>
          </p:nvPr>
        </p:nvSpPr>
        <p:spPr>
          <a:xfrm>
            <a:off x="880056" y="2426869"/>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13" name="Bildobjekt 12" descr="Logotyp för Region Stockholm.">
            <a:extLst>
              <a:ext uri="{FF2B5EF4-FFF2-40B4-BE49-F238E27FC236}">
                <a16:creationId xmlns:a16="http://schemas.microsoft.com/office/drawing/2014/main" id="{3E8EDB84-2423-4278-9334-4AA30AF076EC}"/>
              </a:ext>
            </a:extLst>
          </p:cNvPr>
          <p:cNvPicPr>
            <a:picLocks noChangeAspect="1"/>
          </p:cNvPicPr>
          <p:nvPr/>
        </p:nvPicPr>
        <p:blipFill>
          <a:blip r:embed="rId2"/>
          <a:stretch>
            <a:fillRect/>
          </a:stretch>
        </p:blipFill>
        <p:spPr>
          <a:xfrm>
            <a:off x="7750413" y="5713031"/>
            <a:ext cx="3086463" cy="549002"/>
          </a:xfrm>
          <a:prstGeom prst="rect">
            <a:avLst/>
          </a:prstGeom>
        </p:spPr>
      </p:pic>
      <p:pic>
        <p:nvPicPr>
          <p:cNvPr id="14" name="Bildobjekt 13" descr="Logotyp för Storstockholm.">
            <a:extLst>
              <a:ext uri="{FF2B5EF4-FFF2-40B4-BE49-F238E27FC236}">
                <a16:creationId xmlns:a16="http://schemas.microsoft.com/office/drawing/2014/main" id="{F0DD8F82-8EEF-4DC5-9A8C-18E787952FF0}"/>
              </a:ext>
            </a:extLst>
          </p:cNvPr>
          <p:cNvPicPr>
            <a:picLocks noChangeAspect="1"/>
          </p:cNvPicPr>
          <p:nvPr/>
        </p:nvPicPr>
        <p:blipFill>
          <a:blip r:embed="rId3"/>
          <a:stretch>
            <a:fillRect/>
          </a:stretch>
        </p:blipFill>
        <p:spPr>
          <a:xfrm>
            <a:off x="1978000" y="5713031"/>
            <a:ext cx="2100315" cy="549003"/>
          </a:xfrm>
          <a:prstGeom prst="rect">
            <a:avLst/>
          </a:prstGeom>
        </p:spPr>
      </p:pic>
      <p:sp>
        <p:nvSpPr>
          <p:cNvPr id="10" name="Platshållare för datum 9">
            <a:extLst>
              <a:ext uri="{FF2B5EF4-FFF2-40B4-BE49-F238E27FC236}">
                <a16:creationId xmlns:a16="http://schemas.microsoft.com/office/drawing/2014/main" id="{FDEC8BA2-AEB4-4E07-B922-C2E723E317EA}"/>
              </a:ext>
            </a:extLst>
          </p:cNvPr>
          <p:cNvSpPr>
            <a:spLocks noGrp="1"/>
          </p:cNvSpPr>
          <p:nvPr>
            <p:ph type="dt" sz="half" idx="10"/>
          </p:nvPr>
        </p:nvSpPr>
        <p:spPr>
          <a:xfrm>
            <a:off x="128789" y="6239443"/>
            <a:ext cx="1409986" cy="365125"/>
          </a:xfrm>
        </p:spPr>
        <p:txBody>
          <a:bodyPr/>
          <a:lstStyle/>
          <a:p>
            <a:fld id="{A3FD75C0-EF13-47D6-83C9-DC46195B1DA1}" type="datetimeFigureOut">
              <a:rPr lang="sv-SE" smtClean="0"/>
              <a:t>2024-02-21</a:t>
            </a:fld>
            <a:endParaRPr lang="sv-SE"/>
          </a:p>
        </p:txBody>
      </p:sp>
      <p:sp>
        <p:nvSpPr>
          <p:cNvPr id="11" name="Platshållare för sidfot 10">
            <a:extLst>
              <a:ext uri="{FF2B5EF4-FFF2-40B4-BE49-F238E27FC236}">
                <a16:creationId xmlns:a16="http://schemas.microsoft.com/office/drawing/2014/main" id="{3BA7E61C-B0FF-4D5E-B9D1-A1A8889624C1}"/>
              </a:ext>
            </a:extLst>
          </p:cNvPr>
          <p:cNvSpPr>
            <a:spLocks noGrp="1"/>
          </p:cNvSpPr>
          <p:nvPr>
            <p:ph type="ftr" sz="quarter" idx="11"/>
          </p:nvPr>
        </p:nvSpPr>
        <p:spPr>
          <a:xfrm>
            <a:off x="128789" y="6413750"/>
            <a:ext cx="6469552" cy="365125"/>
          </a:xfrm>
        </p:spPr>
        <p:txBody>
          <a:bodyPr/>
          <a:lstStyle>
            <a:lvl1pPr algn="l">
              <a:defRPr/>
            </a:lvl1pPr>
          </a:lstStyle>
          <a:p>
            <a:r>
              <a:rPr lang="sv-SE"/>
              <a:t>Namn</a:t>
            </a:r>
          </a:p>
        </p:txBody>
      </p:sp>
      <p:sp>
        <p:nvSpPr>
          <p:cNvPr id="15" name="Platshållare för bildnummer 14">
            <a:extLst>
              <a:ext uri="{FF2B5EF4-FFF2-40B4-BE49-F238E27FC236}">
                <a16:creationId xmlns:a16="http://schemas.microsoft.com/office/drawing/2014/main" id="{2D5A8B80-373B-421F-9A33-4718BACC37CD}"/>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3642563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A51D3-2692-44D3-BDCD-78D9B2EC24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03633A1-9329-431F-8FA8-DE7F45B67E5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16CA40-756A-4BB1-8B95-0A0B9393A622}"/>
              </a:ext>
            </a:extLst>
          </p:cNvPr>
          <p:cNvSpPr>
            <a:spLocks noGrp="1"/>
          </p:cNvSpPr>
          <p:nvPr>
            <p:ph type="dt" sz="half" idx="10"/>
          </p:nvPr>
        </p:nvSpPr>
        <p:spPr/>
        <p:txBody>
          <a:bodyPr/>
          <a:lstStyle/>
          <a:p>
            <a:fld id="{A3FD75C0-EF13-47D6-83C9-DC46195B1DA1}" type="datetimeFigureOut">
              <a:rPr lang="sv-SE" smtClean="0"/>
              <a:t>2024-02-21</a:t>
            </a:fld>
            <a:endParaRPr lang="sv-SE"/>
          </a:p>
        </p:txBody>
      </p:sp>
      <p:sp>
        <p:nvSpPr>
          <p:cNvPr id="5" name="Platshållare för sidfot 4">
            <a:extLst>
              <a:ext uri="{FF2B5EF4-FFF2-40B4-BE49-F238E27FC236}">
                <a16:creationId xmlns:a16="http://schemas.microsoft.com/office/drawing/2014/main" id="{11DC9B09-ECE4-4D06-BA64-04E11299E71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AABA262-9989-4C4E-A2E6-41981C4A9216}"/>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425380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Rubrik och innehåll grön bakgrund">
    <p:bg>
      <p:bgPr>
        <a:solidFill>
          <a:schemeClr val="tx2">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A51D3-2692-44D3-BDCD-78D9B2EC24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03633A1-9329-431F-8FA8-DE7F45B67E5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16CA40-756A-4BB1-8B95-0A0B9393A622}"/>
              </a:ext>
            </a:extLst>
          </p:cNvPr>
          <p:cNvSpPr>
            <a:spLocks noGrp="1"/>
          </p:cNvSpPr>
          <p:nvPr>
            <p:ph type="dt" sz="half" idx="10"/>
          </p:nvPr>
        </p:nvSpPr>
        <p:spPr/>
        <p:txBody>
          <a:bodyPr/>
          <a:lstStyle/>
          <a:p>
            <a:fld id="{A3FD75C0-EF13-47D6-83C9-DC46195B1DA1}" type="datetimeFigureOut">
              <a:rPr lang="sv-SE" smtClean="0"/>
              <a:t>2024-02-21</a:t>
            </a:fld>
            <a:endParaRPr lang="sv-SE"/>
          </a:p>
        </p:txBody>
      </p:sp>
      <p:sp>
        <p:nvSpPr>
          <p:cNvPr id="5" name="Platshållare för sidfot 4">
            <a:extLst>
              <a:ext uri="{FF2B5EF4-FFF2-40B4-BE49-F238E27FC236}">
                <a16:creationId xmlns:a16="http://schemas.microsoft.com/office/drawing/2014/main" id="{11DC9B09-ECE4-4D06-BA64-04E11299E71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AABA262-9989-4C4E-A2E6-41981C4A9216}"/>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2991268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Rubrik och innehåll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A51D3-2692-44D3-BDCD-78D9B2EC240F}"/>
              </a:ext>
            </a:extLst>
          </p:cNvPr>
          <p:cNvSpPr>
            <a:spLocks noGrp="1"/>
          </p:cNvSpPr>
          <p:nvPr>
            <p:ph type="title"/>
          </p:nvPr>
        </p:nvSpPr>
        <p:spPr>
          <a:xfrm>
            <a:off x="838200" y="365125"/>
            <a:ext cx="5181600"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03633A1-9329-431F-8FA8-DE7F45B67E55}"/>
              </a:ext>
            </a:extLst>
          </p:cNvPr>
          <p:cNvSpPr>
            <a:spLocks noGrp="1"/>
          </p:cNvSpPr>
          <p:nvPr>
            <p:ph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16CA40-756A-4BB1-8B95-0A0B9393A622}"/>
              </a:ext>
            </a:extLst>
          </p:cNvPr>
          <p:cNvSpPr>
            <a:spLocks noGrp="1"/>
          </p:cNvSpPr>
          <p:nvPr>
            <p:ph type="dt" sz="half" idx="10"/>
          </p:nvPr>
        </p:nvSpPr>
        <p:spPr>
          <a:xfrm>
            <a:off x="6191597" y="6471610"/>
            <a:ext cx="1187325" cy="365125"/>
          </a:xfrm>
        </p:spPr>
        <p:txBody>
          <a:bodyPr/>
          <a:lstStyle/>
          <a:p>
            <a:fld id="{A3FD75C0-EF13-47D6-83C9-DC46195B1DA1}" type="datetimeFigureOut">
              <a:rPr lang="sv-SE" smtClean="0"/>
              <a:t>2024-02-21</a:t>
            </a:fld>
            <a:endParaRPr lang="sv-SE"/>
          </a:p>
        </p:txBody>
      </p:sp>
      <p:sp>
        <p:nvSpPr>
          <p:cNvPr id="5" name="Platshållare för sidfot 4">
            <a:extLst>
              <a:ext uri="{FF2B5EF4-FFF2-40B4-BE49-F238E27FC236}">
                <a16:creationId xmlns:a16="http://schemas.microsoft.com/office/drawing/2014/main" id="{11DC9B09-ECE4-4D06-BA64-04E11299E71F}"/>
              </a:ext>
            </a:extLst>
          </p:cNvPr>
          <p:cNvSpPr>
            <a:spLocks noGrp="1"/>
          </p:cNvSpPr>
          <p:nvPr>
            <p:ph type="ftr" sz="quarter" idx="11"/>
          </p:nvPr>
        </p:nvSpPr>
        <p:spPr>
          <a:xfrm>
            <a:off x="7265320" y="6471610"/>
            <a:ext cx="3250280" cy="365125"/>
          </a:xfrm>
        </p:spPr>
        <p:txBody>
          <a:bodyPr/>
          <a:lstStyle/>
          <a:p>
            <a:endParaRPr lang="sv-SE"/>
          </a:p>
        </p:txBody>
      </p:sp>
      <p:sp>
        <p:nvSpPr>
          <p:cNvPr id="6" name="Platshållare för bildnummer 5">
            <a:extLst>
              <a:ext uri="{FF2B5EF4-FFF2-40B4-BE49-F238E27FC236}">
                <a16:creationId xmlns:a16="http://schemas.microsoft.com/office/drawing/2014/main" id="{3AABA262-9989-4C4E-A2E6-41981C4A9216}"/>
              </a:ext>
            </a:extLst>
          </p:cNvPr>
          <p:cNvSpPr>
            <a:spLocks noGrp="1"/>
          </p:cNvSpPr>
          <p:nvPr>
            <p:ph type="sldNum" sz="quarter" idx="12"/>
          </p:nvPr>
        </p:nvSpPr>
        <p:spPr>
          <a:xfrm>
            <a:off x="10648807" y="6471610"/>
            <a:ext cx="1409986" cy="365125"/>
          </a:xfrm>
        </p:spPr>
        <p:txBody>
          <a:bodyPr/>
          <a:lstStyle/>
          <a:p>
            <a:fld id="{1A7B370E-5095-4151-AC93-16C785CC0C35}" type="slidenum">
              <a:rPr lang="sv-SE" smtClean="0"/>
              <a:t>‹#›</a:t>
            </a:fld>
            <a:endParaRPr lang="sv-SE"/>
          </a:p>
        </p:txBody>
      </p:sp>
      <p:sp>
        <p:nvSpPr>
          <p:cNvPr id="9" name="Platshållare för bild 8">
            <a:extLst>
              <a:ext uri="{FF2B5EF4-FFF2-40B4-BE49-F238E27FC236}">
                <a16:creationId xmlns:a16="http://schemas.microsoft.com/office/drawing/2014/main" id="{F095A3E8-21FE-41A7-850F-080F8DE5FE8A}"/>
              </a:ext>
            </a:extLst>
          </p:cNvPr>
          <p:cNvSpPr>
            <a:spLocks noGrp="1"/>
          </p:cNvSpPr>
          <p:nvPr>
            <p:ph type="pic" sz="quarter" idx="13"/>
          </p:nvPr>
        </p:nvSpPr>
        <p:spPr>
          <a:xfrm>
            <a:off x="6096000" y="0"/>
            <a:ext cx="6096000" cy="6858000"/>
          </a:xfrm>
        </p:spPr>
        <p:txBody>
          <a:bodyPr/>
          <a:lstStyle/>
          <a:p>
            <a:r>
              <a:rPr lang="sv-SE"/>
              <a:t>Klicka på ikonen för att lägga till en bild</a:t>
            </a:r>
          </a:p>
        </p:txBody>
      </p:sp>
      <p:sp>
        <p:nvSpPr>
          <p:cNvPr id="8" name="Rektangel 7">
            <a:extLst>
              <a:ext uri="{FF2B5EF4-FFF2-40B4-BE49-F238E27FC236}">
                <a16:creationId xmlns:a16="http://schemas.microsoft.com/office/drawing/2014/main" id="{612F38C1-163D-49A4-9979-9BE1CE36969E}"/>
              </a:ext>
            </a:extLst>
          </p:cNvPr>
          <p:cNvSpPr/>
          <p:nvPr/>
        </p:nvSpPr>
        <p:spPr>
          <a:xfrm>
            <a:off x="0" y="0"/>
            <a:ext cx="135467" cy="6858000"/>
          </a:xfrm>
          <a:prstGeom prst="rect">
            <a:avLst/>
          </a:prstGeom>
          <a:solidFill>
            <a:srgbClr val="004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Logotyp för Region Stockholm.">
            <a:extLst>
              <a:ext uri="{FF2B5EF4-FFF2-40B4-BE49-F238E27FC236}">
                <a16:creationId xmlns:a16="http://schemas.microsoft.com/office/drawing/2014/main" id="{3D057A55-60F5-D2B7-619C-3D9408564B32}"/>
              </a:ext>
            </a:extLst>
          </p:cNvPr>
          <p:cNvPicPr>
            <a:picLocks noChangeAspect="1"/>
          </p:cNvPicPr>
          <p:nvPr userDrawn="1"/>
        </p:nvPicPr>
        <p:blipFill>
          <a:blip r:embed="rId2"/>
          <a:stretch>
            <a:fillRect/>
          </a:stretch>
        </p:blipFill>
        <p:spPr>
          <a:xfrm>
            <a:off x="2050602" y="6292250"/>
            <a:ext cx="1894716" cy="337021"/>
          </a:xfrm>
          <a:prstGeom prst="rect">
            <a:avLst/>
          </a:prstGeom>
        </p:spPr>
      </p:pic>
      <p:pic>
        <p:nvPicPr>
          <p:cNvPr id="12" name="Bildobjekt 11">
            <a:extLst>
              <a:ext uri="{FF2B5EF4-FFF2-40B4-BE49-F238E27FC236}">
                <a16:creationId xmlns:a16="http://schemas.microsoft.com/office/drawing/2014/main" id="{1E5CA1D3-406D-FA18-2E8D-0BFEB97105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225" y="6320260"/>
            <a:ext cx="1473276" cy="277323"/>
          </a:xfrm>
          <a:prstGeom prst="rect">
            <a:avLst/>
          </a:prstGeom>
        </p:spPr>
      </p:pic>
    </p:spTree>
    <p:extLst>
      <p:ext uri="{BB962C8B-B14F-4D97-AF65-F5344CB8AC3E}">
        <p14:creationId xmlns:p14="http://schemas.microsoft.com/office/powerpoint/2010/main" val="2469002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Rubrik och innehåll med bild grön bakgrund">
    <p:bg>
      <p:bgPr>
        <a:solidFill>
          <a:schemeClr val="tx2">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A51D3-2692-44D3-BDCD-78D9B2EC240F}"/>
              </a:ext>
            </a:extLst>
          </p:cNvPr>
          <p:cNvSpPr>
            <a:spLocks noGrp="1"/>
          </p:cNvSpPr>
          <p:nvPr>
            <p:ph type="title"/>
          </p:nvPr>
        </p:nvSpPr>
        <p:spPr>
          <a:xfrm>
            <a:off x="838200" y="365125"/>
            <a:ext cx="5181600"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03633A1-9329-431F-8FA8-DE7F45B67E55}"/>
              </a:ext>
            </a:extLst>
          </p:cNvPr>
          <p:cNvSpPr>
            <a:spLocks noGrp="1"/>
          </p:cNvSpPr>
          <p:nvPr>
            <p:ph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16CA40-756A-4BB1-8B95-0A0B9393A622}"/>
              </a:ext>
            </a:extLst>
          </p:cNvPr>
          <p:cNvSpPr>
            <a:spLocks noGrp="1"/>
          </p:cNvSpPr>
          <p:nvPr>
            <p:ph type="dt" sz="half" idx="10"/>
          </p:nvPr>
        </p:nvSpPr>
        <p:spPr>
          <a:xfrm>
            <a:off x="6191597" y="6471610"/>
            <a:ext cx="1187325" cy="365125"/>
          </a:xfrm>
        </p:spPr>
        <p:txBody>
          <a:bodyPr/>
          <a:lstStyle/>
          <a:p>
            <a:fld id="{A3FD75C0-EF13-47D6-83C9-DC46195B1DA1}" type="datetimeFigureOut">
              <a:rPr lang="sv-SE" smtClean="0"/>
              <a:t>2024-02-21</a:t>
            </a:fld>
            <a:endParaRPr lang="sv-SE"/>
          </a:p>
        </p:txBody>
      </p:sp>
      <p:sp>
        <p:nvSpPr>
          <p:cNvPr id="5" name="Platshållare för sidfot 4">
            <a:extLst>
              <a:ext uri="{FF2B5EF4-FFF2-40B4-BE49-F238E27FC236}">
                <a16:creationId xmlns:a16="http://schemas.microsoft.com/office/drawing/2014/main" id="{11DC9B09-ECE4-4D06-BA64-04E11299E71F}"/>
              </a:ext>
            </a:extLst>
          </p:cNvPr>
          <p:cNvSpPr>
            <a:spLocks noGrp="1"/>
          </p:cNvSpPr>
          <p:nvPr>
            <p:ph type="ftr" sz="quarter" idx="11"/>
          </p:nvPr>
        </p:nvSpPr>
        <p:spPr>
          <a:xfrm>
            <a:off x="7265320" y="6471610"/>
            <a:ext cx="3250280" cy="365125"/>
          </a:xfrm>
        </p:spPr>
        <p:txBody>
          <a:bodyPr/>
          <a:lstStyle/>
          <a:p>
            <a:endParaRPr lang="sv-SE"/>
          </a:p>
        </p:txBody>
      </p:sp>
      <p:sp>
        <p:nvSpPr>
          <p:cNvPr id="6" name="Platshållare för bildnummer 5">
            <a:extLst>
              <a:ext uri="{FF2B5EF4-FFF2-40B4-BE49-F238E27FC236}">
                <a16:creationId xmlns:a16="http://schemas.microsoft.com/office/drawing/2014/main" id="{3AABA262-9989-4C4E-A2E6-41981C4A9216}"/>
              </a:ext>
            </a:extLst>
          </p:cNvPr>
          <p:cNvSpPr>
            <a:spLocks noGrp="1"/>
          </p:cNvSpPr>
          <p:nvPr>
            <p:ph type="sldNum" sz="quarter" idx="12"/>
          </p:nvPr>
        </p:nvSpPr>
        <p:spPr>
          <a:xfrm>
            <a:off x="10648807" y="6471610"/>
            <a:ext cx="1409986" cy="365125"/>
          </a:xfrm>
        </p:spPr>
        <p:txBody>
          <a:bodyPr/>
          <a:lstStyle/>
          <a:p>
            <a:fld id="{1A7B370E-5095-4151-AC93-16C785CC0C35}" type="slidenum">
              <a:rPr lang="sv-SE" smtClean="0"/>
              <a:t>‹#›</a:t>
            </a:fld>
            <a:endParaRPr lang="sv-SE"/>
          </a:p>
        </p:txBody>
      </p:sp>
      <p:sp>
        <p:nvSpPr>
          <p:cNvPr id="9" name="Platshållare för bild 8">
            <a:extLst>
              <a:ext uri="{FF2B5EF4-FFF2-40B4-BE49-F238E27FC236}">
                <a16:creationId xmlns:a16="http://schemas.microsoft.com/office/drawing/2014/main" id="{F095A3E8-21FE-41A7-850F-080F8DE5FE8A}"/>
              </a:ext>
            </a:extLst>
          </p:cNvPr>
          <p:cNvSpPr>
            <a:spLocks noGrp="1"/>
          </p:cNvSpPr>
          <p:nvPr>
            <p:ph type="pic" sz="quarter" idx="13"/>
          </p:nvPr>
        </p:nvSpPr>
        <p:spPr>
          <a:xfrm>
            <a:off x="6096000" y="0"/>
            <a:ext cx="6096000" cy="6858000"/>
          </a:xfrm>
        </p:spPr>
        <p:txBody>
          <a:bodyPr/>
          <a:lstStyle/>
          <a:p>
            <a:r>
              <a:rPr lang="sv-SE"/>
              <a:t>Klicka på ikonen för att lägga till en bild</a:t>
            </a:r>
          </a:p>
        </p:txBody>
      </p:sp>
      <p:sp>
        <p:nvSpPr>
          <p:cNvPr id="8" name="Rektangel 7">
            <a:extLst>
              <a:ext uri="{FF2B5EF4-FFF2-40B4-BE49-F238E27FC236}">
                <a16:creationId xmlns:a16="http://schemas.microsoft.com/office/drawing/2014/main" id="{612F38C1-163D-49A4-9979-9BE1CE36969E}"/>
              </a:ext>
            </a:extLst>
          </p:cNvPr>
          <p:cNvSpPr/>
          <p:nvPr/>
        </p:nvSpPr>
        <p:spPr>
          <a:xfrm>
            <a:off x="0" y="0"/>
            <a:ext cx="135467" cy="6858000"/>
          </a:xfrm>
          <a:prstGeom prst="rect">
            <a:avLst/>
          </a:prstGeom>
          <a:solidFill>
            <a:srgbClr val="004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Logotyp för Region Stockholm.">
            <a:extLst>
              <a:ext uri="{FF2B5EF4-FFF2-40B4-BE49-F238E27FC236}">
                <a16:creationId xmlns:a16="http://schemas.microsoft.com/office/drawing/2014/main" id="{C0B720E2-DE18-61B5-CC31-6AEAB03AA21E}"/>
              </a:ext>
            </a:extLst>
          </p:cNvPr>
          <p:cNvPicPr>
            <a:picLocks noChangeAspect="1"/>
          </p:cNvPicPr>
          <p:nvPr userDrawn="1"/>
        </p:nvPicPr>
        <p:blipFill>
          <a:blip r:embed="rId2"/>
          <a:stretch>
            <a:fillRect/>
          </a:stretch>
        </p:blipFill>
        <p:spPr>
          <a:xfrm>
            <a:off x="2050602" y="6292250"/>
            <a:ext cx="1894716" cy="337021"/>
          </a:xfrm>
          <a:prstGeom prst="rect">
            <a:avLst/>
          </a:prstGeom>
        </p:spPr>
      </p:pic>
      <p:pic>
        <p:nvPicPr>
          <p:cNvPr id="12" name="Bildobjekt 11">
            <a:extLst>
              <a:ext uri="{FF2B5EF4-FFF2-40B4-BE49-F238E27FC236}">
                <a16:creationId xmlns:a16="http://schemas.microsoft.com/office/drawing/2014/main" id="{E96589F4-81A3-A5D2-CB46-B4F2C5088C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225" y="6320260"/>
            <a:ext cx="1473276" cy="277323"/>
          </a:xfrm>
          <a:prstGeom prst="rect">
            <a:avLst/>
          </a:prstGeom>
        </p:spPr>
      </p:pic>
    </p:spTree>
    <p:extLst>
      <p:ext uri="{BB962C8B-B14F-4D97-AF65-F5344CB8AC3E}">
        <p14:creationId xmlns:p14="http://schemas.microsoft.com/office/powerpoint/2010/main" val="407654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CB2FDD-76C4-4D7C-8FCA-06BE1C9F622C}"/>
              </a:ext>
            </a:extLst>
          </p:cNvPr>
          <p:cNvSpPr>
            <a:spLocks noGrp="1"/>
          </p:cNvSpPr>
          <p:nvPr>
            <p:ph type="title" hasCustomPrompt="1"/>
          </p:nvPr>
        </p:nvSpPr>
        <p:spPr>
          <a:xfrm>
            <a:off x="831850" y="1709738"/>
            <a:ext cx="10515600" cy="2852737"/>
          </a:xfrm>
        </p:spPr>
        <p:txBody>
          <a:bodyPr anchor="b"/>
          <a:lstStyle>
            <a:lvl1pPr>
              <a:defRPr sz="4400">
                <a:solidFill>
                  <a:schemeClr val="tx2"/>
                </a:solidFill>
              </a:defRPr>
            </a:lvl1pPr>
          </a:lstStyle>
          <a:p>
            <a:r>
              <a:rPr lang="sv-SE"/>
              <a:t>Avsnittsrubrik</a:t>
            </a:r>
          </a:p>
        </p:txBody>
      </p:sp>
      <p:sp>
        <p:nvSpPr>
          <p:cNvPr id="3" name="Platshållare för text 2">
            <a:extLst>
              <a:ext uri="{FF2B5EF4-FFF2-40B4-BE49-F238E27FC236}">
                <a16:creationId xmlns:a16="http://schemas.microsoft.com/office/drawing/2014/main" id="{5DB1292C-CA45-444A-8888-1EFD788F3933}"/>
              </a:ext>
            </a:extLst>
          </p:cNvPr>
          <p:cNvSpPr>
            <a:spLocks noGrp="1"/>
          </p:cNvSpPr>
          <p:nvPr>
            <p:ph type="body" idx="1"/>
          </p:nvPr>
        </p:nvSpPr>
        <p:spPr>
          <a:xfrm>
            <a:off x="831850" y="4589463"/>
            <a:ext cx="10515600" cy="125040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516549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1_Avsnittsrubrik">
    <p:bg>
      <p:bgPr>
        <a:solidFill>
          <a:schemeClr val="tx2">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CB2FDD-76C4-4D7C-8FCA-06BE1C9F622C}"/>
              </a:ext>
            </a:extLst>
          </p:cNvPr>
          <p:cNvSpPr>
            <a:spLocks noGrp="1"/>
          </p:cNvSpPr>
          <p:nvPr>
            <p:ph type="title" hasCustomPrompt="1"/>
          </p:nvPr>
        </p:nvSpPr>
        <p:spPr>
          <a:xfrm>
            <a:off x="831850" y="1709738"/>
            <a:ext cx="10515600" cy="2852737"/>
          </a:xfrm>
        </p:spPr>
        <p:txBody>
          <a:bodyPr anchor="b"/>
          <a:lstStyle>
            <a:lvl1pPr>
              <a:defRPr sz="4400">
                <a:solidFill>
                  <a:schemeClr val="tx2"/>
                </a:solidFill>
              </a:defRPr>
            </a:lvl1pPr>
          </a:lstStyle>
          <a:p>
            <a:r>
              <a:rPr lang="sv-SE"/>
              <a:t>Avsnittsrubrik</a:t>
            </a:r>
          </a:p>
        </p:txBody>
      </p:sp>
      <p:sp>
        <p:nvSpPr>
          <p:cNvPr id="3" name="Platshållare för text 2">
            <a:extLst>
              <a:ext uri="{FF2B5EF4-FFF2-40B4-BE49-F238E27FC236}">
                <a16:creationId xmlns:a16="http://schemas.microsoft.com/office/drawing/2014/main" id="{5DB1292C-CA45-444A-8888-1EFD788F3933}"/>
              </a:ext>
            </a:extLst>
          </p:cNvPr>
          <p:cNvSpPr>
            <a:spLocks noGrp="1"/>
          </p:cNvSpPr>
          <p:nvPr>
            <p:ph type="body" idx="1"/>
          </p:nvPr>
        </p:nvSpPr>
        <p:spPr>
          <a:xfrm>
            <a:off x="831850" y="4589463"/>
            <a:ext cx="10515600" cy="125040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559292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D0E16B-A2E9-41B2-AB8C-278BAF33B97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B4DB9C8-135C-4AE1-ADAD-A88D94FCEBF8}"/>
              </a:ext>
            </a:extLst>
          </p:cNvPr>
          <p:cNvSpPr>
            <a:spLocks noGrp="1"/>
          </p:cNvSpPr>
          <p:nvPr>
            <p:ph sz="half" idx="1"/>
          </p:nvPr>
        </p:nvSpPr>
        <p:spPr>
          <a:xfrm>
            <a:off x="838200" y="1825625"/>
            <a:ext cx="5181600" cy="404497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075BC48-05F4-4952-8E67-B0E3FDFF8752}"/>
              </a:ext>
            </a:extLst>
          </p:cNvPr>
          <p:cNvSpPr>
            <a:spLocks noGrp="1"/>
          </p:cNvSpPr>
          <p:nvPr>
            <p:ph sz="half" idx="2"/>
          </p:nvPr>
        </p:nvSpPr>
        <p:spPr>
          <a:xfrm>
            <a:off x="6172200" y="1825625"/>
            <a:ext cx="5181600" cy="404497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44489A5-B559-4160-9E45-99C6F75254DC}"/>
              </a:ext>
            </a:extLst>
          </p:cNvPr>
          <p:cNvSpPr>
            <a:spLocks noGrp="1"/>
          </p:cNvSpPr>
          <p:nvPr>
            <p:ph type="dt" sz="half" idx="10"/>
          </p:nvPr>
        </p:nvSpPr>
        <p:spPr/>
        <p:txBody>
          <a:bodyPr/>
          <a:lstStyle/>
          <a:p>
            <a:fld id="{A3FD75C0-EF13-47D6-83C9-DC46195B1DA1}" type="datetimeFigureOut">
              <a:rPr lang="sv-SE" smtClean="0"/>
              <a:t>2024-02-21</a:t>
            </a:fld>
            <a:endParaRPr lang="sv-SE"/>
          </a:p>
        </p:txBody>
      </p:sp>
      <p:sp>
        <p:nvSpPr>
          <p:cNvPr id="6" name="Platshållare för sidfot 5">
            <a:extLst>
              <a:ext uri="{FF2B5EF4-FFF2-40B4-BE49-F238E27FC236}">
                <a16:creationId xmlns:a16="http://schemas.microsoft.com/office/drawing/2014/main" id="{D1D37922-44B6-4BBB-B169-91BE45D44A7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2749985-59FB-462F-9018-664175A91D6B}"/>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233894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ubrik och innehåll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A51D3-2692-44D3-BDCD-78D9B2EC240F}"/>
              </a:ext>
            </a:extLst>
          </p:cNvPr>
          <p:cNvSpPr>
            <a:spLocks noGrp="1"/>
          </p:cNvSpPr>
          <p:nvPr>
            <p:ph type="title"/>
          </p:nvPr>
        </p:nvSpPr>
        <p:spPr>
          <a:xfrm>
            <a:off x="838200" y="365125"/>
            <a:ext cx="5181600"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03633A1-9329-431F-8FA8-DE7F45B67E55}"/>
              </a:ext>
            </a:extLst>
          </p:cNvPr>
          <p:cNvSpPr>
            <a:spLocks noGrp="1"/>
          </p:cNvSpPr>
          <p:nvPr>
            <p:ph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16CA40-756A-4BB1-8B95-0A0B9393A622}"/>
              </a:ext>
            </a:extLst>
          </p:cNvPr>
          <p:cNvSpPr>
            <a:spLocks noGrp="1"/>
          </p:cNvSpPr>
          <p:nvPr>
            <p:ph type="dt" sz="half" idx="10"/>
          </p:nvPr>
        </p:nvSpPr>
        <p:spPr>
          <a:xfrm>
            <a:off x="6191597" y="6471610"/>
            <a:ext cx="1187325" cy="365125"/>
          </a:xfrm>
        </p:spPr>
        <p:txBody>
          <a:bodyPr/>
          <a:lstStyle/>
          <a:p>
            <a:endParaRPr lang="sv-SE"/>
          </a:p>
        </p:txBody>
      </p:sp>
      <p:sp>
        <p:nvSpPr>
          <p:cNvPr id="5" name="Platshållare för sidfot 4">
            <a:extLst>
              <a:ext uri="{FF2B5EF4-FFF2-40B4-BE49-F238E27FC236}">
                <a16:creationId xmlns:a16="http://schemas.microsoft.com/office/drawing/2014/main" id="{11DC9B09-ECE4-4D06-BA64-04E11299E71F}"/>
              </a:ext>
            </a:extLst>
          </p:cNvPr>
          <p:cNvSpPr>
            <a:spLocks noGrp="1"/>
          </p:cNvSpPr>
          <p:nvPr>
            <p:ph type="ftr" sz="quarter" idx="11"/>
          </p:nvPr>
        </p:nvSpPr>
        <p:spPr>
          <a:xfrm>
            <a:off x="7265320" y="6471610"/>
            <a:ext cx="3250280" cy="365125"/>
          </a:xfrm>
        </p:spPr>
        <p:txBody>
          <a:bodyPr/>
          <a:lstStyle/>
          <a:p>
            <a:endParaRPr lang="sv-SE"/>
          </a:p>
        </p:txBody>
      </p:sp>
      <p:sp>
        <p:nvSpPr>
          <p:cNvPr id="6" name="Platshållare för bildnummer 5">
            <a:extLst>
              <a:ext uri="{FF2B5EF4-FFF2-40B4-BE49-F238E27FC236}">
                <a16:creationId xmlns:a16="http://schemas.microsoft.com/office/drawing/2014/main" id="{3AABA262-9989-4C4E-A2E6-41981C4A9216}"/>
              </a:ext>
            </a:extLst>
          </p:cNvPr>
          <p:cNvSpPr>
            <a:spLocks noGrp="1"/>
          </p:cNvSpPr>
          <p:nvPr>
            <p:ph type="sldNum" sz="quarter" idx="12"/>
          </p:nvPr>
        </p:nvSpPr>
        <p:spPr>
          <a:xfrm>
            <a:off x="10648807" y="6471610"/>
            <a:ext cx="1409986" cy="365125"/>
          </a:xfrm>
        </p:spPr>
        <p:txBody>
          <a:bodyPr/>
          <a:lstStyle/>
          <a:p>
            <a:fld id="{1A7B370E-5095-4151-AC93-16C785CC0C35}" type="slidenum">
              <a:rPr lang="sv-SE" smtClean="0"/>
              <a:t>‹#›</a:t>
            </a:fld>
            <a:endParaRPr lang="sv-SE"/>
          </a:p>
        </p:txBody>
      </p:sp>
      <p:sp>
        <p:nvSpPr>
          <p:cNvPr id="9" name="Platshållare för bild 8">
            <a:extLst>
              <a:ext uri="{FF2B5EF4-FFF2-40B4-BE49-F238E27FC236}">
                <a16:creationId xmlns:a16="http://schemas.microsoft.com/office/drawing/2014/main" id="{F095A3E8-21FE-41A7-850F-080F8DE5FE8A}"/>
              </a:ext>
            </a:extLst>
          </p:cNvPr>
          <p:cNvSpPr>
            <a:spLocks noGrp="1"/>
          </p:cNvSpPr>
          <p:nvPr>
            <p:ph type="pic" sz="quarter" idx="13"/>
          </p:nvPr>
        </p:nvSpPr>
        <p:spPr>
          <a:xfrm>
            <a:off x="6096000" y="0"/>
            <a:ext cx="6096000" cy="6858000"/>
          </a:xfrm>
        </p:spPr>
        <p:txBody>
          <a:bodyPr/>
          <a:lstStyle/>
          <a:p>
            <a:r>
              <a:rPr lang="sv-SE"/>
              <a:t>Klicka på ikonen för att lägga till en bild</a:t>
            </a:r>
          </a:p>
        </p:txBody>
      </p:sp>
      <p:sp>
        <p:nvSpPr>
          <p:cNvPr id="8" name="Rektangel 7">
            <a:extLst>
              <a:ext uri="{FF2B5EF4-FFF2-40B4-BE49-F238E27FC236}">
                <a16:creationId xmlns:a16="http://schemas.microsoft.com/office/drawing/2014/main" id="{612F38C1-163D-49A4-9979-9BE1CE36969E}"/>
              </a:ext>
            </a:extLst>
          </p:cNvPr>
          <p:cNvSpPr/>
          <p:nvPr/>
        </p:nvSpPr>
        <p:spPr>
          <a:xfrm>
            <a:off x="0" y="0"/>
            <a:ext cx="135467" cy="6858000"/>
          </a:xfrm>
          <a:prstGeom prst="rect">
            <a:avLst/>
          </a:prstGeom>
          <a:solidFill>
            <a:srgbClr val="004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Logotyp för Region Stockholm.">
            <a:extLst>
              <a:ext uri="{FF2B5EF4-FFF2-40B4-BE49-F238E27FC236}">
                <a16:creationId xmlns:a16="http://schemas.microsoft.com/office/drawing/2014/main" id="{18ED9BC7-9F89-4025-9E39-A8414B67F83E}"/>
              </a:ext>
            </a:extLst>
          </p:cNvPr>
          <p:cNvPicPr>
            <a:picLocks noChangeAspect="1"/>
          </p:cNvPicPr>
          <p:nvPr userDrawn="1"/>
        </p:nvPicPr>
        <p:blipFill>
          <a:blip r:embed="rId2"/>
          <a:stretch>
            <a:fillRect/>
          </a:stretch>
        </p:blipFill>
        <p:spPr>
          <a:xfrm>
            <a:off x="2032846" y="6324364"/>
            <a:ext cx="1894716" cy="337021"/>
          </a:xfrm>
          <a:prstGeom prst="rect">
            <a:avLst/>
          </a:prstGeom>
        </p:spPr>
      </p:pic>
      <p:pic>
        <p:nvPicPr>
          <p:cNvPr id="11" name="Bildobjekt 10" descr="Logotyp för Storstockholm.">
            <a:extLst>
              <a:ext uri="{FF2B5EF4-FFF2-40B4-BE49-F238E27FC236}">
                <a16:creationId xmlns:a16="http://schemas.microsoft.com/office/drawing/2014/main" id="{B69E10A3-6173-457D-B463-7694C9B71E93}"/>
              </a:ext>
            </a:extLst>
          </p:cNvPr>
          <p:cNvPicPr>
            <a:picLocks noChangeAspect="1"/>
          </p:cNvPicPr>
          <p:nvPr userDrawn="1"/>
        </p:nvPicPr>
        <p:blipFill>
          <a:blip r:embed="rId3"/>
          <a:stretch>
            <a:fillRect/>
          </a:stretch>
        </p:blipFill>
        <p:spPr>
          <a:xfrm>
            <a:off x="268674" y="6324364"/>
            <a:ext cx="1376793" cy="359881"/>
          </a:xfrm>
          <a:prstGeom prst="rect">
            <a:avLst/>
          </a:prstGeom>
        </p:spPr>
      </p:pic>
    </p:spTree>
    <p:extLst>
      <p:ext uri="{BB962C8B-B14F-4D97-AF65-F5344CB8AC3E}">
        <p14:creationId xmlns:p14="http://schemas.microsoft.com/office/powerpoint/2010/main" val="16753191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vå delar grön bakgrund">
    <p:bg>
      <p:bgPr>
        <a:solidFill>
          <a:schemeClr val="tx2">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D0E16B-A2E9-41B2-AB8C-278BAF33B97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B4DB9C8-135C-4AE1-ADAD-A88D94FCEBF8}"/>
              </a:ext>
            </a:extLst>
          </p:cNvPr>
          <p:cNvSpPr>
            <a:spLocks noGrp="1"/>
          </p:cNvSpPr>
          <p:nvPr>
            <p:ph sz="half" idx="1"/>
          </p:nvPr>
        </p:nvSpPr>
        <p:spPr>
          <a:xfrm>
            <a:off x="838200" y="1825626"/>
            <a:ext cx="5181600" cy="404497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075BC48-05F4-4952-8E67-B0E3FDFF8752}"/>
              </a:ext>
            </a:extLst>
          </p:cNvPr>
          <p:cNvSpPr>
            <a:spLocks noGrp="1"/>
          </p:cNvSpPr>
          <p:nvPr>
            <p:ph sz="half" idx="2"/>
          </p:nvPr>
        </p:nvSpPr>
        <p:spPr>
          <a:xfrm>
            <a:off x="6172200" y="1825626"/>
            <a:ext cx="5181600" cy="404497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44489A5-B559-4160-9E45-99C6F75254DC}"/>
              </a:ext>
            </a:extLst>
          </p:cNvPr>
          <p:cNvSpPr>
            <a:spLocks noGrp="1"/>
          </p:cNvSpPr>
          <p:nvPr>
            <p:ph type="dt" sz="half" idx="10"/>
          </p:nvPr>
        </p:nvSpPr>
        <p:spPr/>
        <p:txBody>
          <a:bodyPr/>
          <a:lstStyle/>
          <a:p>
            <a:fld id="{A3FD75C0-EF13-47D6-83C9-DC46195B1DA1}" type="datetimeFigureOut">
              <a:rPr lang="sv-SE" smtClean="0"/>
              <a:t>2024-02-21</a:t>
            </a:fld>
            <a:endParaRPr lang="sv-SE"/>
          </a:p>
        </p:txBody>
      </p:sp>
      <p:sp>
        <p:nvSpPr>
          <p:cNvPr id="6" name="Platshållare för sidfot 5">
            <a:extLst>
              <a:ext uri="{FF2B5EF4-FFF2-40B4-BE49-F238E27FC236}">
                <a16:creationId xmlns:a16="http://schemas.microsoft.com/office/drawing/2014/main" id="{D1D37922-44B6-4BBB-B169-91BE45D44A7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2749985-59FB-462F-9018-664175A91D6B}"/>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3986962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46A341-8C74-40C9-94CA-2011A4AA841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2A0D8AF-A7AD-46FE-A53F-004994098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570325F-5AE6-4053-831B-CD82C4B86A96}"/>
              </a:ext>
            </a:extLst>
          </p:cNvPr>
          <p:cNvSpPr>
            <a:spLocks noGrp="1"/>
          </p:cNvSpPr>
          <p:nvPr>
            <p:ph sz="half" idx="2"/>
          </p:nvPr>
        </p:nvSpPr>
        <p:spPr>
          <a:xfrm>
            <a:off x="839788" y="2505075"/>
            <a:ext cx="5157787" cy="33194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5C4F2F2-126C-4671-903D-936FC15ABE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DAF3F99-09EC-4475-A006-9B320349121E}"/>
              </a:ext>
            </a:extLst>
          </p:cNvPr>
          <p:cNvSpPr>
            <a:spLocks noGrp="1"/>
          </p:cNvSpPr>
          <p:nvPr>
            <p:ph sz="quarter" idx="4"/>
          </p:nvPr>
        </p:nvSpPr>
        <p:spPr>
          <a:xfrm>
            <a:off x="6172200" y="2505075"/>
            <a:ext cx="5183188" cy="33194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9D8D60D-B316-4ADD-A504-8E83E979FBF3}"/>
              </a:ext>
            </a:extLst>
          </p:cNvPr>
          <p:cNvSpPr>
            <a:spLocks noGrp="1"/>
          </p:cNvSpPr>
          <p:nvPr>
            <p:ph type="dt" sz="half" idx="10"/>
          </p:nvPr>
        </p:nvSpPr>
        <p:spPr/>
        <p:txBody>
          <a:bodyPr/>
          <a:lstStyle/>
          <a:p>
            <a:fld id="{A3FD75C0-EF13-47D6-83C9-DC46195B1DA1}" type="datetimeFigureOut">
              <a:rPr lang="sv-SE" smtClean="0"/>
              <a:t>2024-02-21</a:t>
            </a:fld>
            <a:endParaRPr lang="sv-SE"/>
          </a:p>
        </p:txBody>
      </p:sp>
      <p:sp>
        <p:nvSpPr>
          <p:cNvPr id="8" name="Platshållare för sidfot 7">
            <a:extLst>
              <a:ext uri="{FF2B5EF4-FFF2-40B4-BE49-F238E27FC236}">
                <a16:creationId xmlns:a16="http://schemas.microsoft.com/office/drawing/2014/main" id="{D89EDD22-C776-4656-BA5B-0E4CF7BFFD9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E934484-CEF6-42AB-B46A-84264CF91C7E}"/>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1247067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Jämförelse grön bakgrund">
    <p:bg>
      <p:bgPr>
        <a:solidFill>
          <a:schemeClr val="tx2">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46A341-8C74-40C9-94CA-2011A4AA841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2A0D8AF-A7AD-46FE-A53F-004994098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570325F-5AE6-4053-831B-CD82C4B86A96}"/>
              </a:ext>
            </a:extLst>
          </p:cNvPr>
          <p:cNvSpPr>
            <a:spLocks noGrp="1"/>
          </p:cNvSpPr>
          <p:nvPr>
            <p:ph sz="half" idx="2"/>
          </p:nvPr>
        </p:nvSpPr>
        <p:spPr>
          <a:xfrm>
            <a:off x="839788" y="2505075"/>
            <a:ext cx="5157787" cy="33194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5C4F2F2-126C-4671-903D-936FC15ABE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DAF3F99-09EC-4475-A006-9B320349121E}"/>
              </a:ext>
            </a:extLst>
          </p:cNvPr>
          <p:cNvSpPr>
            <a:spLocks noGrp="1"/>
          </p:cNvSpPr>
          <p:nvPr>
            <p:ph sz="quarter" idx="4"/>
          </p:nvPr>
        </p:nvSpPr>
        <p:spPr>
          <a:xfrm>
            <a:off x="6172200" y="2505075"/>
            <a:ext cx="5183188" cy="33194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9D8D60D-B316-4ADD-A504-8E83E979FBF3}"/>
              </a:ext>
            </a:extLst>
          </p:cNvPr>
          <p:cNvSpPr>
            <a:spLocks noGrp="1"/>
          </p:cNvSpPr>
          <p:nvPr>
            <p:ph type="dt" sz="half" idx="10"/>
          </p:nvPr>
        </p:nvSpPr>
        <p:spPr/>
        <p:txBody>
          <a:bodyPr/>
          <a:lstStyle/>
          <a:p>
            <a:fld id="{A3FD75C0-EF13-47D6-83C9-DC46195B1DA1}" type="datetimeFigureOut">
              <a:rPr lang="sv-SE" smtClean="0"/>
              <a:t>2024-02-21</a:t>
            </a:fld>
            <a:endParaRPr lang="sv-SE"/>
          </a:p>
        </p:txBody>
      </p:sp>
      <p:sp>
        <p:nvSpPr>
          <p:cNvPr id="8" name="Platshållare för sidfot 7">
            <a:extLst>
              <a:ext uri="{FF2B5EF4-FFF2-40B4-BE49-F238E27FC236}">
                <a16:creationId xmlns:a16="http://schemas.microsoft.com/office/drawing/2014/main" id="{D89EDD22-C776-4656-BA5B-0E4CF7BFFD9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E934484-CEF6-42AB-B46A-84264CF91C7E}"/>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745613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D7C199-BC57-4BE7-9C29-DFCAE962489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C6BE9E0-90BA-4EFE-9CCA-4F018DAE1EAF}"/>
              </a:ext>
            </a:extLst>
          </p:cNvPr>
          <p:cNvSpPr>
            <a:spLocks noGrp="1"/>
          </p:cNvSpPr>
          <p:nvPr>
            <p:ph type="dt" sz="half" idx="10"/>
          </p:nvPr>
        </p:nvSpPr>
        <p:spPr/>
        <p:txBody>
          <a:bodyPr/>
          <a:lstStyle/>
          <a:p>
            <a:fld id="{A3FD75C0-EF13-47D6-83C9-DC46195B1DA1}" type="datetimeFigureOut">
              <a:rPr lang="sv-SE" smtClean="0"/>
              <a:t>2024-02-21</a:t>
            </a:fld>
            <a:endParaRPr lang="sv-SE"/>
          </a:p>
        </p:txBody>
      </p:sp>
      <p:sp>
        <p:nvSpPr>
          <p:cNvPr id="4" name="Platshållare för sidfot 3">
            <a:extLst>
              <a:ext uri="{FF2B5EF4-FFF2-40B4-BE49-F238E27FC236}">
                <a16:creationId xmlns:a16="http://schemas.microsoft.com/office/drawing/2014/main" id="{EA99BA5C-43BA-4576-8AAF-98D8C92FB9C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3625A7D-75A4-4F6F-9629-F466B799C163}"/>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1878290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grön bakgrund">
    <p:bg>
      <p:bgPr>
        <a:solidFill>
          <a:schemeClr val="tx2">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D7C199-BC57-4BE7-9C29-DFCAE962489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C6BE9E0-90BA-4EFE-9CCA-4F018DAE1EAF}"/>
              </a:ext>
            </a:extLst>
          </p:cNvPr>
          <p:cNvSpPr>
            <a:spLocks noGrp="1"/>
          </p:cNvSpPr>
          <p:nvPr>
            <p:ph type="dt" sz="half" idx="10"/>
          </p:nvPr>
        </p:nvSpPr>
        <p:spPr/>
        <p:txBody>
          <a:bodyPr/>
          <a:lstStyle/>
          <a:p>
            <a:fld id="{A3FD75C0-EF13-47D6-83C9-DC46195B1DA1}" type="datetimeFigureOut">
              <a:rPr lang="sv-SE" smtClean="0"/>
              <a:t>2024-02-21</a:t>
            </a:fld>
            <a:endParaRPr lang="sv-SE"/>
          </a:p>
        </p:txBody>
      </p:sp>
      <p:sp>
        <p:nvSpPr>
          <p:cNvPr id="4" name="Platshållare för sidfot 3">
            <a:extLst>
              <a:ext uri="{FF2B5EF4-FFF2-40B4-BE49-F238E27FC236}">
                <a16:creationId xmlns:a16="http://schemas.microsoft.com/office/drawing/2014/main" id="{EA99BA5C-43BA-4576-8AAF-98D8C92FB9C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3625A7D-75A4-4F6F-9629-F466B799C163}"/>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1211496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167FDFC-BA63-4D9A-8386-EF9BD1AEDC5A}"/>
              </a:ext>
            </a:extLst>
          </p:cNvPr>
          <p:cNvSpPr>
            <a:spLocks noGrp="1"/>
          </p:cNvSpPr>
          <p:nvPr>
            <p:ph type="dt" sz="half" idx="10"/>
          </p:nvPr>
        </p:nvSpPr>
        <p:spPr/>
        <p:txBody>
          <a:bodyPr/>
          <a:lstStyle/>
          <a:p>
            <a:fld id="{A3FD75C0-EF13-47D6-83C9-DC46195B1DA1}" type="datetimeFigureOut">
              <a:rPr lang="sv-SE" smtClean="0"/>
              <a:t>2024-02-21</a:t>
            </a:fld>
            <a:endParaRPr lang="sv-SE"/>
          </a:p>
        </p:txBody>
      </p:sp>
      <p:sp>
        <p:nvSpPr>
          <p:cNvPr id="3" name="Platshållare för sidfot 2">
            <a:extLst>
              <a:ext uri="{FF2B5EF4-FFF2-40B4-BE49-F238E27FC236}">
                <a16:creationId xmlns:a16="http://schemas.microsoft.com/office/drawing/2014/main" id="{07859908-B247-4179-AFC0-48FA574A39D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113959B-2E4F-4AE8-97B0-CB2022142001}"/>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11936953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grön bakgrund">
    <p:bg>
      <p:bgPr>
        <a:solidFill>
          <a:schemeClr val="tx2">
            <a:alpha val="25000"/>
          </a:schemeClr>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167FDFC-BA63-4D9A-8386-EF9BD1AEDC5A}"/>
              </a:ext>
            </a:extLst>
          </p:cNvPr>
          <p:cNvSpPr>
            <a:spLocks noGrp="1"/>
          </p:cNvSpPr>
          <p:nvPr>
            <p:ph type="dt" sz="half" idx="10"/>
          </p:nvPr>
        </p:nvSpPr>
        <p:spPr/>
        <p:txBody>
          <a:bodyPr/>
          <a:lstStyle/>
          <a:p>
            <a:fld id="{A3FD75C0-EF13-47D6-83C9-DC46195B1DA1}" type="datetimeFigureOut">
              <a:rPr lang="sv-SE" smtClean="0"/>
              <a:t>2024-02-21</a:t>
            </a:fld>
            <a:endParaRPr lang="sv-SE"/>
          </a:p>
        </p:txBody>
      </p:sp>
      <p:sp>
        <p:nvSpPr>
          <p:cNvPr id="3" name="Platshållare för sidfot 2">
            <a:extLst>
              <a:ext uri="{FF2B5EF4-FFF2-40B4-BE49-F238E27FC236}">
                <a16:creationId xmlns:a16="http://schemas.microsoft.com/office/drawing/2014/main" id="{07859908-B247-4179-AFC0-48FA574A39D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113959B-2E4F-4AE8-97B0-CB2022142001}"/>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3381390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ningssid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D30F0E8-C24C-4D89-9CBD-33BA60B70B2E}"/>
              </a:ext>
            </a:extLst>
          </p:cNvPr>
          <p:cNvSpPr/>
          <p:nvPr/>
        </p:nvSpPr>
        <p:spPr>
          <a:xfrm>
            <a:off x="128789" y="115910"/>
            <a:ext cx="11925836" cy="50871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B737EF5-1C13-4F65-AE30-8B5EEE2A03FC}"/>
              </a:ext>
            </a:extLst>
          </p:cNvPr>
          <p:cNvSpPr>
            <a:spLocks noGrp="1"/>
          </p:cNvSpPr>
          <p:nvPr>
            <p:ph type="ctrTitle" hasCustomPrompt="1"/>
          </p:nvPr>
        </p:nvSpPr>
        <p:spPr>
          <a:xfrm>
            <a:off x="880056" y="1017431"/>
            <a:ext cx="10273047" cy="1062977"/>
          </a:xfrm>
        </p:spPr>
        <p:txBody>
          <a:bodyPr anchor="t" anchorCtr="0"/>
          <a:lstStyle>
            <a:lvl1pPr algn="ctr">
              <a:defRPr sz="6000">
                <a:solidFill>
                  <a:schemeClr val="bg1"/>
                </a:solidFill>
              </a:defRPr>
            </a:lvl1pPr>
          </a:lstStyle>
          <a:p>
            <a:r>
              <a:rPr lang="sv-SE"/>
              <a:t>Tack!</a:t>
            </a:r>
          </a:p>
        </p:txBody>
      </p:sp>
      <p:sp>
        <p:nvSpPr>
          <p:cNvPr id="4" name="Platshållare för datum 3">
            <a:extLst>
              <a:ext uri="{FF2B5EF4-FFF2-40B4-BE49-F238E27FC236}">
                <a16:creationId xmlns:a16="http://schemas.microsoft.com/office/drawing/2014/main" id="{8EC612CA-C1B4-40FF-81E3-4EE351D049A5}"/>
              </a:ext>
            </a:extLst>
          </p:cNvPr>
          <p:cNvSpPr>
            <a:spLocks noGrp="1"/>
          </p:cNvSpPr>
          <p:nvPr>
            <p:ph type="dt" sz="half" idx="10"/>
          </p:nvPr>
        </p:nvSpPr>
        <p:spPr/>
        <p:txBody>
          <a:bodyPr/>
          <a:lstStyle/>
          <a:p>
            <a:fld id="{A3FD75C0-EF13-47D6-83C9-DC46195B1DA1}" type="datetimeFigureOut">
              <a:rPr lang="sv-SE" smtClean="0"/>
              <a:t>2024-02-21</a:t>
            </a:fld>
            <a:endParaRPr lang="sv-SE"/>
          </a:p>
        </p:txBody>
      </p:sp>
      <p:sp>
        <p:nvSpPr>
          <p:cNvPr id="5" name="Platshållare för sidfot 4">
            <a:extLst>
              <a:ext uri="{FF2B5EF4-FFF2-40B4-BE49-F238E27FC236}">
                <a16:creationId xmlns:a16="http://schemas.microsoft.com/office/drawing/2014/main" id="{4EBA3CFD-7209-41BC-8D5B-1DC5734F8D9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223ABA7-4B7F-470C-933F-66D9E8722EE3}"/>
              </a:ext>
            </a:extLst>
          </p:cNvPr>
          <p:cNvSpPr>
            <a:spLocks noGrp="1"/>
          </p:cNvSpPr>
          <p:nvPr>
            <p:ph type="sldNum" sz="quarter" idx="12"/>
          </p:nvPr>
        </p:nvSpPr>
        <p:spPr/>
        <p:txBody>
          <a:bodyPr/>
          <a:lstStyle/>
          <a:p>
            <a:fld id="{1A7B370E-5095-4151-AC93-16C785CC0C35}" type="slidenum">
              <a:rPr lang="sv-SE" smtClean="0"/>
              <a:t>‹#›</a:t>
            </a:fld>
            <a:endParaRPr lang="sv-SE"/>
          </a:p>
        </p:txBody>
      </p:sp>
      <p:pic>
        <p:nvPicPr>
          <p:cNvPr id="13" name="Bildobjekt 12">
            <a:extLst>
              <a:ext uri="{FF2B5EF4-FFF2-40B4-BE49-F238E27FC236}">
                <a16:creationId xmlns:a16="http://schemas.microsoft.com/office/drawing/2014/main" id="{3E8EDB84-2423-4278-9334-4AA30AF076EC}"/>
              </a:ext>
            </a:extLst>
          </p:cNvPr>
          <p:cNvPicPr>
            <a:picLocks noChangeAspect="1"/>
          </p:cNvPicPr>
          <p:nvPr/>
        </p:nvPicPr>
        <p:blipFill>
          <a:blip r:embed="rId2"/>
          <a:stretch>
            <a:fillRect/>
          </a:stretch>
        </p:blipFill>
        <p:spPr>
          <a:xfrm>
            <a:off x="7750413" y="5713031"/>
            <a:ext cx="3086463" cy="549002"/>
          </a:xfrm>
          <a:prstGeom prst="rect">
            <a:avLst/>
          </a:prstGeom>
        </p:spPr>
      </p:pic>
      <p:pic>
        <p:nvPicPr>
          <p:cNvPr id="14" name="Bildobjekt 13">
            <a:extLst>
              <a:ext uri="{FF2B5EF4-FFF2-40B4-BE49-F238E27FC236}">
                <a16:creationId xmlns:a16="http://schemas.microsoft.com/office/drawing/2014/main" id="{F0DD8F82-8EEF-4DC5-9A8C-18E787952FF0}"/>
              </a:ext>
            </a:extLst>
          </p:cNvPr>
          <p:cNvPicPr>
            <a:picLocks noChangeAspect="1"/>
          </p:cNvPicPr>
          <p:nvPr/>
        </p:nvPicPr>
        <p:blipFill>
          <a:blip r:embed="rId3"/>
          <a:stretch>
            <a:fillRect/>
          </a:stretch>
        </p:blipFill>
        <p:spPr>
          <a:xfrm>
            <a:off x="1978000" y="5713031"/>
            <a:ext cx="2100315" cy="549003"/>
          </a:xfrm>
          <a:prstGeom prst="rect">
            <a:avLst/>
          </a:prstGeom>
        </p:spPr>
      </p:pic>
      <p:sp>
        <p:nvSpPr>
          <p:cNvPr id="7" name="Platshållare för text 6">
            <a:extLst>
              <a:ext uri="{FF2B5EF4-FFF2-40B4-BE49-F238E27FC236}">
                <a16:creationId xmlns:a16="http://schemas.microsoft.com/office/drawing/2014/main" id="{B0D46BA5-EE8F-4D89-AA38-E70A00174A68}"/>
              </a:ext>
            </a:extLst>
          </p:cNvPr>
          <p:cNvSpPr>
            <a:spLocks noGrp="1"/>
          </p:cNvSpPr>
          <p:nvPr>
            <p:ph type="body" sz="quarter" idx="13" hasCustomPrompt="1"/>
          </p:nvPr>
        </p:nvSpPr>
        <p:spPr>
          <a:xfrm>
            <a:off x="879475" y="2689224"/>
            <a:ext cx="10274300" cy="1873897"/>
          </a:xfrm>
        </p:spPr>
        <p:txBody>
          <a:bodyP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ange kontaktuppgifter</a:t>
            </a:r>
          </a:p>
        </p:txBody>
      </p:sp>
    </p:spTree>
    <p:extLst>
      <p:ext uri="{BB962C8B-B14F-4D97-AF65-F5344CB8AC3E}">
        <p14:creationId xmlns:p14="http://schemas.microsoft.com/office/powerpoint/2010/main" val="2130786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C7482C-BB6C-417C-BD96-DDE2FFD9905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FFB0BED-B1FB-404B-92C0-42DED83E05D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4BBC495-7A94-4E5B-A7C4-E55984B41E14}"/>
              </a:ext>
            </a:extLst>
          </p:cNvPr>
          <p:cNvSpPr>
            <a:spLocks noGrp="1"/>
          </p:cNvSpPr>
          <p:nvPr>
            <p:ph type="dt" sz="half" idx="10"/>
          </p:nvPr>
        </p:nvSpPr>
        <p:spPr/>
        <p:txBody>
          <a:bodyPr/>
          <a:lstStyle/>
          <a:p>
            <a:fld id="{A3FD75C0-EF13-47D6-83C9-DC46195B1DA1}" type="datetimeFigureOut">
              <a:rPr lang="sv-SE" smtClean="0"/>
              <a:t>2024-02-21</a:t>
            </a:fld>
            <a:endParaRPr lang="sv-SE"/>
          </a:p>
        </p:txBody>
      </p:sp>
      <p:sp>
        <p:nvSpPr>
          <p:cNvPr id="5" name="Platshållare för sidfot 4">
            <a:extLst>
              <a:ext uri="{FF2B5EF4-FFF2-40B4-BE49-F238E27FC236}">
                <a16:creationId xmlns:a16="http://schemas.microsoft.com/office/drawing/2014/main" id="{905233AD-7E53-4777-90E4-56CE228DA76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D9DC23-9EE4-4B69-BB4F-BF7ED5F2A5C3}"/>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25910293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1BDFC47-1317-4F04-8DAD-6E35B5C2974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115460D-CFBB-47C3-AE59-0318F8B163A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DDE50E2-0B0C-48CE-93A1-963360A3D650}"/>
              </a:ext>
            </a:extLst>
          </p:cNvPr>
          <p:cNvSpPr>
            <a:spLocks noGrp="1"/>
          </p:cNvSpPr>
          <p:nvPr>
            <p:ph type="dt" sz="half" idx="10"/>
          </p:nvPr>
        </p:nvSpPr>
        <p:spPr/>
        <p:txBody>
          <a:bodyPr/>
          <a:lstStyle/>
          <a:p>
            <a:fld id="{A3FD75C0-EF13-47D6-83C9-DC46195B1DA1}" type="datetimeFigureOut">
              <a:rPr lang="sv-SE" smtClean="0"/>
              <a:t>2024-02-21</a:t>
            </a:fld>
            <a:endParaRPr lang="sv-SE"/>
          </a:p>
        </p:txBody>
      </p:sp>
      <p:sp>
        <p:nvSpPr>
          <p:cNvPr id="5" name="Platshållare för sidfot 4">
            <a:extLst>
              <a:ext uri="{FF2B5EF4-FFF2-40B4-BE49-F238E27FC236}">
                <a16:creationId xmlns:a16="http://schemas.microsoft.com/office/drawing/2014/main" id="{4174DE71-659A-4D69-BF6D-97CA222E2ED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8462648-D245-4C2A-8C02-1702BDB10DD6}"/>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186901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Rubrik och innehåll med bild grön bakgrund">
    <p:bg>
      <p:bgPr>
        <a:solidFill>
          <a:schemeClr val="tx2">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A51D3-2692-44D3-BDCD-78D9B2EC240F}"/>
              </a:ext>
            </a:extLst>
          </p:cNvPr>
          <p:cNvSpPr>
            <a:spLocks noGrp="1"/>
          </p:cNvSpPr>
          <p:nvPr>
            <p:ph type="title"/>
          </p:nvPr>
        </p:nvSpPr>
        <p:spPr>
          <a:xfrm>
            <a:off x="838200" y="365125"/>
            <a:ext cx="5181600"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03633A1-9329-431F-8FA8-DE7F45B67E55}"/>
              </a:ext>
            </a:extLst>
          </p:cNvPr>
          <p:cNvSpPr>
            <a:spLocks noGrp="1"/>
          </p:cNvSpPr>
          <p:nvPr>
            <p:ph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16CA40-756A-4BB1-8B95-0A0B9393A622}"/>
              </a:ext>
            </a:extLst>
          </p:cNvPr>
          <p:cNvSpPr>
            <a:spLocks noGrp="1"/>
          </p:cNvSpPr>
          <p:nvPr>
            <p:ph type="dt" sz="half" idx="10"/>
          </p:nvPr>
        </p:nvSpPr>
        <p:spPr>
          <a:xfrm>
            <a:off x="6191597" y="6471610"/>
            <a:ext cx="1187325" cy="365125"/>
          </a:xfrm>
        </p:spPr>
        <p:txBody>
          <a:bodyPr/>
          <a:lstStyle/>
          <a:p>
            <a:endParaRPr lang="sv-SE"/>
          </a:p>
        </p:txBody>
      </p:sp>
      <p:sp>
        <p:nvSpPr>
          <p:cNvPr id="5" name="Platshållare för sidfot 4">
            <a:extLst>
              <a:ext uri="{FF2B5EF4-FFF2-40B4-BE49-F238E27FC236}">
                <a16:creationId xmlns:a16="http://schemas.microsoft.com/office/drawing/2014/main" id="{11DC9B09-ECE4-4D06-BA64-04E11299E71F}"/>
              </a:ext>
            </a:extLst>
          </p:cNvPr>
          <p:cNvSpPr>
            <a:spLocks noGrp="1"/>
          </p:cNvSpPr>
          <p:nvPr>
            <p:ph type="ftr" sz="quarter" idx="11"/>
          </p:nvPr>
        </p:nvSpPr>
        <p:spPr>
          <a:xfrm>
            <a:off x="7265320" y="6471610"/>
            <a:ext cx="3250280" cy="365125"/>
          </a:xfrm>
        </p:spPr>
        <p:txBody>
          <a:bodyPr/>
          <a:lstStyle/>
          <a:p>
            <a:endParaRPr lang="sv-SE"/>
          </a:p>
        </p:txBody>
      </p:sp>
      <p:sp>
        <p:nvSpPr>
          <p:cNvPr id="6" name="Platshållare för bildnummer 5">
            <a:extLst>
              <a:ext uri="{FF2B5EF4-FFF2-40B4-BE49-F238E27FC236}">
                <a16:creationId xmlns:a16="http://schemas.microsoft.com/office/drawing/2014/main" id="{3AABA262-9989-4C4E-A2E6-41981C4A9216}"/>
              </a:ext>
            </a:extLst>
          </p:cNvPr>
          <p:cNvSpPr>
            <a:spLocks noGrp="1"/>
          </p:cNvSpPr>
          <p:nvPr>
            <p:ph type="sldNum" sz="quarter" idx="12"/>
          </p:nvPr>
        </p:nvSpPr>
        <p:spPr>
          <a:xfrm>
            <a:off x="10648807" y="6471610"/>
            <a:ext cx="1409986" cy="365125"/>
          </a:xfrm>
        </p:spPr>
        <p:txBody>
          <a:bodyPr/>
          <a:lstStyle/>
          <a:p>
            <a:fld id="{1A7B370E-5095-4151-AC93-16C785CC0C35}" type="slidenum">
              <a:rPr lang="sv-SE" smtClean="0"/>
              <a:t>‹#›</a:t>
            </a:fld>
            <a:endParaRPr lang="sv-SE"/>
          </a:p>
        </p:txBody>
      </p:sp>
      <p:sp>
        <p:nvSpPr>
          <p:cNvPr id="9" name="Platshållare för bild 8">
            <a:extLst>
              <a:ext uri="{FF2B5EF4-FFF2-40B4-BE49-F238E27FC236}">
                <a16:creationId xmlns:a16="http://schemas.microsoft.com/office/drawing/2014/main" id="{F095A3E8-21FE-41A7-850F-080F8DE5FE8A}"/>
              </a:ext>
            </a:extLst>
          </p:cNvPr>
          <p:cNvSpPr>
            <a:spLocks noGrp="1"/>
          </p:cNvSpPr>
          <p:nvPr>
            <p:ph type="pic" sz="quarter" idx="13"/>
          </p:nvPr>
        </p:nvSpPr>
        <p:spPr>
          <a:xfrm>
            <a:off x="6096000" y="0"/>
            <a:ext cx="6096000" cy="6858000"/>
          </a:xfrm>
        </p:spPr>
        <p:txBody>
          <a:bodyPr/>
          <a:lstStyle/>
          <a:p>
            <a:r>
              <a:rPr lang="sv-SE"/>
              <a:t>Klicka på ikonen för att lägga till en bild</a:t>
            </a:r>
          </a:p>
        </p:txBody>
      </p:sp>
      <p:sp>
        <p:nvSpPr>
          <p:cNvPr id="8" name="Rektangel 7">
            <a:extLst>
              <a:ext uri="{FF2B5EF4-FFF2-40B4-BE49-F238E27FC236}">
                <a16:creationId xmlns:a16="http://schemas.microsoft.com/office/drawing/2014/main" id="{612F38C1-163D-49A4-9979-9BE1CE36969E}"/>
              </a:ext>
            </a:extLst>
          </p:cNvPr>
          <p:cNvSpPr/>
          <p:nvPr/>
        </p:nvSpPr>
        <p:spPr>
          <a:xfrm>
            <a:off x="0" y="0"/>
            <a:ext cx="135467" cy="6858000"/>
          </a:xfrm>
          <a:prstGeom prst="rect">
            <a:avLst/>
          </a:prstGeom>
          <a:solidFill>
            <a:srgbClr val="004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Logotyp för Region Stockholm.">
            <a:extLst>
              <a:ext uri="{FF2B5EF4-FFF2-40B4-BE49-F238E27FC236}">
                <a16:creationId xmlns:a16="http://schemas.microsoft.com/office/drawing/2014/main" id="{18ED9BC7-9F89-4025-9E39-A8414B67F83E}"/>
              </a:ext>
            </a:extLst>
          </p:cNvPr>
          <p:cNvPicPr>
            <a:picLocks noChangeAspect="1"/>
          </p:cNvPicPr>
          <p:nvPr userDrawn="1"/>
        </p:nvPicPr>
        <p:blipFill>
          <a:blip r:embed="rId2"/>
          <a:stretch>
            <a:fillRect/>
          </a:stretch>
        </p:blipFill>
        <p:spPr>
          <a:xfrm>
            <a:off x="2032846" y="6324364"/>
            <a:ext cx="1894716" cy="337021"/>
          </a:xfrm>
          <a:prstGeom prst="rect">
            <a:avLst/>
          </a:prstGeom>
        </p:spPr>
      </p:pic>
      <p:pic>
        <p:nvPicPr>
          <p:cNvPr id="11" name="Bildobjekt 10" descr="Logotyp för Storstockholm.">
            <a:extLst>
              <a:ext uri="{FF2B5EF4-FFF2-40B4-BE49-F238E27FC236}">
                <a16:creationId xmlns:a16="http://schemas.microsoft.com/office/drawing/2014/main" id="{B69E10A3-6173-457D-B463-7694C9B71E93}"/>
              </a:ext>
            </a:extLst>
          </p:cNvPr>
          <p:cNvPicPr>
            <a:picLocks noChangeAspect="1"/>
          </p:cNvPicPr>
          <p:nvPr userDrawn="1"/>
        </p:nvPicPr>
        <p:blipFill>
          <a:blip r:embed="rId3"/>
          <a:stretch>
            <a:fillRect/>
          </a:stretch>
        </p:blipFill>
        <p:spPr>
          <a:xfrm>
            <a:off x="268674" y="6324364"/>
            <a:ext cx="1376793" cy="359881"/>
          </a:xfrm>
          <a:prstGeom prst="rect">
            <a:avLst/>
          </a:prstGeom>
        </p:spPr>
      </p:pic>
    </p:spTree>
    <p:extLst>
      <p:ext uri="{BB962C8B-B14F-4D97-AF65-F5344CB8AC3E}">
        <p14:creationId xmlns:p14="http://schemas.microsoft.com/office/powerpoint/2010/main" val="273680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CB2FDD-76C4-4D7C-8FCA-06BE1C9F622C}"/>
              </a:ext>
            </a:extLst>
          </p:cNvPr>
          <p:cNvSpPr>
            <a:spLocks noGrp="1"/>
          </p:cNvSpPr>
          <p:nvPr>
            <p:ph type="title" hasCustomPrompt="1"/>
          </p:nvPr>
        </p:nvSpPr>
        <p:spPr>
          <a:xfrm>
            <a:off x="831850" y="1709738"/>
            <a:ext cx="10515600" cy="2852737"/>
          </a:xfrm>
        </p:spPr>
        <p:txBody>
          <a:bodyPr anchor="b"/>
          <a:lstStyle>
            <a:lvl1pPr>
              <a:defRPr sz="4400">
                <a:solidFill>
                  <a:schemeClr val="tx2"/>
                </a:solidFill>
              </a:defRPr>
            </a:lvl1pPr>
          </a:lstStyle>
          <a:p>
            <a:r>
              <a:rPr lang="sv-SE"/>
              <a:t>Avsnittsrubrik</a:t>
            </a:r>
          </a:p>
        </p:txBody>
      </p:sp>
      <p:sp>
        <p:nvSpPr>
          <p:cNvPr id="3" name="Platshållare för text 2">
            <a:extLst>
              <a:ext uri="{FF2B5EF4-FFF2-40B4-BE49-F238E27FC236}">
                <a16:creationId xmlns:a16="http://schemas.microsoft.com/office/drawing/2014/main" id="{5DB1292C-CA45-444A-8888-1EFD788F3933}"/>
              </a:ext>
            </a:extLst>
          </p:cNvPr>
          <p:cNvSpPr>
            <a:spLocks noGrp="1"/>
          </p:cNvSpPr>
          <p:nvPr>
            <p:ph type="body" idx="1"/>
          </p:nvPr>
        </p:nvSpPr>
        <p:spPr>
          <a:xfrm>
            <a:off x="831850" y="4589463"/>
            <a:ext cx="10515600" cy="125040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46768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Avsnittsrubrik">
    <p:bg>
      <p:bgPr>
        <a:solidFill>
          <a:schemeClr val="tx2">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CB2FDD-76C4-4D7C-8FCA-06BE1C9F622C}"/>
              </a:ext>
            </a:extLst>
          </p:cNvPr>
          <p:cNvSpPr>
            <a:spLocks noGrp="1"/>
          </p:cNvSpPr>
          <p:nvPr>
            <p:ph type="title" hasCustomPrompt="1"/>
          </p:nvPr>
        </p:nvSpPr>
        <p:spPr>
          <a:xfrm>
            <a:off x="831850" y="1709738"/>
            <a:ext cx="10515600" cy="2852737"/>
          </a:xfrm>
        </p:spPr>
        <p:txBody>
          <a:bodyPr anchor="b"/>
          <a:lstStyle>
            <a:lvl1pPr>
              <a:defRPr sz="4400">
                <a:solidFill>
                  <a:schemeClr val="tx2"/>
                </a:solidFill>
              </a:defRPr>
            </a:lvl1pPr>
          </a:lstStyle>
          <a:p>
            <a:r>
              <a:rPr lang="sv-SE"/>
              <a:t>Avsnittsrubrik</a:t>
            </a:r>
          </a:p>
        </p:txBody>
      </p:sp>
      <p:sp>
        <p:nvSpPr>
          <p:cNvPr id="3" name="Platshållare för text 2">
            <a:extLst>
              <a:ext uri="{FF2B5EF4-FFF2-40B4-BE49-F238E27FC236}">
                <a16:creationId xmlns:a16="http://schemas.microsoft.com/office/drawing/2014/main" id="{5DB1292C-CA45-444A-8888-1EFD788F3933}"/>
              </a:ext>
            </a:extLst>
          </p:cNvPr>
          <p:cNvSpPr>
            <a:spLocks noGrp="1"/>
          </p:cNvSpPr>
          <p:nvPr>
            <p:ph type="body" idx="1"/>
          </p:nvPr>
        </p:nvSpPr>
        <p:spPr>
          <a:xfrm>
            <a:off x="831850" y="4589463"/>
            <a:ext cx="10515600" cy="125040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356785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D0E16B-A2E9-41B2-AB8C-278BAF33B97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B4DB9C8-135C-4AE1-ADAD-A88D94FCEBF8}"/>
              </a:ext>
            </a:extLst>
          </p:cNvPr>
          <p:cNvSpPr>
            <a:spLocks noGrp="1"/>
          </p:cNvSpPr>
          <p:nvPr>
            <p:ph sz="half" idx="1"/>
          </p:nvPr>
        </p:nvSpPr>
        <p:spPr>
          <a:xfrm>
            <a:off x="838200" y="1825625"/>
            <a:ext cx="5181600" cy="404497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075BC48-05F4-4952-8E67-B0E3FDFF8752}"/>
              </a:ext>
            </a:extLst>
          </p:cNvPr>
          <p:cNvSpPr>
            <a:spLocks noGrp="1"/>
          </p:cNvSpPr>
          <p:nvPr>
            <p:ph sz="half" idx="2"/>
          </p:nvPr>
        </p:nvSpPr>
        <p:spPr>
          <a:xfrm>
            <a:off x="6172200" y="1825625"/>
            <a:ext cx="5181600" cy="404497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44489A5-B559-4160-9E45-99C6F75254DC}"/>
              </a:ext>
            </a:extLst>
          </p:cNvPr>
          <p:cNvSpPr>
            <a:spLocks noGrp="1"/>
          </p:cNvSpPr>
          <p:nvPr>
            <p:ph type="dt" sz="half" idx="10"/>
          </p:nvPr>
        </p:nvSpPr>
        <p:spPr/>
        <p:txBody>
          <a:bodyPr/>
          <a:lstStyle/>
          <a:p>
            <a:endParaRPr lang="sv-SE"/>
          </a:p>
        </p:txBody>
      </p:sp>
      <p:sp>
        <p:nvSpPr>
          <p:cNvPr id="6" name="Platshållare för sidfot 5">
            <a:extLst>
              <a:ext uri="{FF2B5EF4-FFF2-40B4-BE49-F238E27FC236}">
                <a16:creationId xmlns:a16="http://schemas.microsoft.com/office/drawing/2014/main" id="{D1D37922-44B6-4BBB-B169-91BE45D44A7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2749985-59FB-462F-9018-664175A91D6B}"/>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182874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grön bakgrund">
    <p:bg>
      <p:bgPr>
        <a:solidFill>
          <a:schemeClr val="tx2">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D0E16B-A2E9-41B2-AB8C-278BAF33B97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B4DB9C8-135C-4AE1-ADAD-A88D94FCEBF8}"/>
              </a:ext>
            </a:extLst>
          </p:cNvPr>
          <p:cNvSpPr>
            <a:spLocks noGrp="1"/>
          </p:cNvSpPr>
          <p:nvPr>
            <p:ph sz="half" idx="1"/>
          </p:nvPr>
        </p:nvSpPr>
        <p:spPr>
          <a:xfrm>
            <a:off x="838200" y="1825626"/>
            <a:ext cx="5181600" cy="404497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075BC48-05F4-4952-8E67-B0E3FDFF8752}"/>
              </a:ext>
            </a:extLst>
          </p:cNvPr>
          <p:cNvSpPr>
            <a:spLocks noGrp="1"/>
          </p:cNvSpPr>
          <p:nvPr>
            <p:ph sz="half" idx="2"/>
          </p:nvPr>
        </p:nvSpPr>
        <p:spPr>
          <a:xfrm>
            <a:off x="6172200" y="1825626"/>
            <a:ext cx="5181600" cy="404497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44489A5-B559-4160-9E45-99C6F75254DC}"/>
              </a:ext>
            </a:extLst>
          </p:cNvPr>
          <p:cNvSpPr>
            <a:spLocks noGrp="1"/>
          </p:cNvSpPr>
          <p:nvPr>
            <p:ph type="dt" sz="half" idx="10"/>
          </p:nvPr>
        </p:nvSpPr>
        <p:spPr/>
        <p:txBody>
          <a:bodyPr/>
          <a:lstStyle/>
          <a:p>
            <a:endParaRPr lang="sv-SE"/>
          </a:p>
        </p:txBody>
      </p:sp>
      <p:sp>
        <p:nvSpPr>
          <p:cNvPr id="6" name="Platshållare för sidfot 5">
            <a:extLst>
              <a:ext uri="{FF2B5EF4-FFF2-40B4-BE49-F238E27FC236}">
                <a16:creationId xmlns:a16="http://schemas.microsoft.com/office/drawing/2014/main" id="{D1D37922-44B6-4BBB-B169-91BE45D44A7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2749985-59FB-462F-9018-664175A91D6B}"/>
              </a:ext>
            </a:extLst>
          </p:cNvPr>
          <p:cNvSpPr>
            <a:spLocks noGrp="1"/>
          </p:cNvSpPr>
          <p:nvPr>
            <p:ph type="sldNum" sz="quarter" idx="12"/>
          </p:nvPr>
        </p:nvSpPr>
        <p:spPr/>
        <p:txBody>
          <a:bodyPr/>
          <a:lstStyle/>
          <a:p>
            <a:fld id="{1A7B370E-5095-4151-AC93-16C785CC0C35}" type="slidenum">
              <a:rPr lang="sv-SE" smtClean="0"/>
              <a:t>‹#›</a:t>
            </a:fld>
            <a:endParaRPr lang="sv-SE"/>
          </a:p>
        </p:txBody>
      </p:sp>
    </p:spTree>
    <p:extLst>
      <p:ext uri="{BB962C8B-B14F-4D97-AF65-F5344CB8AC3E}">
        <p14:creationId xmlns:p14="http://schemas.microsoft.com/office/powerpoint/2010/main" val="92012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4.svg"/><Relationship Id="rId4" Type="http://schemas.openxmlformats.org/officeDocument/2006/relationships/slideLayout" Target="../slideLayouts/slideLayout28.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6.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89B9A65-9DE2-4579-9711-4DFC01D1FD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a:t>Rubrik</a:t>
            </a:r>
          </a:p>
        </p:txBody>
      </p:sp>
      <p:sp>
        <p:nvSpPr>
          <p:cNvPr id="3" name="Platshållare för text 2">
            <a:extLst>
              <a:ext uri="{FF2B5EF4-FFF2-40B4-BE49-F238E27FC236}">
                <a16:creationId xmlns:a16="http://schemas.microsoft.com/office/drawing/2014/main" id="{91178FC6-B750-472F-BC45-79C1A7411D7C}"/>
              </a:ext>
            </a:extLst>
          </p:cNvPr>
          <p:cNvSpPr>
            <a:spLocks noGrp="1"/>
          </p:cNvSpPr>
          <p:nvPr>
            <p:ph type="body" idx="1"/>
          </p:nvPr>
        </p:nvSpPr>
        <p:spPr>
          <a:xfrm>
            <a:off x="838200" y="1825625"/>
            <a:ext cx="10515600" cy="398350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68D2CC6-E8B4-4D79-8290-590ACA5CB9C3}"/>
              </a:ext>
            </a:extLst>
          </p:cNvPr>
          <p:cNvSpPr>
            <a:spLocks noGrp="1"/>
          </p:cNvSpPr>
          <p:nvPr>
            <p:ph type="dt" sz="half" idx="2"/>
          </p:nvPr>
        </p:nvSpPr>
        <p:spPr>
          <a:xfrm>
            <a:off x="838200" y="6471610"/>
            <a:ext cx="14099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a:extLst>
              <a:ext uri="{FF2B5EF4-FFF2-40B4-BE49-F238E27FC236}">
                <a16:creationId xmlns:a16="http://schemas.microsoft.com/office/drawing/2014/main" id="{2841BB94-14E6-43D4-B0D4-F4DF5AC44BDD}"/>
              </a:ext>
            </a:extLst>
          </p:cNvPr>
          <p:cNvSpPr>
            <a:spLocks noGrp="1"/>
          </p:cNvSpPr>
          <p:nvPr>
            <p:ph type="ftr" sz="quarter" idx="3"/>
          </p:nvPr>
        </p:nvSpPr>
        <p:spPr>
          <a:xfrm>
            <a:off x="2860078" y="6471610"/>
            <a:ext cx="646955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E3CE7DF-0881-446C-ABFF-19B0BAB05134}"/>
              </a:ext>
            </a:extLst>
          </p:cNvPr>
          <p:cNvSpPr>
            <a:spLocks noGrp="1"/>
          </p:cNvSpPr>
          <p:nvPr>
            <p:ph type="sldNum" sz="quarter" idx="4"/>
          </p:nvPr>
        </p:nvSpPr>
        <p:spPr>
          <a:xfrm>
            <a:off x="9943814" y="6471610"/>
            <a:ext cx="14099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B370E-5095-4151-AC93-16C785CC0C35}" type="slidenum">
              <a:rPr lang="sv-SE" smtClean="0"/>
              <a:t>‹#›</a:t>
            </a:fld>
            <a:endParaRPr lang="sv-SE"/>
          </a:p>
        </p:txBody>
      </p:sp>
      <p:sp>
        <p:nvSpPr>
          <p:cNvPr id="7" name="Rektangel 6">
            <a:extLst>
              <a:ext uri="{FF2B5EF4-FFF2-40B4-BE49-F238E27FC236}">
                <a16:creationId xmlns:a16="http://schemas.microsoft.com/office/drawing/2014/main" id="{1B915DB9-2FA5-4F24-A2FD-9B83E02EF0D0}"/>
              </a:ext>
            </a:extLst>
          </p:cNvPr>
          <p:cNvSpPr/>
          <p:nvPr/>
        </p:nvSpPr>
        <p:spPr>
          <a:xfrm>
            <a:off x="0" y="0"/>
            <a:ext cx="135467" cy="6858000"/>
          </a:xfrm>
          <a:prstGeom prst="rect">
            <a:avLst/>
          </a:prstGeom>
          <a:solidFill>
            <a:srgbClr val="004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Logotyp för Region Stockholm.">
            <a:extLst>
              <a:ext uri="{FF2B5EF4-FFF2-40B4-BE49-F238E27FC236}">
                <a16:creationId xmlns:a16="http://schemas.microsoft.com/office/drawing/2014/main" id="{3327DFAE-8437-4084-8EC7-105040217065}"/>
              </a:ext>
            </a:extLst>
          </p:cNvPr>
          <p:cNvPicPr>
            <a:picLocks noChangeAspect="1"/>
          </p:cNvPicPr>
          <p:nvPr/>
        </p:nvPicPr>
        <p:blipFill>
          <a:blip r:embed="rId20"/>
          <a:stretch>
            <a:fillRect/>
          </a:stretch>
        </p:blipFill>
        <p:spPr>
          <a:xfrm>
            <a:off x="9442002" y="6038944"/>
            <a:ext cx="1894716" cy="337021"/>
          </a:xfrm>
          <a:prstGeom prst="rect">
            <a:avLst/>
          </a:prstGeom>
        </p:spPr>
      </p:pic>
      <p:pic>
        <p:nvPicPr>
          <p:cNvPr id="9" name="Bildobjekt 8" descr="Logotyp för Storstockholm.">
            <a:extLst>
              <a:ext uri="{FF2B5EF4-FFF2-40B4-BE49-F238E27FC236}">
                <a16:creationId xmlns:a16="http://schemas.microsoft.com/office/drawing/2014/main" id="{B7C6ED5E-4CE2-4EE2-9D2B-99BD20C7A8FF}"/>
              </a:ext>
            </a:extLst>
          </p:cNvPr>
          <p:cNvPicPr>
            <a:picLocks noChangeAspect="1"/>
          </p:cNvPicPr>
          <p:nvPr/>
        </p:nvPicPr>
        <p:blipFill>
          <a:blip r:embed="rId21"/>
          <a:stretch>
            <a:fillRect/>
          </a:stretch>
        </p:blipFill>
        <p:spPr>
          <a:xfrm>
            <a:off x="7677830" y="6038944"/>
            <a:ext cx="1376793" cy="359881"/>
          </a:xfrm>
          <a:prstGeom prst="rect">
            <a:avLst/>
          </a:prstGeom>
        </p:spPr>
      </p:pic>
    </p:spTree>
    <p:extLst>
      <p:ext uri="{BB962C8B-B14F-4D97-AF65-F5344CB8AC3E}">
        <p14:creationId xmlns:p14="http://schemas.microsoft.com/office/powerpoint/2010/main" val="3132816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9" r:id="rId5"/>
    <p:sldLayoutId id="2147483651" r:id="rId6"/>
    <p:sldLayoutId id="2147483665" r:id="rId7"/>
    <p:sldLayoutId id="2147483652" r:id="rId8"/>
    <p:sldLayoutId id="2147483662" r:id="rId9"/>
    <p:sldLayoutId id="2147483653" r:id="rId10"/>
    <p:sldLayoutId id="2147483666" r:id="rId11"/>
    <p:sldLayoutId id="2147483654" r:id="rId12"/>
    <p:sldLayoutId id="2147483667" r:id="rId13"/>
    <p:sldLayoutId id="2147483655" r:id="rId14"/>
    <p:sldLayoutId id="2147483668" r:id="rId15"/>
    <p:sldLayoutId id="2147483661" r:id="rId16"/>
    <p:sldLayoutId id="2147483658" r:id="rId17"/>
    <p:sldLayoutId id="2147483659"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EC5E634F-5BD9-4CB6-88EB-25475847706E}" type="datetime1">
              <a:rPr lang="sv-SE" smtClean="0"/>
              <a:t>2024-02-21</a:t>
            </a:fld>
            <a:endParaRPr lang="sv-SE"/>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a:t>2018-04-1</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extLst>
      <p:ext uri="{BB962C8B-B14F-4D97-AF65-F5344CB8AC3E}">
        <p14:creationId xmlns:p14="http://schemas.microsoft.com/office/powerpoint/2010/main" val="202539006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Lst>
  <p:hf hdr="0" ftr="0" dt="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07247E4C-788B-4A49-9CDC-725142477515}" type="datetime1">
              <a:rPr lang="sv-SE" smtClean="0"/>
              <a:t>2024-02-21</a:t>
            </a:fld>
            <a:endParaRPr lang="sv-SE"/>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a:t>Organisation/Namn</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extLst>
      <p:ext uri="{BB962C8B-B14F-4D97-AF65-F5344CB8AC3E}">
        <p14:creationId xmlns:p14="http://schemas.microsoft.com/office/powerpoint/2010/main" val="190258993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89B9A65-9DE2-4579-9711-4DFC01D1FD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a:t>Rubrik</a:t>
            </a:r>
          </a:p>
        </p:txBody>
      </p:sp>
      <p:sp>
        <p:nvSpPr>
          <p:cNvPr id="3" name="Platshållare för text 2">
            <a:extLst>
              <a:ext uri="{FF2B5EF4-FFF2-40B4-BE49-F238E27FC236}">
                <a16:creationId xmlns:a16="http://schemas.microsoft.com/office/drawing/2014/main" id="{91178FC6-B750-472F-BC45-79C1A7411D7C}"/>
              </a:ext>
            </a:extLst>
          </p:cNvPr>
          <p:cNvSpPr>
            <a:spLocks noGrp="1"/>
          </p:cNvSpPr>
          <p:nvPr>
            <p:ph type="body" idx="1"/>
          </p:nvPr>
        </p:nvSpPr>
        <p:spPr>
          <a:xfrm>
            <a:off x="838200" y="1825625"/>
            <a:ext cx="10515600" cy="398350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68D2CC6-E8B4-4D79-8290-590ACA5CB9C3}"/>
              </a:ext>
            </a:extLst>
          </p:cNvPr>
          <p:cNvSpPr>
            <a:spLocks noGrp="1"/>
          </p:cNvSpPr>
          <p:nvPr>
            <p:ph type="dt" sz="half" idx="2"/>
          </p:nvPr>
        </p:nvSpPr>
        <p:spPr>
          <a:xfrm>
            <a:off x="838200" y="6471610"/>
            <a:ext cx="14099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D75C0-EF13-47D6-83C9-DC46195B1DA1}" type="datetimeFigureOut">
              <a:rPr lang="sv-SE" smtClean="0"/>
              <a:t>2024-02-21</a:t>
            </a:fld>
            <a:endParaRPr lang="sv-SE"/>
          </a:p>
        </p:txBody>
      </p:sp>
      <p:sp>
        <p:nvSpPr>
          <p:cNvPr id="5" name="Platshållare för sidfot 4">
            <a:extLst>
              <a:ext uri="{FF2B5EF4-FFF2-40B4-BE49-F238E27FC236}">
                <a16:creationId xmlns:a16="http://schemas.microsoft.com/office/drawing/2014/main" id="{2841BB94-14E6-43D4-B0D4-F4DF5AC44BDD}"/>
              </a:ext>
            </a:extLst>
          </p:cNvPr>
          <p:cNvSpPr>
            <a:spLocks noGrp="1"/>
          </p:cNvSpPr>
          <p:nvPr>
            <p:ph type="ftr" sz="quarter" idx="3"/>
          </p:nvPr>
        </p:nvSpPr>
        <p:spPr>
          <a:xfrm>
            <a:off x="2860078" y="6471610"/>
            <a:ext cx="646955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E3CE7DF-0881-446C-ABFF-19B0BAB05134}"/>
              </a:ext>
            </a:extLst>
          </p:cNvPr>
          <p:cNvSpPr>
            <a:spLocks noGrp="1"/>
          </p:cNvSpPr>
          <p:nvPr>
            <p:ph type="sldNum" sz="quarter" idx="4"/>
          </p:nvPr>
        </p:nvSpPr>
        <p:spPr>
          <a:xfrm>
            <a:off x="9943814" y="6471610"/>
            <a:ext cx="14099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B370E-5095-4151-AC93-16C785CC0C35}" type="slidenum">
              <a:rPr lang="sv-SE" smtClean="0"/>
              <a:t>‹#›</a:t>
            </a:fld>
            <a:endParaRPr lang="sv-SE"/>
          </a:p>
        </p:txBody>
      </p:sp>
      <p:sp>
        <p:nvSpPr>
          <p:cNvPr id="7" name="Rektangel 6">
            <a:extLst>
              <a:ext uri="{FF2B5EF4-FFF2-40B4-BE49-F238E27FC236}">
                <a16:creationId xmlns:a16="http://schemas.microsoft.com/office/drawing/2014/main" id="{1B915DB9-2FA5-4F24-A2FD-9B83E02EF0D0}"/>
              </a:ext>
            </a:extLst>
          </p:cNvPr>
          <p:cNvSpPr/>
          <p:nvPr/>
        </p:nvSpPr>
        <p:spPr>
          <a:xfrm>
            <a:off x="0" y="0"/>
            <a:ext cx="135467" cy="6858000"/>
          </a:xfrm>
          <a:prstGeom prst="rect">
            <a:avLst/>
          </a:prstGeom>
          <a:solidFill>
            <a:srgbClr val="004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Logotyp för Region Stockholm.">
            <a:extLst>
              <a:ext uri="{FF2B5EF4-FFF2-40B4-BE49-F238E27FC236}">
                <a16:creationId xmlns:a16="http://schemas.microsoft.com/office/drawing/2014/main" id="{3327DFAE-8437-4084-8EC7-105040217065}"/>
              </a:ext>
            </a:extLst>
          </p:cNvPr>
          <p:cNvPicPr>
            <a:picLocks noChangeAspect="1"/>
          </p:cNvPicPr>
          <p:nvPr/>
        </p:nvPicPr>
        <p:blipFill>
          <a:blip r:embed="rId20"/>
          <a:stretch>
            <a:fillRect/>
          </a:stretch>
        </p:blipFill>
        <p:spPr>
          <a:xfrm>
            <a:off x="9442002" y="6038944"/>
            <a:ext cx="1894716" cy="337021"/>
          </a:xfrm>
          <a:prstGeom prst="rect">
            <a:avLst/>
          </a:prstGeom>
        </p:spPr>
      </p:pic>
      <p:pic>
        <p:nvPicPr>
          <p:cNvPr id="10" name="Bildobjekt 9">
            <a:extLst>
              <a:ext uri="{FF2B5EF4-FFF2-40B4-BE49-F238E27FC236}">
                <a16:creationId xmlns:a16="http://schemas.microsoft.com/office/drawing/2014/main" id="{E2180704-C40A-4F31-A337-65743DF8BE81}"/>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632625" y="6066954"/>
            <a:ext cx="1473276" cy="277323"/>
          </a:xfrm>
          <a:prstGeom prst="rect">
            <a:avLst/>
          </a:prstGeom>
        </p:spPr>
      </p:pic>
    </p:spTree>
    <p:extLst>
      <p:ext uri="{BB962C8B-B14F-4D97-AF65-F5344CB8AC3E}">
        <p14:creationId xmlns:p14="http://schemas.microsoft.com/office/powerpoint/2010/main" val="42782604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gunilla.benner-forsberg@regionstockholm.se" TargetMode="External"/><Relationship Id="rId7" Type="http://schemas.openxmlformats.org/officeDocument/2006/relationships/hyperlink" Target="mailto:daphne.wahlund@storsthlm.se" TargetMode="External"/><Relationship Id="rId2" Type="http://schemas.openxmlformats.org/officeDocument/2006/relationships/hyperlink" Target="http://www.storshlm.se/v&#229;rdisamverkan" TargetMode="External"/><Relationship Id="rId1" Type="http://schemas.openxmlformats.org/officeDocument/2006/relationships/slideLayout" Target="../slideLayouts/slideLayout8.xml"/><Relationship Id="rId6" Type="http://schemas.openxmlformats.org/officeDocument/2006/relationships/hyperlink" Target="mailto:anders.carlsson@storsthlm.se" TargetMode="External"/><Relationship Id="rId5" Type="http://schemas.openxmlformats.org/officeDocument/2006/relationships/hyperlink" Target="mailto:yvonne.lettermark@regionstockholm.se" TargetMode="External"/><Relationship Id="rId4" Type="http://schemas.openxmlformats.org/officeDocument/2006/relationships/hyperlink" Target="mailto:nina.mautner-granath@regionstockholm.s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BDFED451-FD00-CAF4-DE49-EC26A49CF5DD}"/>
              </a:ext>
            </a:extLst>
          </p:cNvPr>
          <p:cNvPicPr>
            <a:picLocks noChangeAspect="1"/>
          </p:cNvPicPr>
          <p:nvPr/>
        </p:nvPicPr>
        <p:blipFill rotWithShape="1">
          <a:blip r:embed="rId2"/>
          <a:srcRect l="1714" t="977" b="1703"/>
          <a:stretch/>
        </p:blipFill>
        <p:spPr>
          <a:xfrm>
            <a:off x="4887646" y="143838"/>
            <a:ext cx="7163942" cy="5017580"/>
          </a:xfrm>
          <a:prstGeom prst="rect">
            <a:avLst/>
          </a:prstGeom>
        </p:spPr>
      </p:pic>
      <p:sp>
        <p:nvSpPr>
          <p:cNvPr id="2" name="Rubrik 1">
            <a:extLst>
              <a:ext uri="{FF2B5EF4-FFF2-40B4-BE49-F238E27FC236}">
                <a16:creationId xmlns:a16="http://schemas.microsoft.com/office/drawing/2014/main" id="{13BF5EA6-2705-FA24-2FE9-2D9E4E202DFE}"/>
              </a:ext>
            </a:extLst>
          </p:cNvPr>
          <p:cNvSpPr>
            <a:spLocks noGrp="1"/>
          </p:cNvSpPr>
          <p:nvPr>
            <p:ph type="ctrTitle"/>
          </p:nvPr>
        </p:nvSpPr>
        <p:spPr>
          <a:xfrm>
            <a:off x="880056" y="1017432"/>
            <a:ext cx="6527611" cy="1320132"/>
          </a:xfrm>
        </p:spPr>
        <p:txBody>
          <a:bodyPr/>
          <a:lstStyle/>
          <a:p>
            <a:r>
              <a:rPr lang="sv-SE"/>
              <a:t>Handlingsplan för god och nära vård och omsorg i Stockholms län</a:t>
            </a:r>
          </a:p>
        </p:txBody>
      </p:sp>
      <p:sp>
        <p:nvSpPr>
          <p:cNvPr id="3" name="Underrubrik 2">
            <a:extLst>
              <a:ext uri="{FF2B5EF4-FFF2-40B4-BE49-F238E27FC236}">
                <a16:creationId xmlns:a16="http://schemas.microsoft.com/office/drawing/2014/main" id="{344A9531-04BA-083F-76FF-DBFB57367067}"/>
              </a:ext>
            </a:extLst>
          </p:cNvPr>
          <p:cNvSpPr>
            <a:spLocks noGrp="1"/>
          </p:cNvSpPr>
          <p:nvPr>
            <p:ph type="subTitle" idx="1"/>
          </p:nvPr>
        </p:nvSpPr>
        <p:spPr>
          <a:xfrm>
            <a:off x="880056" y="4077168"/>
            <a:ext cx="9144000" cy="1084250"/>
          </a:xfrm>
        </p:spPr>
        <p:txBody>
          <a:bodyPr/>
          <a:lstStyle/>
          <a:p>
            <a:r>
              <a:rPr lang="sv-SE"/>
              <a:t>2024-2030					</a:t>
            </a:r>
          </a:p>
        </p:txBody>
      </p:sp>
    </p:spTree>
    <p:extLst>
      <p:ext uri="{BB962C8B-B14F-4D97-AF65-F5344CB8AC3E}">
        <p14:creationId xmlns:p14="http://schemas.microsoft.com/office/powerpoint/2010/main" val="2824941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0AF010D-1018-B87F-8504-51F241AF6265}"/>
              </a:ext>
            </a:extLst>
          </p:cNvPr>
          <p:cNvSpPr/>
          <p:nvPr/>
        </p:nvSpPr>
        <p:spPr>
          <a:xfrm>
            <a:off x="143838" y="-10274"/>
            <a:ext cx="12123506" cy="6858000"/>
          </a:xfrm>
          <a:prstGeom prst="rect">
            <a:avLst/>
          </a:prstGeom>
          <a:solidFill>
            <a:srgbClr val="F7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97F7B886-5FCB-255C-EBC9-99C2EDC42D2C}"/>
              </a:ext>
            </a:extLst>
          </p:cNvPr>
          <p:cNvSpPr/>
          <p:nvPr/>
        </p:nvSpPr>
        <p:spPr>
          <a:xfrm>
            <a:off x="888109" y="1533933"/>
            <a:ext cx="5892052" cy="4671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9D4ABD4-AF9F-6B10-5230-8B599CA504C2}"/>
              </a:ext>
            </a:extLst>
          </p:cNvPr>
          <p:cNvSpPr>
            <a:spLocks noGrp="1"/>
          </p:cNvSpPr>
          <p:nvPr>
            <p:ph type="title"/>
          </p:nvPr>
        </p:nvSpPr>
        <p:spPr>
          <a:xfrm>
            <a:off x="838200" y="365125"/>
            <a:ext cx="7802366" cy="1325563"/>
          </a:xfrm>
        </p:spPr>
        <p:txBody>
          <a:bodyPr/>
          <a:lstStyle/>
          <a:p>
            <a:pPr>
              <a:lnSpc>
                <a:spcPct val="120000"/>
              </a:lnSpc>
            </a:pPr>
            <a:r>
              <a:rPr lang="sv-SE" sz="1400" b="1">
                <a:latin typeface="+mn-lt"/>
              </a:rPr>
              <a:t>Målområde 5</a:t>
            </a:r>
            <a:br>
              <a:rPr lang="sv-SE"/>
            </a:br>
            <a:r>
              <a:rPr lang="sv-SE"/>
              <a:t>Kostnadseffektiv vård och omsorg	</a:t>
            </a:r>
            <a:br>
              <a:rPr lang="sv-SE"/>
            </a:br>
            <a:endParaRPr lang="sv-SE" sz="1600">
              <a:latin typeface="+mn-lt"/>
            </a:endParaRPr>
          </a:p>
        </p:txBody>
      </p:sp>
      <p:sp>
        <p:nvSpPr>
          <p:cNvPr id="12" name="textruta 11">
            <a:extLst>
              <a:ext uri="{FF2B5EF4-FFF2-40B4-BE49-F238E27FC236}">
                <a16:creationId xmlns:a16="http://schemas.microsoft.com/office/drawing/2014/main" id="{D1AF3BA4-C536-8AF5-E4AF-24457316D910}"/>
              </a:ext>
            </a:extLst>
          </p:cNvPr>
          <p:cNvSpPr txBox="1"/>
          <p:nvPr/>
        </p:nvSpPr>
        <p:spPr>
          <a:xfrm>
            <a:off x="1051817" y="1664766"/>
            <a:ext cx="5420902" cy="4106252"/>
          </a:xfrm>
          <a:prstGeom prst="rect">
            <a:avLst/>
          </a:prstGeom>
          <a:noFill/>
        </p:spPr>
        <p:txBody>
          <a:bodyPr wrap="square" lIns="91440" tIns="45720" rIns="91440" bIns="45720" anchor="t">
            <a:spAutoFit/>
          </a:bodyPr>
          <a:lstStyle/>
          <a:p>
            <a:pPr algn="l">
              <a:spcBef>
                <a:spcPts val="500"/>
              </a:spcBef>
            </a:pPr>
            <a:r>
              <a:rPr lang="sv-SE" sz="1600" b="1" i="0" u="none" strike="noStrike" baseline="0">
                <a:latin typeface="Arial"/>
                <a:cs typeface="Arial"/>
              </a:rPr>
              <a:t>Strategiska inriktningar för länsövergripande</a:t>
            </a:r>
          </a:p>
          <a:p>
            <a:pPr algn="l">
              <a:spcBef>
                <a:spcPts val="500"/>
              </a:spcBef>
            </a:pPr>
            <a:r>
              <a:rPr lang="sv-SE" sz="1600" b="1" i="0" u="none" strike="noStrike" baseline="0">
                <a:latin typeface="Arial"/>
                <a:cs typeface="Arial"/>
              </a:rPr>
              <a:t>och lokal samverkan:</a:t>
            </a:r>
          </a:p>
          <a:p>
            <a:pPr marL="285750" indent="-285750" algn="l">
              <a:spcBef>
                <a:spcPts val="500"/>
              </a:spcBef>
              <a:buBlip>
                <a:blip r:embed="rId2"/>
              </a:buBlip>
            </a:pPr>
            <a:r>
              <a:rPr lang="sv-SE" sz="1600" b="0" i="0" u="none" strike="noStrike" baseline="0">
                <a:latin typeface="Arial"/>
                <a:cs typeface="Arial"/>
              </a:rPr>
              <a:t>Utveckla uppdrag- och ersättningssystem så att de främjar samverkan.</a:t>
            </a:r>
          </a:p>
          <a:p>
            <a:pPr marL="285750" indent="-285750" algn="l">
              <a:spcBef>
                <a:spcPts val="500"/>
              </a:spcBef>
              <a:buBlip>
                <a:blip r:embed="rId2"/>
              </a:buBlip>
            </a:pPr>
            <a:r>
              <a:rPr lang="sv-SE" sz="1600" b="0" i="0" u="none" strike="noStrike" baseline="0">
                <a:latin typeface="Arial"/>
                <a:cs typeface="Arial"/>
              </a:rPr>
              <a:t>Utveckla samordning av insatser och resurser mellan kommunerna och regionen i syfte att öka effektiviteten</a:t>
            </a:r>
            <a:r>
              <a:rPr lang="sv-SE" sz="1600">
                <a:latin typeface="Arial"/>
                <a:cs typeface="Arial"/>
              </a:rPr>
              <a:t> </a:t>
            </a:r>
            <a:r>
              <a:rPr lang="sv-SE" sz="1600" b="0" i="0" u="none" strike="noStrike" baseline="0">
                <a:latin typeface="Arial"/>
                <a:cs typeface="Arial"/>
              </a:rPr>
              <a:t>och minska kostnader som uppstår på grund</a:t>
            </a:r>
            <a:r>
              <a:rPr lang="sv-SE" sz="1600">
                <a:latin typeface="Arial"/>
                <a:cs typeface="Arial"/>
              </a:rPr>
              <a:t> </a:t>
            </a:r>
            <a:r>
              <a:rPr lang="sv-SE" sz="1600" b="0" i="0" u="none" strike="noStrike" baseline="0">
                <a:latin typeface="Arial"/>
                <a:cs typeface="Arial"/>
              </a:rPr>
              <a:t>av bristande kvalitet, bland annat genom att nyttja</a:t>
            </a:r>
            <a:r>
              <a:rPr lang="sv-SE" sz="1600">
                <a:latin typeface="Arial"/>
                <a:cs typeface="Arial"/>
              </a:rPr>
              <a:t> </a:t>
            </a:r>
            <a:r>
              <a:rPr lang="sv-SE" sz="1600" b="0" i="0" u="none" strike="noStrike" baseline="0">
                <a:latin typeface="Arial"/>
                <a:cs typeface="Arial"/>
              </a:rPr>
              <a:t>digitaliseringens möjligheter.</a:t>
            </a:r>
          </a:p>
          <a:p>
            <a:pPr marL="285750" indent="-285750" algn="l">
              <a:spcBef>
                <a:spcPts val="500"/>
              </a:spcBef>
              <a:buBlip>
                <a:blip r:embed="rId2"/>
              </a:buBlip>
            </a:pPr>
            <a:r>
              <a:rPr lang="sv-SE" sz="1600" b="0" i="0" u="none" strike="noStrike" baseline="0">
                <a:latin typeface="Arial"/>
                <a:cs typeface="Arial"/>
              </a:rPr>
              <a:t>Öka det gemensamma resursutnyttjandet och samverkan kring utbildning och kompetens för att säkra tillgången till arbetskraft och kompetens.</a:t>
            </a:r>
          </a:p>
          <a:p>
            <a:pPr marL="285750" indent="-285750" algn="l">
              <a:spcBef>
                <a:spcPts val="500"/>
              </a:spcBef>
              <a:buBlip>
                <a:blip r:embed="rId2"/>
              </a:buBlip>
            </a:pPr>
            <a:r>
              <a:rPr lang="sv-SE" sz="1600" b="0" i="0" u="none" strike="noStrike" baseline="0">
                <a:latin typeface="Arial"/>
                <a:cs typeface="Arial"/>
              </a:rPr>
              <a:t>Främja en samverkanskultur som präglas av mod, innovation och möjligheter till gemensamt resursnyttjande.</a:t>
            </a:r>
            <a:endParaRPr lang="sv-SE" sz="1600">
              <a:latin typeface="Arial"/>
              <a:cs typeface="Arial"/>
            </a:endParaRPr>
          </a:p>
        </p:txBody>
      </p:sp>
      <p:pic>
        <p:nvPicPr>
          <p:cNvPr id="6" name="Bildobjekt 5" descr="En bild som visar text, skärmbild, Teckensnitt, grafisk design&#10;&#10;Automatiskt genererad beskrivning">
            <a:extLst>
              <a:ext uri="{FF2B5EF4-FFF2-40B4-BE49-F238E27FC236}">
                <a16:creationId xmlns:a16="http://schemas.microsoft.com/office/drawing/2014/main" id="{AA54BD0D-B9E9-7C95-3FF2-F85A50C86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629" y="1366463"/>
            <a:ext cx="4116262" cy="4116262"/>
          </a:xfrm>
          <a:prstGeom prst="rect">
            <a:avLst/>
          </a:prstGeom>
        </p:spPr>
      </p:pic>
    </p:spTree>
    <p:extLst>
      <p:ext uri="{BB962C8B-B14F-4D97-AF65-F5344CB8AC3E}">
        <p14:creationId xmlns:p14="http://schemas.microsoft.com/office/powerpoint/2010/main" val="333817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8C811-F89E-7DDA-2FE4-168CCCE1D15E}"/>
            </a:ext>
          </a:extLst>
        </p:cNvPr>
        <p:cNvGrpSpPr/>
        <p:nvPr/>
      </p:nvGrpSpPr>
      <p:grpSpPr>
        <a:xfrm>
          <a:off x="0" y="0"/>
          <a:ext cx="0" cy="0"/>
          <a:chOff x="0" y="0"/>
          <a:chExt cx="0" cy="0"/>
        </a:xfrm>
      </p:grpSpPr>
      <p:sp>
        <p:nvSpPr>
          <p:cNvPr id="5" name="Rubrik 1">
            <a:extLst>
              <a:ext uri="{FF2B5EF4-FFF2-40B4-BE49-F238E27FC236}">
                <a16:creationId xmlns:a16="http://schemas.microsoft.com/office/drawing/2014/main" id="{F92A7102-3CAA-CCF4-6B39-20B22BB9E893}"/>
              </a:ext>
            </a:extLst>
          </p:cNvPr>
          <p:cNvSpPr txBox="1">
            <a:spLocks/>
          </p:cNvSpPr>
          <p:nvPr/>
        </p:nvSpPr>
        <p:spPr>
          <a:xfrm>
            <a:off x="990600" y="5175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sv-SE" sz="2000">
                <a:solidFill>
                  <a:srgbClr val="00444C"/>
                </a:solidFill>
                <a:latin typeface="+mn-lt"/>
              </a:rPr>
              <a:t>Handlingsplanen ska genomföras i samverkan </a:t>
            </a:r>
            <a:br>
              <a:rPr lang="sv-SE"/>
            </a:br>
            <a:r>
              <a:rPr lang="sv-SE"/>
              <a:t>Regionen och kommunerna tar ansvar för: </a:t>
            </a:r>
          </a:p>
        </p:txBody>
      </p:sp>
      <p:sp>
        <p:nvSpPr>
          <p:cNvPr id="6" name="Platshållare för innehåll 2">
            <a:extLst>
              <a:ext uri="{FF2B5EF4-FFF2-40B4-BE49-F238E27FC236}">
                <a16:creationId xmlns:a16="http://schemas.microsoft.com/office/drawing/2014/main" id="{C3141B42-8469-AD44-6F0E-3FDD12915661}"/>
              </a:ext>
            </a:extLst>
          </p:cNvPr>
          <p:cNvSpPr txBox="1">
            <a:spLocks/>
          </p:cNvSpPr>
          <p:nvPr/>
        </p:nvSpPr>
        <p:spPr>
          <a:xfrm>
            <a:off x="1076218" y="2002967"/>
            <a:ext cx="4720119" cy="4044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a:t>Att målområden och strategiska inriktningar kommuniceras i respektive organisation och verksamhet.</a:t>
            </a:r>
            <a:endParaRPr lang="sv-SE" sz="1800">
              <a:cs typeface="Arial"/>
            </a:endParaRPr>
          </a:p>
          <a:p>
            <a:r>
              <a:rPr lang="sv-SE" sz="1800"/>
              <a:t>Att handlingsplanen och prioriterade aktiviteter finns tillgängliga på den digitala samlingsplatsen.</a:t>
            </a:r>
            <a:endParaRPr lang="sv-SE" sz="1800">
              <a:cs typeface="Arial"/>
            </a:endParaRPr>
          </a:p>
          <a:p>
            <a:r>
              <a:rPr lang="sv-SE" sz="1800"/>
              <a:t>Att det finns resurser för att utveckla samverkan för att nå målen i huvudöverenskommelse och handlingsplanen</a:t>
            </a:r>
            <a:r>
              <a:rPr lang="sv-SE" sz="1800">
                <a:latin typeface="Georgia"/>
                <a:ea typeface="Times New Roman" panose="02020603050405020304" pitchFamily="18" charset="0"/>
                <a:cs typeface="Times New Roman"/>
              </a:rPr>
              <a:t>.</a:t>
            </a:r>
          </a:p>
          <a:p>
            <a:endParaRPr lang="sv-SE" sz="1800"/>
          </a:p>
          <a:p>
            <a:pPr marL="0" indent="0">
              <a:buFont typeface="Arial" panose="020B0604020202020204" pitchFamily="34" charset="0"/>
              <a:buNone/>
            </a:pPr>
            <a:endParaRPr lang="sv-SE" sz="1800"/>
          </a:p>
        </p:txBody>
      </p:sp>
      <p:sp>
        <p:nvSpPr>
          <p:cNvPr id="7" name="Platshållare för innehåll 3">
            <a:extLst>
              <a:ext uri="{FF2B5EF4-FFF2-40B4-BE49-F238E27FC236}">
                <a16:creationId xmlns:a16="http://schemas.microsoft.com/office/drawing/2014/main" id="{5309E8FE-608A-C650-13F2-68BF59B17E6D}"/>
              </a:ext>
            </a:extLst>
          </p:cNvPr>
          <p:cNvSpPr txBox="1">
            <a:spLocks/>
          </p:cNvSpPr>
          <p:nvPr/>
        </p:nvSpPr>
        <p:spPr>
          <a:xfrm>
            <a:off x="6291209" y="2002967"/>
            <a:ext cx="4720119" cy="4044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a:t>Att löpande informera varandra om beslut som påverkar samverkan mellan parterna, och i den mån det är möjligt, inhämta synpunkter innan beslutet fattas. </a:t>
            </a:r>
            <a:endParaRPr lang="sv-SE" sz="1800">
              <a:cs typeface="Arial"/>
            </a:endParaRPr>
          </a:p>
          <a:p>
            <a:r>
              <a:rPr lang="sv-SE" sz="1800"/>
              <a:t>Att ta fram olika typer av stöd för arbetet med att genomföra handlingsplanen. Det kan vara rutiner, metod- och utbildnings-verktyg och andra process- och kommunikationsstöd som det finns behov av länsövergripande eller lokalt.</a:t>
            </a:r>
            <a:endParaRPr lang="sv-SE" sz="1800">
              <a:cs typeface="Arial"/>
            </a:endParaRPr>
          </a:p>
          <a:p>
            <a:endParaRPr lang="sv-SE"/>
          </a:p>
        </p:txBody>
      </p:sp>
      <p:cxnSp>
        <p:nvCxnSpPr>
          <p:cNvPr id="8" name="Rak koppling 7">
            <a:extLst>
              <a:ext uri="{FF2B5EF4-FFF2-40B4-BE49-F238E27FC236}">
                <a16:creationId xmlns:a16="http://schemas.microsoft.com/office/drawing/2014/main" id="{C0A5276E-1714-4D22-BD6F-9119203A14C1}"/>
              </a:ext>
            </a:extLst>
          </p:cNvPr>
          <p:cNvCxnSpPr>
            <a:cxnSpLocks/>
          </p:cNvCxnSpPr>
          <p:nvPr/>
        </p:nvCxnSpPr>
        <p:spPr>
          <a:xfrm>
            <a:off x="5816886" y="1933045"/>
            <a:ext cx="0" cy="3666370"/>
          </a:xfrm>
          <a:prstGeom prst="line">
            <a:avLst/>
          </a:prstGeom>
          <a:ln>
            <a:solidFill>
              <a:srgbClr val="0044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03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ubrik 1">
            <a:extLst>
              <a:ext uri="{FF2B5EF4-FFF2-40B4-BE49-F238E27FC236}">
                <a16:creationId xmlns:a16="http://schemas.microsoft.com/office/drawing/2014/main" id="{E0763D7A-99B0-3E35-F211-CE13555D3CE4}"/>
              </a:ext>
            </a:extLst>
          </p:cNvPr>
          <p:cNvSpPr txBox="1">
            <a:spLocks/>
          </p:cNvSpPr>
          <p:nvPr/>
        </p:nvSpPr>
        <p:spPr>
          <a:xfrm>
            <a:off x="990600" y="5175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sv-SE" sz="2000">
                <a:solidFill>
                  <a:srgbClr val="00444C"/>
                </a:solidFill>
                <a:latin typeface="+mn-lt"/>
              </a:rPr>
              <a:t>Handlingsplanen ska genomföras i samverkan </a:t>
            </a:r>
            <a:br>
              <a:rPr lang="sv-SE"/>
            </a:br>
            <a:r>
              <a:rPr lang="sv-SE"/>
              <a:t>Principer för genomförandet </a:t>
            </a:r>
          </a:p>
        </p:txBody>
      </p:sp>
      <p:sp>
        <p:nvSpPr>
          <p:cNvPr id="26" name="Platshållare för innehåll 2">
            <a:extLst>
              <a:ext uri="{FF2B5EF4-FFF2-40B4-BE49-F238E27FC236}">
                <a16:creationId xmlns:a16="http://schemas.microsoft.com/office/drawing/2014/main" id="{F378B2AB-6D46-5272-D6C6-A260728D4791}"/>
              </a:ext>
            </a:extLst>
          </p:cNvPr>
          <p:cNvSpPr txBox="1">
            <a:spLocks/>
          </p:cNvSpPr>
          <p:nvPr/>
        </p:nvSpPr>
        <p:spPr>
          <a:xfrm>
            <a:off x="990626" y="1832725"/>
            <a:ext cx="4720119" cy="40449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spcAft>
                <a:spcPts val="700"/>
              </a:spcAft>
            </a:pPr>
            <a:r>
              <a:rPr lang="sv-SE" sz="1800" dirty="0">
                <a:cs typeface="Times New Roman" panose="02020603050405020304" pitchFamily="18" charset="0"/>
              </a:rPr>
              <a:t>Genomförandet av handlingsplanen ska bygga på ordinarie verksamhetsuppdrag och utgå ifrån befintliga strukturer.</a:t>
            </a:r>
          </a:p>
          <a:p>
            <a:pPr>
              <a:lnSpc>
                <a:spcPct val="100000"/>
              </a:lnSpc>
              <a:spcBef>
                <a:spcPts val="500"/>
              </a:spcBef>
              <a:spcAft>
                <a:spcPts val="700"/>
              </a:spcAft>
            </a:pPr>
            <a:r>
              <a:rPr lang="sv-SE" sz="1800" dirty="0">
                <a:cs typeface="Times New Roman" panose="02020603050405020304" pitchFamily="18" charset="0"/>
              </a:rPr>
              <a:t>Huvudöverenskommelsen (HÖK) reglerar principer och former för samverkan mellan kommunerna och regionen på </a:t>
            </a:r>
            <a:r>
              <a:rPr lang="sv-SE" sz="1800" dirty="0" err="1">
                <a:cs typeface="Times New Roman" panose="02020603050405020304" pitchFamily="18" charset="0"/>
              </a:rPr>
              <a:t>länsöver</a:t>
            </a:r>
            <a:r>
              <a:rPr lang="sv-SE" sz="1800" dirty="0">
                <a:cs typeface="Times New Roman" panose="02020603050405020304" pitchFamily="18" charset="0"/>
              </a:rPr>
              <a:t>-gripande nivå (styrgrupperna respektive samrådsgrupperna) samt lokal nivå. </a:t>
            </a:r>
          </a:p>
          <a:p>
            <a:pPr>
              <a:lnSpc>
                <a:spcPct val="100000"/>
              </a:lnSpc>
              <a:spcBef>
                <a:spcPts val="500"/>
              </a:spcBef>
              <a:spcAft>
                <a:spcPts val="700"/>
              </a:spcAft>
            </a:pPr>
            <a:r>
              <a:rPr lang="sv-SE" sz="1800" dirty="0">
                <a:cs typeface="Times New Roman" panose="02020603050405020304" pitchFamily="18" charset="0"/>
              </a:rPr>
              <a:t>Med lokal nivå avses de geografiska områden som utgörs av en enskild kommun, eller respektive stadsdel i Stockholm stad.</a:t>
            </a:r>
          </a:p>
          <a:p>
            <a:pPr>
              <a:spcAft>
                <a:spcPts val="700"/>
              </a:spcAft>
            </a:pPr>
            <a:endParaRPr lang="sv-SE" sz="1800" dirty="0"/>
          </a:p>
          <a:p>
            <a:pPr marL="0" indent="0">
              <a:buFont typeface="Arial" panose="020B0604020202020204" pitchFamily="34" charset="0"/>
              <a:buNone/>
            </a:pPr>
            <a:endParaRPr lang="sv-SE" sz="1800" dirty="0"/>
          </a:p>
        </p:txBody>
      </p:sp>
      <p:pic>
        <p:nvPicPr>
          <p:cNvPr id="4" name="Bildobjekt 3" descr="En bild som visar text, skärmbild, Teckensnitt&#10;&#10;Automatiskt genererad beskrivning">
            <a:extLst>
              <a:ext uri="{FF2B5EF4-FFF2-40B4-BE49-F238E27FC236}">
                <a16:creationId xmlns:a16="http://schemas.microsoft.com/office/drawing/2014/main" id="{9800FE61-4AD2-10D1-2722-0B61E3A3E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525" y="1599406"/>
            <a:ext cx="4143849" cy="3834607"/>
          </a:xfrm>
          <a:prstGeom prst="rect">
            <a:avLst/>
          </a:prstGeom>
        </p:spPr>
      </p:pic>
    </p:spTree>
    <p:extLst>
      <p:ext uri="{BB962C8B-B14F-4D97-AF65-F5344CB8AC3E}">
        <p14:creationId xmlns:p14="http://schemas.microsoft.com/office/powerpoint/2010/main" val="36514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64507E6-85EF-03AE-EA9D-E4A5333647A1}"/>
              </a:ext>
            </a:extLst>
          </p:cNvPr>
          <p:cNvSpPr>
            <a:spLocks noGrp="1"/>
          </p:cNvSpPr>
          <p:nvPr>
            <p:ph sz="half" idx="1"/>
          </p:nvPr>
        </p:nvSpPr>
        <p:spPr/>
        <p:txBody>
          <a:bodyPr vert="horz" lIns="91440" tIns="45720" rIns="91440" bIns="45720" rtlCol="0" anchor="t">
            <a:noAutofit/>
          </a:bodyPr>
          <a:lstStyle/>
          <a:p>
            <a:pPr algn="l"/>
            <a:r>
              <a:rPr lang="sv-SE" sz="1800" b="0" i="0" u="none" strike="noStrike" baseline="0"/>
              <a:t>Deltagare i länsövergripande samverkan: </a:t>
            </a:r>
            <a:br>
              <a:rPr lang="sv-SE" sz="1800" b="0" i="0" u="none" strike="noStrike" baseline="0"/>
            </a:br>
            <a:r>
              <a:rPr lang="sv-SE" sz="1800" b="0" i="0" u="none" strike="noStrike" baseline="0"/>
              <a:t>VIS politisk styrgrupp, VIS tjänstestyrgrupp, VIS processledning och samrådsgrupperna.</a:t>
            </a:r>
            <a:endParaRPr lang="sv-SE" sz="1800" b="0" i="0" u="none" strike="noStrike" baseline="0">
              <a:cs typeface="Arial"/>
            </a:endParaRPr>
          </a:p>
          <a:p>
            <a:pPr algn="l"/>
            <a:r>
              <a:rPr lang="sv-SE" sz="1800" b="0" i="0" u="none" strike="noStrike" baseline="0"/>
              <a:t>Förtroendevalda inom region och kommuner som fattar beslut på områden som berör omställningen till god och nära vård och omsorg.</a:t>
            </a:r>
            <a:endParaRPr lang="sv-SE" sz="1800" b="0" i="0" u="none" strike="noStrike" baseline="0">
              <a:cs typeface="Arial"/>
            </a:endParaRPr>
          </a:p>
          <a:p>
            <a:pPr algn="l"/>
            <a:r>
              <a:rPr lang="sv-SE" sz="1800" b="0" i="0" u="none" strike="noStrike" baseline="0"/>
              <a:t>Berörda chefer i verksamheter inom regionen, såväl beställare som utförare.</a:t>
            </a:r>
            <a:endParaRPr lang="sv-SE" sz="1800" b="0" i="0" u="none" strike="noStrike" baseline="0">
              <a:cs typeface="Arial"/>
            </a:endParaRPr>
          </a:p>
          <a:p>
            <a:pPr algn="l"/>
            <a:r>
              <a:rPr lang="sv-SE" sz="1800" b="0" i="0" u="none" strike="noStrike" baseline="0"/>
              <a:t>Berörda chefer för förvaltningar i kommunen, utförarchefer och andra chefer och strategiska funktioner som arbetar med omställningen till god och nära vård och omsorg.</a:t>
            </a:r>
            <a:endParaRPr lang="sv-SE" sz="1800" b="0" i="0" u="none" strike="noStrike" baseline="0">
              <a:cs typeface="Arial"/>
            </a:endParaRPr>
          </a:p>
          <a:p>
            <a:endParaRPr lang="sv-SE"/>
          </a:p>
        </p:txBody>
      </p:sp>
      <p:sp>
        <p:nvSpPr>
          <p:cNvPr id="4" name="Platshållare för innehåll 3">
            <a:extLst>
              <a:ext uri="{FF2B5EF4-FFF2-40B4-BE49-F238E27FC236}">
                <a16:creationId xmlns:a16="http://schemas.microsoft.com/office/drawing/2014/main" id="{8EE06C93-C85A-F0E1-7E66-698A1B7AC03A}"/>
              </a:ext>
            </a:extLst>
          </p:cNvPr>
          <p:cNvSpPr>
            <a:spLocks noGrp="1"/>
          </p:cNvSpPr>
          <p:nvPr>
            <p:ph sz="half" idx="2"/>
          </p:nvPr>
        </p:nvSpPr>
        <p:spPr/>
        <p:txBody>
          <a:bodyPr vert="horz" lIns="91440" tIns="45720" rIns="91440" bIns="45720" rtlCol="0" anchor="t">
            <a:noAutofit/>
          </a:bodyPr>
          <a:lstStyle/>
          <a:p>
            <a:pPr algn="l"/>
            <a:r>
              <a:rPr lang="sv-SE" sz="1800" b="0" i="0" u="none" strike="noStrike" baseline="0"/>
              <a:t>Den vårdcentral som är utsedd av regionen att ha samordnande ansvar för samverkan i en kommun eller stadsdelsförvaltning i Stockholms stad (Geografiskt samordnande vårdcentral, GSA). Stockholms läns sjukvårdsområde (SLSO) har uppdraget att stödja och samordna dessa vårdcentraler.</a:t>
            </a:r>
            <a:endParaRPr lang="sv-SE" sz="1800" b="0" i="0" u="none" strike="noStrike" baseline="0">
              <a:cs typeface="Arial"/>
            </a:endParaRPr>
          </a:p>
          <a:p>
            <a:pPr algn="l"/>
            <a:r>
              <a:rPr lang="sv-SE" sz="1800" b="0" i="0" u="none" strike="noStrike" baseline="0"/>
              <a:t>Den funktion som är utsedd i varje kommun för lokal samverkan kring hälso- och sjukvård och omsorg (KSA). </a:t>
            </a:r>
            <a:r>
              <a:rPr lang="sv-SE" sz="1800" b="0" i="0" u="none" strike="noStrike" baseline="0" err="1"/>
              <a:t>Storsthlm</a:t>
            </a:r>
            <a:r>
              <a:rPr lang="sv-SE" sz="1800" b="0" i="0" u="none" strike="noStrike" baseline="0"/>
              <a:t> har uppdraget att stödja dessa funktioner.</a:t>
            </a:r>
            <a:endParaRPr lang="sv-SE" sz="1800">
              <a:cs typeface="Arial"/>
            </a:endParaRPr>
          </a:p>
          <a:p>
            <a:endParaRPr lang="sv-SE"/>
          </a:p>
        </p:txBody>
      </p:sp>
      <p:sp>
        <p:nvSpPr>
          <p:cNvPr id="5" name="Rubrik 1">
            <a:extLst>
              <a:ext uri="{FF2B5EF4-FFF2-40B4-BE49-F238E27FC236}">
                <a16:creationId xmlns:a16="http://schemas.microsoft.com/office/drawing/2014/main" id="{AE602C50-7D71-357B-4B6E-6550979C29E5}"/>
              </a:ext>
            </a:extLst>
          </p:cNvPr>
          <p:cNvSpPr txBox="1">
            <a:spLocks/>
          </p:cNvSpPr>
          <p:nvPr/>
        </p:nvSpPr>
        <p:spPr>
          <a:xfrm>
            <a:off x="990600" y="5175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sv-SE" sz="2000">
                <a:solidFill>
                  <a:srgbClr val="00444C"/>
                </a:solidFill>
                <a:latin typeface="+mn-lt"/>
              </a:rPr>
              <a:t>Handlingsplanen ska genomföras i samverkan </a:t>
            </a:r>
            <a:endParaRPr lang="sv-SE"/>
          </a:p>
          <a:p>
            <a:r>
              <a:rPr lang="sv-SE"/>
              <a:t>Ansvariga för genomförandet</a:t>
            </a:r>
          </a:p>
        </p:txBody>
      </p:sp>
      <p:cxnSp>
        <p:nvCxnSpPr>
          <p:cNvPr id="7" name="Rak koppling 6">
            <a:extLst>
              <a:ext uri="{FF2B5EF4-FFF2-40B4-BE49-F238E27FC236}">
                <a16:creationId xmlns:a16="http://schemas.microsoft.com/office/drawing/2014/main" id="{8815AAF4-C6CA-17A1-1150-9B401382273C}"/>
              </a:ext>
            </a:extLst>
          </p:cNvPr>
          <p:cNvCxnSpPr>
            <a:cxnSpLocks/>
          </p:cNvCxnSpPr>
          <p:nvPr/>
        </p:nvCxnSpPr>
        <p:spPr>
          <a:xfrm>
            <a:off x="6058821" y="1830304"/>
            <a:ext cx="0" cy="4040298"/>
          </a:xfrm>
          <a:prstGeom prst="line">
            <a:avLst/>
          </a:prstGeom>
          <a:ln>
            <a:solidFill>
              <a:srgbClr val="0044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864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8B659B-B08E-E340-A735-22E53230D770}"/>
              </a:ext>
            </a:extLst>
          </p:cNvPr>
          <p:cNvSpPr>
            <a:spLocks noGrp="1"/>
          </p:cNvSpPr>
          <p:nvPr>
            <p:ph type="title"/>
          </p:nvPr>
        </p:nvSpPr>
        <p:spPr/>
        <p:txBody>
          <a:bodyPr/>
          <a:lstStyle/>
          <a:p>
            <a:r>
              <a:rPr lang="sv-SE" sz="2000">
                <a:solidFill>
                  <a:srgbClr val="00444C"/>
                </a:solidFill>
                <a:latin typeface="+mn-lt"/>
              </a:rPr>
              <a:t>Handlingsplanen ska genomföras i samverkan </a:t>
            </a:r>
            <a:br>
              <a:rPr lang="sv-SE" sz="2000">
                <a:latin typeface="+mn-lt"/>
              </a:rPr>
            </a:br>
            <a:r>
              <a:rPr lang="sv-SE"/>
              <a:t>Samordnande funktioner för lokal samverkan</a:t>
            </a:r>
          </a:p>
        </p:txBody>
      </p:sp>
      <p:sp>
        <p:nvSpPr>
          <p:cNvPr id="5" name="Platshållare för innehåll 2">
            <a:extLst>
              <a:ext uri="{FF2B5EF4-FFF2-40B4-BE49-F238E27FC236}">
                <a16:creationId xmlns:a16="http://schemas.microsoft.com/office/drawing/2014/main" id="{892460FC-6BF8-635B-6A1E-22B01C0A29A5}"/>
              </a:ext>
            </a:extLst>
          </p:cNvPr>
          <p:cNvSpPr txBox="1">
            <a:spLocks/>
          </p:cNvSpPr>
          <p:nvPr/>
        </p:nvSpPr>
        <p:spPr>
          <a:xfrm>
            <a:off x="1095054" y="1832726"/>
            <a:ext cx="4720119" cy="40449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b="1"/>
              <a:t>GSA - regionens samordnande funktion</a:t>
            </a:r>
          </a:p>
          <a:p>
            <a:pPr>
              <a:lnSpc>
                <a:spcPct val="100000"/>
              </a:lnSpc>
              <a:spcBef>
                <a:spcPts val="500"/>
              </a:spcBef>
            </a:pPr>
            <a:r>
              <a:rPr lang="sv-SE" sz="1600"/>
              <a:t>Vårdcentralerna i en kommun, eller stadsdel (Stockholm stad), utser tillsammans en samordnande vårdcentral (GSA). Det kan vara en vårdcentral i privat eller egen regi. </a:t>
            </a:r>
          </a:p>
          <a:p>
            <a:pPr>
              <a:lnSpc>
                <a:spcPct val="100000"/>
              </a:lnSpc>
              <a:spcBef>
                <a:spcPts val="500"/>
              </a:spcBef>
            </a:pPr>
            <a:r>
              <a:rPr lang="sv-SE" sz="1600"/>
              <a:t>Den samordnande funktionen ska:</a:t>
            </a:r>
          </a:p>
          <a:p>
            <a:pPr lvl="1">
              <a:lnSpc>
                <a:spcPct val="100000"/>
              </a:lnSpc>
            </a:pPr>
            <a:r>
              <a:rPr lang="sv-SE" sz="1400"/>
              <a:t>organisera regionens hälso- och sjukvård som berörs av lokal samverkan,</a:t>
            </a:r>
          </a:p>
          <a:p>
            <a:pPr lvl="1">
              <a:lnSpc>
                <a:spcPct val="100000"/>
              </a:lnSpc>
            </a:pPr>
            <a:r>
              <a:rPr lang="sv-SE" sz="1400"/>
              <a:t>sammankalla till och </a:t>
            </a:r>
            <a:r>
              <a:rPr lang="sv-SE" sz="1400" err="1"/>
              <a:t>facilitera</a:t>
            </a:r>
            <a:r>
              <a:rPr lang="sv-SE" sz="1400"/>
              <a:t> återkommande lokala samverkansmöten, eller andra former som överenskommits mellan parterna. </a:t>
            </a:r>
          </a:p>
          <a:p>
            <a:pPr>
              <a:lnSpc>
                <a:spcPct val="100000"/>
              </a:lnSpc>
              <a:spcBef>
                <a:spcPts val="500"/>
              </a:spcBef>
            </a:pPr>
            <a:r>
              <a:rPr lang="sv-SE" sz="1600"/>
              <a:t>Uppdraget för den samordnande vårdcentralen regleras av regionens förfrågningsunderlag för husläkarverksamhet med basal hemsjukvård. </a:t>
            </a:r>
          </a:p>
          <a:p>
            <a:pPr>
              <a:lnSpc>
                <a:spcPct val="100000"/>
              </a:lnSpc>
              <a:spcBef>
                <a:spcPts val="500"/>
              </a:spcBef>
            </a:pPr>
            <a:r>
              <a:rPr lang="sv-SE" sz="1600">
                <a:solidFill>
                  <a:srgbClr val="000000"/>
                </a:solidFill>
              </a:rPr>
              <a:t>Stockholms länssjukvårdsområde (SLSO) stödjer och vägleder de samordnande vårdcentralerna. </a:t>
            </a:r>
          </a:p>
          <a:p>
            <a:pPr marL="0" indent="0">
              <a:lnSpc>
                <a:spcPct val="100000"/>
              </a:lnSpc>
              <a:spcAft>
                <a:spcPts val="1000"/>
              </a:spcAft>
              <a:buFont typeface="Arial" panose="020B0604020202020204" pitchFamily="34" charset="0"/>
              <a:buNone/>
            </a:pPr>
            <a:endParaRPr lang="sv-SE" sz="1400">
              <a:solidFill>
                <a:srgbClr val="000000"/>
              </a:solidFill>
              <a:latin typeface="Georgia" panose="02040502050405020303" pitchFamily="18" charset="0"/>
            </a:endParaRPr>
          </a:p>
          <a:p>
            <a:pPr>
              <a:lnSpc>
                <a:spcPct val="100000"/>
              </a:lnSpc>
              <a:spcAft>
                <a:spcPts val="1000"/>
              </a:spcAft>
            </a:pPr>
            <a:endParaRPr lang="sv-SE" sz="2000">
              <a:solidFill>
                <a:srgbClr val="000000"/>
              </a:solidFill>
              <a:latin typeface="Georgia" panose="02040502050405020303" pitchFamily="18" charset="0"/>
            </a:endParaRPr>
          </a:p>
          <a:p>
            <a:pPr marL="0" indent="0">
              <a:buFont typeface="Arial" panose="020B0604020202020204" pitchFamily="34" charset="0"/>
              <a:buNone/>
            </a:pPr>
            <a:endParaRPr lang="sv-SE" sz="1800"/>
          </a:p>
        </p:txBody>
      </p:sp>
      <p:sp>
        <p:nvSpPr>
          <p:cNvPr id="6" name="Platshållare för innehåll 3">
            <a:extLst>
              <a:ext uri="{FF2B5EF4-FFF2-40B4-BE49-F238E27FC236}">
                <a16:creationId xmlns:a16="http://schemas.microsoft.com/office/drawing/2014/main" id="{E0B7E026-ABA9-FA83-AE93-62155EEDC237}"/>
              </a:ext>
            </a:extLst>
          </p:cNvPr>
          <p:cNvSpPr txBox="1">
            <a:spLocks/>
          </p:cNvSpPr>
          <p:nvPr/>
        </p:nvSpPr>
        <p:spPr>
          <a:xfrm>
            <a:off x="6329739" y="1830304"/>
            <a:ext cx="4937587" cy="40449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sv-SE" sz="1600" b="1"/>
              <a:t>KSA – kommunens samordnande funktion</a:t>
            </a:r>
          </a:p>
          <a:p>
            <a:pPr>
              <a:lnSpc>
                <a:spcPct val="100000"/>
              </a:lnSpc>
              <a:spcBef>
                <a:spcPts val="0"/>
              </a:spcBef>
              <a:spcAft>
                <a:spcPts val="500"/>
              </a:spcAft>
            </a:pPr>
            <a:r>
              <a:rPr lang="sv-SE" sz="1600">
                <a:ea typeface="Times New Roman" panose="02020603050405020304" pitchFamily="18" charset="0"/>
                <a:cs typeface="Georgia" panose="02040502050405020303" pitchFamily="18" charset="0"/>
              </a:rPr>
              <a:t>En kommuns samordnande funktion är en länk för samverkansaktörer in till kommunens eller stadsdelens berörda verksamheter, inklusive utförarverksamhet i privat regi. </a:t>
            </a:r>
            <a:endParaRPr lang="sv-SE" sz="1600">
              <a:ea typeface="Times New Roman" panose="02020603050405020304" pitchFamily="18" charset="0"/>
              <a:cs typeface="Times New Roman" panose="02020603050405020304" pitchFamily="18" charset="0"/>
            </a:endParaRPr>
          </a:p>
          <a:p>
            <a:pPr>
              <a:lnSpc>
                <a:spcPct val="100000"/>
              </a:lnSpc>
              <a:spcBef>
                <a:spcPts val="0"/>
              </a:spcBef>
              <a:spcAft>
                <a:spcPts val="500"/>
              </a:spcAft>
            </a:pPr>
            <a:r>
              <a:rPr lang="sv-SE" sz="1600">
                <a:ea typeface="Times New Roman" panose="02020603050405020304" pitchFamily="18" charset="0"/>
                <a:cs typeface="Georgia" panose="02040502050405020303" pitchFamily="18" charset="0"/>
              </a:rPr>
              <a:t>Kommunens samordnande funktion ska:</a:t>
            </a:r>
          </a:p>
          <a:p>
            <a:pPr lvl="1">
              <a:lnSpc>
                <a:spcPct val="100000"/>
              </a:lnSpc>
              <a:spcBef>
                <a:spcPts val="0"/>
              </a:spcBef>
              <a:spcAft>
                <a:spcPts val="500"/>
              </a:spcAft>
            </a:pPr>
            <a:r>
              <a:rPr lang="sv-SE" sz="1400">
                <a:ea typeface="Times New Roman" panose="02020603050405020304" pitchFamily="18" charset="0"/>
                <a:cs typeface="Georgia" panose="02040502050405020303" pitchFamily="18" charset="0"/>
              </a:rPr>
              <a:t>vara kontaktperson för olika aktörer i samverkan med kommunens hälso- och sjukvård och omsorg, </a:t>
            </a:r>
            <a:endParaRPr lang="sv-SE" sz="1400">
              <a:ea typeface="Times New Roman" panose="02020603050405020304" pitchFamily="18" charset="0"/>
              <a:cs typeface="Times New Roman" panose="02020603050405020304" pitchFamily="18" charset="0"/>
            </a:endParaRPr>
          </a:p>
          <a:p>
            <a:pPr lvl="1">
              <a:lnSpc>
                <a:spcPct val="100000"/>
              </a:lnSpc>
              <a:spcBef>
                <a:spcPts val="0"/>
              </a:spcBef>
              <a:spcAft>
                <a:spcPts val="500"/>
              </a:spcAft>
            </a:pPr>
            <a:r>
              <a:rPr lang="sv-SE" sz="1400">
                <a:ea typeface="Times New Roman" panose="02020603050405020304" pitchFamily="18" charset="0"/>
                <a:cs typeface="Georgia" panose="02040502050405020303" pitchFamily="18" charset="0"/>
              </a:rPr>
              <a:t>delta i lokala samverkansmöten med samordnande vårdcentral, och eventuella andra aktörer,</a:t>
            </a:r>
            <a:endParaRPr lang="sv-SE" sz="1400">
              <a:ea typeface="Times New Roman" panose="02020603050405020304" pitchFamily="18" charset="0"/>
              <a:cs typeface="Times New Roman" panose="02020603050405020304" pitchFamily="18" charset="0"/>
            </a:endParaRPr>
          </a:p>
          <a:p>
            <a:pPr lvl="1">
              <a:lnSpc>
                <a:spcPct val="100000"/>
              </a:lnSpc>
              <a:spcBef>
                <a:spcPts val="0"/>
              </a:spcBef>
              <a:spcAft>
                <a:spcPts val="500"/>
              </a:spcAft>
            </a:pPr>
            <a:r>
              <a:rPr lang="sv-SE" sz="1400">
                <a:ea typeface="Times New Roman" panose="02020603050405020304" pitchFamily="18" charset="0"/>
                <a:cs typeface="Georgia" panose="02040502050405020303" pitchFamily="18" charset="0"/>
              </a:rPr>
              <a:t>kunna föra frågor till och från kommunens </a:t>
            </a:r>
            <a:r>
              <a:rPr lang="sv-SE" sz="1400"/>
              <a:t>verksamverksamheter, inklusive utförarverksamheter i privat regi</a:t>
            </a:r>
            <a:r>
              <a:rPr lang="sv-SE" sz="1400">
                <a:latin typeface="+mj-lt"/>
              </a:rPr>
              <a:t>. </a:t>
            </a:r>
          </a:p>
          <a:p>
            <a:pPr marL="0" indent="0">
              <a:spcAft>
                <a:spcPts val="500"/>
              </a:spcAft>
              <a:buFont typeface="Arial" panose="020B0604020202020204" pitchFamily="34" charset="0"/>
              <a:buNone/>
            </a:pPr>
            <a:r>
              <a:rPr lang="sv-SE" sz="1600">
                <a:latin typeface="+mj-lt"/>
              </a:rPr>
              <a:t> </a:t>
            </a:r>
          </a:p>
          <a:p>
            <a:pPr marL="0" indent="0">
              <a:buFont typeface="Arial" panose="020B0604020202020204" pitchFamily="34" charset="0"/>
              <a:buNone/>
            </a:pPr>
            <a:endParaRPr lang="sv-SE"/>
          </a:p>
        </p:txBody>
      </p:sp>
      <p:cxnSp>
        <p:nvCxnSpPr>
          <p:cNvPr id="7" name="Rak koppling 6">
            <a:extLst>
              <a:ext uri="{FF2B5EF4-FFF2-40B4-BE49-F238E27FC236}">
                <a16:creationId xmlns:a16="http://schemas.microsoft.com/office/drawing/2014/main" id="{7A1D76A6-38AB-57C6-C9E5-115BCC61C959}"/>
              </a:ext>
            </a:extLst>
          </p:cNvPr>
          <p:cNvCxnSpPr>
            <a:cxnSpLocks/>
          </p:cNvCxnSpPr>
          <p:nvPr/>
        </p:nvCxnSpPr>
        <p:spPr>
          <a:xfrm>
            <a:off x="6036014" y="1830304"/>
            <a:ext cx="0" cy="4375287"/>
          </a:xfrm>
          <a:prstGeom prst="line">
            <a:avLst/>
          </a:prstGeom>
          <a:ln>
            <a:solidFill>
              <a:srgbClr val="0044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31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D6C50D-7A51-920B-02CD-0AF9BA7623C1}"/>
              </a:ext>
            </a:extLst>
          </p:cNvPr>
          <p:cNvSpPr>
            <a:spLocks noGrp="1"/>
          </p:cNvSpPr>
          <p:nvPr>
            <p:ph type="title"/>
          </p:nvPr>
        </p:nvSpPr>
        <p:spPr/>
        <p:txBody>
          <a:bodyPr/>
          <a:lstStyle/>
          <a:p>
            <a:r>
              <a:rPr lang="sv-SE"/>
              <a:t>Mer information och kontakt</a:t>
            </a:r>
          </a:p>
        </p:txBody>
      </p:sp>
      <p:sp>
        <p:nvSpPr>
          <p:cNvPr id="3" name="Platshållare för innehåll 2">
            <a:extLst>
              <a:ext uri="{FF2B5EF4-FFF2-40B4-BE49-F238E27FC236}">
                <a16:creationId xmlns:a16="http://schemas.microsoft.com/office/drawing/2014/main" id="{1C41C805-8276-5D9E-BC9E-ACD6AFF2DB0D}"/>
              </a:ext>
            </a:extLst>
          </p:cNvPr>
          <p:cNvSpPr>
            <a:spLocks noGrp="1"/>
          </p:cNvSpPr>
          <p:nvPr>
            <p:ph sz="half" idx="1"/>
          </p:nvPr>
        </p:nvSpPr>
        <p:spPr/>
        <p:txBody>
          <a:bodyPr vert="horz" lIns="91440" tIns="45720" rIns="91440" bIns="45720" rtlCol="0" anchor="t">
            <a:noAutofit/>
          </a:bodyPr>
          <a:lstStyle/>
          <a:p>
            <a:pPr marL="0" indent="0">
              <a:buNone/>
            </a:pPr>
            <a:r>
              <a:rPr lang="sv-SE" sz="2400" dirty="0"/>
              <a:t>Gemensam webbplats</a:t>
            </a:r>
            <a:endParaRPr lang="sv-SE" sz="2400" dirty="0">
              <a:cs typeface="Arial"/>
            </a:endParaRPr>
          </a:p>
          <a:p>
            <a:pPr marL="0" indent="0">
              <a:buNone/>
            </a:pPr>
            <a:r>
              <a:rPr lang="sv-SE" sz="1800" dirty="0"/>
              <a:t>På Region Stockholm och </a:t>
            </a:r>
            <a:r>
              <a:rPr lang="sv-SE" sz="1800" dirty="0" err="1"/>
              <a:t>Storsthlms</a:t>
            </a:r>
            <a:r>
              <a:rPr lang="sv-SE" sz="1800" dirty="0"/>
              <a:t> digitala samlingsplats finns alla aktuella överenskommelser, beskrivning av samverkansorganisationen och arbetet med handlingsplanen. </a:t>
            </a:r>
            <a:endParaRPr lang="sv-SE" sz="1800" dirty="0">
              <a:cs typeface="Arial"/>
            </a:endParaRPr>
          </a:p>
          <a:p>
            <a:pPr marL="0" indent="0">
              <a:buNone/>
            </a:pPr>
            <a:r>
              <a:rPr lang="sv-SE" sz="1800" dirty="0">
                <a:solidFill>
                  <a:srgbClr val="FF0000"/>
                </a:solidFill>
                <a:hlinkClick r:id="rId2"/>
              </a:rPr>
              <a:t>www.storshlm.se/vardisamverkan</a:t>
            </a:r>
            <a:r>
              <a:rPr lang="sv-SE" sz="1800" dirty="0">
                <a:solidFill>
                  <a:srgbClr val="FF0000"/>
                </a:solidFill>
              </a:rPr>
              <a:t> </a:t>
            </a:r>
            <a:endParaRPr lang="sv-SE" sz="2000" dirty="0">
              <a:solidFill>
                <a:srgbClr val="FF0000"/>
              </a:solidFill>
              <a:cs typeface="Arial"/>
            </a:endParaRPr>
          </a:p>
          <a:p>
            <a:pPr marL="0" indent="0">
              <a:buNone/>
            </a:pPr>
            <a:endParaRPr lang="sv-SE" dirty="0"/>
          </a:p>
          <a:p>
            <a:pPr marL="0" indent="0">
              <a:buNone/>
            </a:pPr>
            <a:endParaRPr lang="sv-SE" dirty="0"/>
          </a:p>
        </p:txBody>
      </p:sp>
      <p:sp>
        <p:nvSpPr>
          <p:cNvPr id="4" name="Platshållare för innehåll 3">
            <a:extLst>
              <a:ext uri="{FF2B5EF4-FFF2-40B4-BE49-F238E27FC236}">
                <a16:creationId xmlns:a16="http://schemas.microsoft.com/office/drawing/2014/main" id="{9D2C95F8-81D9-C558-46EA-D55E32C39D40}"/>
              </a:ext>
            </a:extLst>
          </p:cNvPr>
          <p:cNvSpPr>
            <a:spLocks noGrp="1"/>
          </p:cNvSpPr>
          <p:nvPr>
            <p:ph sz="half" idx="2"/>
          </p:nvPr>
        </p:nvSpPr>
        <p:spPr/>
        <p:txBody>
          <a:bodyPr vert="horz" lIns="91440" tIns="45720" rIns="91440" bIns="45720" rtlCol="0" anchor="t">
            <a:noAutofit/>
          </a:bodyPr>
          <a:lstStyle/>
          <a:p>
            <a:pPr marL="0" indent="0">
              <a:buNone/>
            </a:pPr>
            <a:r>
              <a:rPr lang="sv-SE" sz="2400" dirty="0"/>
              <a:t>VIS processledning</a:t>
            </a:r>
          </a:p>
          <a:p>
            <a:pPr marL="0" indent="0">
              <a:buNone/>
            </a:pPr>
            <a:r>
              <a:rPr lang="sv-SE" sz="1600" b="0" i="0" dirty="0">
                <a:solidFill>
                  <a:srgbClr val="000000"/>
                </a:solidFill>
                <a:effectLst/>
              </a:rPr>
              <a:t>Gunilla </a:t>
            </a:r>
            <a:r>
              <a:rPr lang="sv-SE" sz="1600" b="0" i="0" dirty="0" err="1">
                <a:solidFill>
                  <a:srgbClr val="000000"/>
                </a:solidFill>
                <a:effectLst/>
              </a:rPr>
              <a:t>Benner</a:t>
            </a:r>
            <a:r>
              <a:rPr lang="sv-SE" sz="1600" b="0" i="0" dirty="0">
                <a:solidFill>
                  <a:srgbClr val="000000"/>
                </a:solidFill>
                <a:effectLst/>
              </a:rPr>
              <a:t> Forsberg, Region Stockholm</a:t>
            </a:r>
            <a:br>
              <a:rPr lang="sv-SE" sz="1600" b="0" i="0" dirty="0">
                <a:effectLst/>
              </a:rPr>
            </a:br>
            <a:r>
              <a:rPr lang="sv-SE" sz="1600" b="0" i="0" dirty="0">
                <a:solidFill>
                  <a:srgbClr val="000000"/>
                </a:solidFill>
                <a:effectLst/>
              </a:rPr>
              <a:t>e-post: </a:t>
            </a:r>
            <a:r>
              <a:rPr lang="sv-SE" sz="1600" b="0" i="0" u="sng" dirty="0">
                <a:solidFill>
                  <a:srgbClr val="007788"/>
                </a:solidFill>
                <a:effectLst/>
                <a:hlinkClick r:id="rId3"/>
              </a:rPr>
              <a:t>gunilla.benner-forsberg@regionstockholm.se</a:t>
            </a:r>
            <a:r>
              <a:rPr lang="sv-SE" sz="1600" b="0" i="0" dirty="0">
                <a:solidFill>
                  <a:srgbClr val="000000"/>
                </a:solidFill>
                <a:effectLst/>
              </a:rPr>
              <a:t> </a:t>
            </a:r>
          </a:p>
          <a:p>
            <a:pPr marL="0" indent="0">
              <a:buNone/>
            </a:pPr>
            <a:r>
              <a:rPr lang="sv-SE" sz="1600" b="0" i="0" dirty="0">
                <a:solidFill>
                  <a:srgbClr val="000000"/>
                </a:solidFill>
                <a:effectLst/>
              </a:rPr>
              <a:t>Nina </a:t>
            </a:r>
            <a:r>
              <a:rPr lang="sv-SE" sz="1600" b="0" i="0" dirty="0" err="1">
                <a:solidFill>
                  <a:srgbClr val="000000"/>
                </a:solidFill>
                <a:effectLst/>
              </a:rPr>
              <a:t>Mautner</a:t>
            </a:r>
            <a:r>
              <a:rPr lang="sv-SE" sz="1600" b="0" i="0" dirty="0">
                <a:solidFill>
                  <a:srgbClr val="000000"/>
                </a:solidFill>
                <a:effectLst/>
              </a:rPr>
              <a:t> Granath, Region Stockholm</a:t>
            </a:r>
            <a:br>
              <a:rPr lang="sv-SE" sz="1600" b="0" i="0" dirty="0">
                <a:effectLst/>
              </a:rPr>
            </a:br>
            <a:r>
              <a:rPr lang="sv-SE" sz="1600" b="0" i="0" dirty="0">
                <a:solidFill>
                  <a:srgbClr val="000000"/>
                </a:solidFill>
                <a:effectLst/>
              </a:rPr>
              <a:t>e-post: </a:t>
            </a:r>
            <a:r>
              <a:rPr lang="sv-SE" sz="1600" b="0" i="0" u="sng" dirty="0">
                <a:solidFill>
                  <a:srgbClr val="007788"/>
                </a:solidFill>
                <a:effectLst/>
                <a:hlinkClick r:id="rId4"/>
              </a:rPr>
              <a:t>nina.mautner-granath@regionstockholm.se</a:t>
            </a:r>
            <a:r>
              <a:rPr lang="sv-SE" sz="1600" b="0" i="0" dirty="0">
                <a:solidFill>
                  <a:srgbClr val="000000"/>
                </a:solidFill>
                <a:effectLst/>
              </a:rPr>
              <a:t> </a:t>
            </a:r>
          </a:p>
          <a:p>
            <a:pPr marL="0" indent="0">
              <a:buNone/>
            </a:pPr>
            <a:r>
              <a:rPr lang="sv-SE" sz="1600" b="0" i="0" dirty="0">
                <a:solidFill>
                  <a:srgbClr val="000000"/>
                </a:solidFill>
                <a:effectLst/>
              </a:rPr>
              <a:t>Yvonne </a:t>
            </a:r>
            <a:r>
              <a:rPr lang="sv-SE" sz="1600" b="0" i="0" dirty="0" err="1">
                <a:solidFill>
                  <a:srgbClr val="000000"/>
                </a:solidFill>
                <a:effectLst/>
              </a:rPr>
              <a:t>Lettermark</a:t>
            </a:r>
            <a:r>
              <a:rPr lang="sv-SE" sz="1600" b="0" i="0" dirty="0">
                <a:solidFill>
                  <a:srgbClr val="000000"/>
                </a:solidFill>
                <a:effectLst/>
              </a:rPr>
              <a:t>, Region Stockholm</a:t>
            </a:r>
            <a:br>
              <a:rPr lang="sv-SE" sz="1600" b="0" i="0" dirty="0">
                <a:effectLst/>
              </a:rPr>
            </a:br>
            <a:r>
              <a:rPr lang="sv-SE" sz="1600" b="0" i="0" dirty="0">
                <a:solidFill>
                  <a:srgbClr val="000000"/>
                </a:solidFill>
                <a:effectLst/>
              </a:rPr>
              <a:t>e-post: </a:t>
            </a:r>
            <a:r>
              <a:rPr lang="sv-SE" sz="1600" b="0" i="0" u="sng" dirty="0">
                <a:solidFill>
                  <a:srgbClr val="007788"/>
                </a:solidFill>
                <a:effectLst/>
                <a:hlinkClick r:id="rId5"/>
              </a:rPr>
              <a:t>yvonne.lettermark@regionstockholm.se</a:t>
            </a:r>
            <a:r>
              <a:rPr lang="sv-SE" sz="1600" b="0" i="0" dirty="0">
                <a:solidFill>
                  <a:srgbClr val="000000"/>
                </a:solidFill>
                <a:effectLst/>
              </a:rPr>
              <a:t> </a:t>
            </a:r>
          </a:p>
          <a:p>
            <a:pPr marL="0" indent="0">
              <a:buNone/>
            </a:pPr>
            <a:r>
              <a:rPr lang="sv-SE" sz="1600" b="0" i="0" dirty="0">
                <a:solidFill>
                  <a:srgbClr val="000000"/>
                </a:solidFill>
                <a:effectLst/>
              </a:rPr>
              <a:t>Anders Carlsson, Storsthlm</a:t>
            </a:r>
            <a:br>
              <a:rPr lang="sv-SE" sz="1600" b="0" i="0" dirty="0">
                <a:effectLst/>
              </a:rPr>
            </a:br>
            <a:r>
              <a:rPr lang="sv-SE" sz="1600" b="0" i="0" dirty="0">
                <a:solidFill>
                  <a:srgbClr val="000000"/>
                </a:solidFill>
                <a:effectLst/>
              </a:rPr>
              <a:t>e-post: </a:t>
            </a:r>
            <a:r>
              <a:rPr lang="sv-SE" sz="1600" b="0" i="0" u="sng" dirty="0">
                <a:solidFill>
                  <a:srgbClr val="007788"/>
                </a:solidFill>
                <a:effectLst/>
                <a:hlinkClick r:id="rId6"/>
              </a:rPr>
              <a:t>anders.carlsson@storsthlm.se</a:t>
            </a:r>
            <a:endParaRPr lang="sv-SE" sz="1600" b="0" i="0" dirty="0">
              <a:solidFill>
                <a:srgbClr val="000000"/>
              </a:solidFill>
              <a:effectLst/>
            </a:endParaRPr>
          </a:p>
          <a:p>
            <a:pPr marL="0" indent="0">
              <a:buNone/>
            </a:pPr>
            <a:r>
              <a:rPr lang="sv-SE" sz="1600" b="0" i="0" dirty="0">
                <a:solidFill>
                  <a:srgbClr val="000000"/>
                </a:solidFill>
                <a:effectLst/>
              </a:rPr>
              <a:t>Daphne Wahlund, Storsthlm</a:t>
            </a:r>
            <a:br>
              <a:rPr lang="sv-SE" sz="1600" b="0" i="0" dirty="0">
                <a:effectLst/>
              </a:rPr>
            </a:br>
            <a:r>
              <a:rPr lang="sv-SE" sz="1600" b="0" i="0" dirty="0">
                <a:solidFill>
                  <a:srgbClr val="000000"/>
                </a:solidFill>
                <a:effectLst/>
              </a:rPr>
              <a:t>e-post: </a:t>
            </a:r>
            <a:r>
              <a:rPr lang="sv-SE" sz="1600" b="0" i="0" u="sng" dirty="0">
                <a:solidFill>
                  <a:srgbClr val="007788"/>
                </a:solidFill>
                <a:effectLst/>
                <a:hlinkClick r:id="rId7"/>
              </a:rPr>
              <a:t>daphne.wahlund@storsthlm.se</a:t>
            </a:r>
            <a:r>
              <a:rPr lang="sv-SE" sz="1600" b="0" i="0" dirty="0">
                <a:solidFill>
                  <a:srgbClr val="000000"/>
                </a:solidFill>
                <a:effectLst/>
              </a:rPr>
              <a:t> </a:t>
            </a:r>
          </a:p>
          <a:p>
            <a:endParaRPr lang="sv-SE" dirty="0"/>
          </a:p>
        </p:txBody>
      </p:sp>
    </p:spTree>
    <p:extLst>
      <p:ext uri="{BB962C8B-B14F-4D97-AF65-F5344CB8AC3E}">
        <p14:creationId xmlns:p14="http://schemas.microsoft.com/office/powerpoint/2010/main" val="132660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4E5F54-B246-AB80-2865-987F5EA3075C}"/>
              </a:ext>
            </a:extLst>
          </p:cNvPr>
          <p:cNvSpPr>
            <a:spLocks noGrp="1"/>
          </p:cNvSpPr>
          <p:nvPr>
            <p:ph type="ctrTitle"/>
          </p:nvPr>
        </p:nvSpPr>
        <p:spPr/>
        <p:txBody>
          <a:bodyPr/>
          <a:lstStyle/>
          <a:p>
            <a:endParaRPr lang="sv-SE"/>
          </a:p>
        </p:txBody>
      </p:sp>
      <p:sp>
        <p:nvSpPr>
          <p:cNvPr id="3" name="Platshållare för text 2">
            <a:extLst>
              <a:ext uri="{FF2B5EF4-FFF2-40B4-BE49-F238E27FC236}">
                <a16:creationId xmlns:a16="http://schemas.microsoft.com/office/drawing/2014/main" id="{79915B87-99A5-62B4-7199-7778C9F3647B}"/>
              </a:ext>
            </a:extLst>
          </p:cNvPr>
          <p:cNvSpPr>
            <a:spLocks noGrp="1"/>
          </p:cNvSpPr>
          <p:nvPr>
            <p:ph type="body" sz="quarter" idx="13"/>
          </p:nvPr>
        </p:nvSpPr>
        <p:spPr/>
        <p:txBody>
          <a:bodyPr vert="horz" lIns="91440" tIns="45720" rIns="91440" bIns="45720" rtlCol="0" anchor="t">
            <a:noAutofit/>
          </a:bodyPr>
          <a:lstStyle/>
          <a:p>
            <a:r>
              <a:rPr lang="sv-SE" dirty="0"/>
              <a:t>storsthlm.se/</a:t>
            </a:r>
            <a:r>
              <a:rPr lang="sv-SE" dirty="0" err="1"/>
              <a:t>vardisamverkan</a:t>
            </a:r>
            <a:endParaRPr lang="sv-SE" dirty="0" err="1">
              <a:cs typeface="Arial"/>
            </a:endParaRPr>
          </a:p>
        </p:txBody>
      </p:sp>
    </p:spTree>
    <p:extLst>
      <p:ext uri="{BB962C8B-B14F-4D97-AF65-F5344CB8AC3E}">
        <p14:creationId xmlns:p14="http://schemas.microsoft.com/office/powerpoint/2010/main" val="311774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tshållare för innehåll 32">
            <a:extLst>
              <a:ext uri="{FF2B5EF4-FFF2-40B4-BE49-F238E27FC236}">
                <a16:creationId xmlns:a16="http://schemas.microsoft.com/office/drawing/2014/main" id="{8B9A6F74-DF86-A1D2-221A-EFBD311E886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232" r="232"/>
          <a:stretch/>
        </p:blipFill>
        <p:spPr>
          <a:xfrm>
            <a:off x="6162060" y="1207993"/>
            <a:ext cx="4946497" cy="4141282"/>
          </a:xfrm>
          <a:prstGeom prst="round2DiagRect">
            <a:avLst/>
          </a:prstGeom>
        </p:spPr>
      </p:pic>
      <p:sp>
        <p:nvSpPr>
          <p:cNvPr id="11" name="textruta 10">
            <a:extLst>
              <a:ext uri="{FF2B5EF4-FFF2-40B4-BE49-F238E27FC236}">
                <a16:creationId xmlns:a16="http://schemas.microsoft.com/office/drawing/2014/main" id="{77A99972-7D29-2055-9762-8D29EF5E1EE2}"/>
              </a:ext>
            </a:extLst>
          </p:cNvPr>
          <p:cNvSpPr txBox="1"/>
          <p:nvPr/>
        </p:nvSpPr>
        <p:spPr>
          <a:xfrm>
            <a:off x="838200" y="365125"/>
            <a:ext cx="537972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v-SE" sz="3600" kern="1200" dirty="0">
                <a:latin typeface="+mj-lt"/>
                <a:ea typeface="+mj-ea"/>
                <a:cs typeface="+mj-cs"/>
              </a:rPr>
              <a:t>Målgrupp för samverkan </a:t>
            </a:r>
          </a:p>
        </p:txBody>
      </p:sp>
      <p:sp>
        <p:nvSpPr>
          <p:cNvPr id="9" name="textruta 8">
            <a:extLst>
              <a:ext uri="{FF2B5EF4-FFF2-40B4-BE49-F238E27FC236}">
                <a16:creationId xmlns:a16="http://schemas.microsoft.com/office/drawing/2014/main" id="{00FD4F9E-0C2C-6597-92F4-A9B68E544AC7}"/>
              </a:ext>
            </a:extLst>
          </p:cNvPr>
          <p:cNvSpPr txBox="1"/>
          <p:nvPr/>
        </p:nvSpPr>
        <p:spPr>
          <a:xfrm>
            <a:off x="838200" y="1825625"/>
            <a:ext cx="4241799" cy="2400275"/>
          </a:xfrm>
          <a:prstGeom prst="rect">
            <a:avLst/>
          </a:prstGeom>
        </p:spPr>
        <p:txBody>
          <a:bodyPr vert="horz" lIns="91440" tIns="45720" rIns="91440" bIns="45720" rtlCol="0">
            <a:normAutofit lnSpcReduction="10000"/>
          </a:bodyPr>
          <a:lstStyle/>
          <a:p>
            <a:pPr>
              <a:lnSpc>
                <a:spcPct val="90000"/>
              </a:lnSpc>
              <a:spcBef>
                <a:spcPts val="1000"/>
              </a:spcBef>
              <a:spcAft>
                <a:spcPts val="600"/>
              </a:spcAft>
            </a:pPr>
            <a:r>
              <a:rPr lang="sv-SE" sz="2400" b="0" i="0" u="none" strike="noStrike" baseline="0" dirty="0">
                <a:solidFill>
                  <a:srgbClr val="211D1E"/>
                </a:solidFill>
              </a:rPr>
              <a:t>Målgruppen för samverkan och för handlingsplanen är invånare, patienter och brukare, oavsett ålder, som har behov av sammanhållna insatser från både kommun och region. </a:t>
            </a:r>
            <a:endParaRPr lang="sv-SE" sz="2400" dirty="0"/>
          </a:p>
          <a:p>
            <a:pPr marL="228600" indent="-228600">
              <a:lnSpc>
                <a:spcPct val="90000"/>
              </a:lnSpc>
              <a:spcBef>
                <a:spcPts val="1000"/>
              </a:spcBef>
              <a:spcAft>
                <a:spcPts val="600"/>
              </a:spcAft>
              <a:buFont typeface="Arial" panose="020B0604020202020204" pitchFamily="34" charset="0"/>
              <a:buChar char="•"/>
            </a:pPr>
            <a:endParaRPr lang="sv-SE" sz="2800" b="1" dirty="0"/>
          </a:p>
        </p:txBody>
      </p:sp>
      <p:sp>
        <p:nvSpPr>
          <p:cNvPr id="3" name="Rektangel 2">
            <a:extLst>
              <a:ext uri="{FF2B5EF4-FFF2-40B4-BE49-F238E27FC236}">
                <a16:creationId xmlns:a16="http://schemas.microsoft.com/office/drawing/2014/main" id="{4A3E874F-91BD-E831-9B29-46D70203989F}"/>
              </a:ext>
            </a:extLst>
          </p:cNvPr>
          <p:cNvSpPr/>
          <p:nvPr/>
        </p:nvSpPr>
        <p:spPr>
          <a:xfrm>
            <a:off x="8684005" y="1207993"/>
            <a:ext cx="2424551" cy="1368680"/>
          </a:xfrm>
          <a:prstGeom prst="rect">
            <a:avLst/>
          </a:prstGeom>
          <a:solidFill>
            <a:srgbClr val="809CA0">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409B6372-D2E9-F57B-B682-9D5C6DA7A3AC}"/>
              </a:ext>
            </a:extLst>
          </p:cNvPr>
          <p:cNvSpPr txBox="1"/>
          <p:nvPr/>
        </p:nvSpPr>
        <p:spPr>
          <a:xfrm>
            <a:off x="8752604" y="1190690"/>
            <a:ext cx="2409241" cy="1255728"/>
          </a:xfrm>
          <a:prstGeom prst="rect">
            <a:avLst/>
          </a:prstGeom>
          <a:noFill/>
        </p:spPr>
        <p:txBody>
          <a:bodyPr wrap="square" lIns="91440" tIns="45720" rIns="91440" bIns="45720" anchor="t">
            <a:spAutoFit/>
          </a:bodyPr>
          <a:lstStyle/>
          <a:p>
            <a:pPr>
              <a:lnSpc>
                <a:spcPct val="90000"/>
              </a:lnSpc>
              <a:spcBef>
                <a:spcPts val="1000"/>
              </a:spcBef>
              <a:spcAft>
                <a:spcPts val="600"/>
              </a:spcAft>
            </a:pPr>
            <a:br>
              <a:rPr lang="sv-SE" sz="1400" b="1" dirty="0">
                <a:solidFill>
                  <a:schemeClr val="bg1"/>
                </a:solidFill>
              </a:rPr>
            </a:br>
            <a:r>
              <a:rPr lang="sv-SE" sz="1400" dirty="0">
                <a:solidFill>
                  <a:schemeClr val="bg1"/>
                </a:solidFill>
              </a:rPr>
              <a:t>Att utgå från individens behov och förutsättningar. Så enkelt kan god och nära vård och omsorg sammanfattas.</a:t>
            </a:r>
            <a:endParaRPr lang="sv-SE" sz="1400" dirty="0">
              <a:solidFill>
                <a:schemeClr val="bg1"/>
              </a:solidFill>
              <a:cs typeface="Arial"/>
            </a:endParaRPr>
          </a:p>
        </p:txBody>
      </p:sp>
    </p:spTree>
    <p:extLst>
      <p:ext uri="{BB962C8B-B14F-4D97-AF65-F5344CB8AC3E}">
        <p14:creationId xmlns:p14="http://schemas.microsoft.com/office/powerpoint/2010/main" val="250729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diagonala rundade hörn 1">
            <a:extLst>
              <a:ext uri="{FF2B5EF4-FFF2-40B4-BE49-F238E27FC236}">
                <a16:creationId xmlns:a16="http://schemas.microsoft.com/office/drawing/2014/main" id="{66470A5C-06E0-256F-6492-EE1E960234B4}"/>
              </a:ext>
            </a:extLst>
          </p:cNvPr>
          <p:cNvSpPr/>
          <p:nvPr/>
        </p:nvSpPr>
        <p:spPr>
          <a:xfrm>
            <a:off x="838201" y="2428362"/>
            <a:ext cx="4902337" cy="2351023"/>
          </a:xfrm>
          <a:prstGeom prst="round2DiagRect">
            <a:avLst/>
          </a:prstGeom>
          <a:solidFill>
            <a:schemeClr val="bg1">
              <a:lumMod val="95000"/>
            </a:schemeClr>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itle 1">
            <a:extLst>
              <a:ext uri="{FF2B5EF4-FFF2-40B4-BE49-F238E27FC236}">
                <a16:creationId xmlns:a16="http://schemas.microsoft.com/office/drawing/2014/main" id="{FA1DA1D7-020F-9475-CE17-D6B0AE9133E7}"/>
              </a:ext>
            </a:extLst>
          </p:cNvPr>
          <p:cNvSpPr>
            <a:spLocks noGrp="1"/>
          </p:cNvSpPr>
          <p:nvPr>
            <p:ph type="title"/>
          </p:nvPr>
        </p:nvSpPr>
        <p:spPr>
          <a:xfrm>
            <a:off x="838201" y="753053"/>
            <a:ext cx="5181600" cy="1325563"/>
          </a:xfrm>
        </p:spPr>
        <p:txBody>
          <a:bodyPr/>
          <a:lstStyle/>
          <a:p>
            <a:r>
              <a:rPr lang="en-US"/>
              <a:t>Målet med samverkan</a:t>
            </a:r>
            <a:br>
              <a:rPr lang="en-US"/>
            </a:br>
            <a:br>
              <a:rPr lang="en-US" sz="1600"/>
            </a:br>
            <a:r>
              <a:rPr lang="sv-SE" sz="1800">
                <a:latin typeface="Arial" panose="020B0604020202020204" pitchFamily="34" charset="0"/>
                <a:cs typeface="Arial" panose="020B0604020202020204" pitchFamily="34" charset="0"/>
              </a:rPr>
              <a:t>Det övergripande målet med samverkan mellan regionen och kommunerna är också målet för handlingsplanen</a:t>
            </a:r>
            <a:r>
              <a:rPr lang="sv-SE" sz="1800">
                <a:latin typeface="+mn-lt"/>
              </a:rPr>
              <a:t>.</a:t>
            </a:r>
            <a:endParaRPr lang="en-US" sz="1800"/>
          </a:p>
        </p:txBody>
      </p:sp>
      <p:sp>
        <p:nvSpPr>
          <p:cNvPr id="7" name="textruta 6">
            <a:extLst>
              <a:ext uri="{FF2B5EF4-FFF2-40B4-BE49-F238E27FC236}">
                <a16:creationId xmlns:a16="http://schemas.microsoft.com/office/drawing/2014/main" id="{F635C58D-D844-E15E-FCE6-59775642BE4B}"/>
              </a:ext>
            </a:extLst>
          </p:cNvPr>
          <p:cNvSpPr txBox="1"/>
          <p:nvPr/>
        </p:nvSpPr>
        <p:spPr>
          <a:xfrm>
            <a:off x="1009212" y="2772343"/>
            <a:ext cx="4731326" cy="2099828"/>
          </a:xfrm>
          <a:prstGeom prst="rect">
            <a:avLst/>
          </a:prstGeom>
          <a:noFill/>
        </p:spPr>
        <p:txBody>
          <a:bodyPr vert="horz" lIns="91440" tIns="45720" rIns="91440" bIns="45720" rtlCol="0">
            <a:normAutofit/>
          </a:bodyPr>
          <a:lstStyle/>
          <a:p>
            <a:pPr>
              <a:lnSpc>
                <a:spcPct val="90000"/>
              </a:lnSpc>
              <a:spcBef>
                <a:spcPts val="1000"/>
              </a:spcBef>
            </a:pPr>
            <a:r>
              <a:rPr lang="sv-SE">
                <a:solidFill>
                  <a:srgbClr val="0E3600"/>
                </a:solidFill>
              </a:rPr>
              <a:t>Den enskilde ska få en god, sömlös och personcentrerad vård och omsorg, samt att befolkningens hälsa ska förbättras. </a:t>
            </a:r>
          </a:p>
          <a:p>
            <a:pPr>
              <a:lnSpc>
                <a:spcPct val="90000"/>
              </a:lnSpc>
              <a:spcBef>
                <a:spcPts val="1000"/>
              </a:spcBef>
            </a:pPr>
            <a:r>
              <a:rPr lang="sv-SE">
                <a:solidFill>
                  <a:srgbClr val="0E3600"/>
                </a:solidFill>
              </a:rPr>
              <a:t>Det ska ske på ett samordnat, jämlikt och kostnadseffektivt sätt för invånarna i Stockholms län.</a:t>
            </a:r>
          </a:p>
        </p:txBody>
      </p:sp>
      <p:pic>
        <p:nvPicPr>
          <p:cNvPr id="5" name="Platshållare för innehåll 4" descr="En bild som visar text, skärmbild, Teckensnitt, kreativitet&#10;&#10;Automatiskt genererad beskrivning">
            <a:extLst>
              <a:ext uri="{FF2B5EF4-FFF2-40B4-BE49-F238E27FC236}">
                <a16:creationId xmlns:a16="http://schemas.microsoft.com/office/drawing/2014/main" id="{ED80C2A7-8745-5FFF-A583-BDF7106819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99201" y="275951"/>
            <a:ext cx="5289852" cy="5289852"/>
          </a:xfrm>
          <a:noFill/>
        </p:spPr>
      </p:pic>
    </p:spTree>
    <p:extLst>
      <p:ext uri="{BB962C8B-B14F-4D97-AF65-F5344CB8AC3E}">
        <p14:creationId xmlns:p14="http://schemas.microsoft.com/office/powerpoint/2010/main" val="37522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8F175E-D396-143B-C679-64A67FFDED19}"/>
              </a:ext>
            </a:extLst>
          </p:cNvPr>
          <p:cNvSpPr>
            <a:spLocks noGrp="1"/>
          </p:cNvSpPr>
          <p:nvPr>
            <p:ph type="title"/>
          </p:nvPr>
        </p:nvSpPr>
        <p:spPr/>
        <p:txBody>
          <a:bodyPr/>
          <a:lstStyle/>
          <a:p>
            <a:r>
              <a:rPr lang="sv-SE"/>
              <a:t>Omfattning och avgränsning </a:t>
            </a:r>
          </a:p>
        </p:txBody>
      </p:sp>
      <p:sp>
        <p:nvSpPr>
          <p:cNvPr id="3" name="Platshållare för innehåll 2">
            <a:extLst>
              <a:ext uri="{FF2B5EF4-FFF2-40B4-BE49-F238E27FC236}">
                <a16:creationId xmlns:a16="http://schemas.microsoft.com/office/drawing/2014/main" id="{5BD8E73D-99C5-5CE9-84F2-F1D5C0A30CA3}"/>
              </a:ext>
            </a:extLst>
          </p:cNvPr>
          <p:cNvSpPr>
            <a:spLocks noGrp="1"/>
          </p:cNvSpPr>
          <p:nvPr>
            <p:ph sz="half" idx="1"/>
          </p:nvPr>
        </p:nvSpPr>
        <p:spPr/>
        <p:txBody>
          <a:bodyPr/>
          <a:lstStyle/>
          <a:p>
            <a:r>
              <a:rPr lang="sv-SE" sz="2000" dirty="0"/>
              <a:t>Fokus på uppgifter och utmaningar som parterna inte kan lösa enskilt.</a:t>
            </a:r>
          </a:p>
          <a:p>
            <a:r>
              <a:rPr lang="sv-SE" sz="2000" dirty="0"/>
              <a:t>Regionens och kommunernas respektive insatser omfattas inte.</a:t>
            </a:r>
          </a:p>
          <a:p>
            <a:r>
              <a:rPr lang="sv-SE" sz="2000" dirty="0"/>
              <a:t>Handlingsplanen har 5 målområden och 18 strategiska inriktningar.</a:t>
            </a:r>
          </a:p>
          <a:p>
            <a:r>
              <a:rPr lang="sv-SE" sz="2000" dirty="0"/>
              <a:t>Planen gäller 7 år, 2024-2030.</a:t>
            </a:r>
          </a:p>
          <a:p>
            <a:r>
              <a:rPr lang="sv-SE" sz="2000" dirty="0"/>
              <a:t>Genomförande och uppföljning sker i en årlig process.</a:t>
            </a:r>
          </a:p>
          <a:p>
            <a:endParaRPr lang="sv-SE" dirty="0"/>
          </a:p>
        </p:txBody>
      </p:sp>
      <p:pic>
        <p:nvPicPr>
          <p:cNvPr id="5" name="Platshållare för bild 5" descr="En bild som visar text, skärmbild, Teckensnitt, cirkel&#10;&#10;Automatiskt genererad beskrivning">
            <a:extLst>
              <a:ext uri="{FF2B5EF4-FFF2-40B4-BE49-F238E27FC236}">
                <a16:creationId xmlns:a16="http://schemas.microsoft.com/office/drawing/2014/main" id="{49930406-D171-807F-91FE-08C2F3B3E42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5556" r="5556"/>
          <a:stretch>
            <a:fillRect/>
          </a:stretch>
        </p:blipFill>
        <p:spPr>
          <a:xfrm>
            <a:off x="6640946" y="875119"/>
            <a:ext cx="4813147" cy="5414844"/>
          </a:xfrm>
        </p:spPr>
      </p:pic>
    </p:spTree>
    <p:extLst>
      <p:ext uri="{BB962C8B-B14F-4D97-AF65-F5344CB8AC3E}">
        <p14:creationId xmlns:p14="http://schemas.microsoft.com/office/powerpoint/2010/main" val="1267156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2D2B11-4EFC-C524-94EA-C6626595840F}"/>
              </a:ext>
            </a:extLst>
          </p:cNvPr>
          <p:cNvSpPr>
            <a:spLocks noGrp="1"/>
          </p:cNvSpPr>
          <p:nvPr>
            <p:ph type="title"/>
          </p:nvPr>
        </p:nvSpPr>
        <p:spPr>
          <a:xfrm>
            <a:off x="838200" y="365125"/>
            <a:ext cx="5608782" cy="1325563"/>
          </a:xfrm>
        </p:spPr>
        <p:txBody>
          <a:bodyPr/>
          <a:lstStyle/>
          <a:p>
            <a:r>
              <a:rPr lang="sv-SE"/>
              <a:t>Handlingsplanen och årlig process för genomförande</a:t>
            </a:r>
          </a:p>
        </p:txBody>
      </p:sp>
      <p:sp>
        <p:nvSpPr>
          <p:cNvPr id="3" name="Platshållare för innehåll 2">
            <a:extLst>
              <a:ext uri="{FF2B5EF4-FFF2-40B4-BE49-F238E27FC236}">
                <a16:creationId xmlns:a16="http://schemas.microsoft.com/office/drawing/2014/main" id="{4CA4C843-34D0-B49A-312D-37A39722F96E}"/>
              </a:ext>
            </a:extLst>
          </p:cNvPr>
          <p:cNvSpPr>
            <a:spLocks noGrp="1"/>
          </p:cNvSpPr>
          <p:nvPr>
            <p:ph sz="half" idx="1"/>
          </p:nvPr>
        </p:nvSpPr>
        <p:spPr>
          <a:xfrm>
            <a:off x="838200" y="1825625"/>
            <a:ext cx="5181600" cy="4251902"/>
          </a:xfrm>
        </p:spPr>
        <p:txBody>
          <a:bodyPr vert="horz" lIns="91440" tIns="45720" rIns="91440" bIns="45720" rtlCol="0" anchor="t">
            <a:noAutofit/>
          </a:bodyPr>
          <a:lstStyle/>
          <a:p>
            <a:r>
              <a:rPr lang="sv-SE" sz="1900" dirty="0"/>
              <a:t>För att följa de strategiska inriktningarna planeras och genomförs aktiviteter i samverkan.</a:t>
            </a:r>
          </a:p>
          <a:p>
            <a:r>
              <a:rPr lang="sv-SE" sz="1900" dirty="0"/>
              <a:t>I den länsövergripande samverkan tas prioriterade aktiviteter fram, beslutas om och följs upp i en årlig process.</a:t>
            </a:r>
            <a:endParaRPr lang="sv-SE" sz="1900" dirty="0">
              <a:cs typeface="Arial"/>
            </a:endParaRPr>
          </a:p>
          <a:p>
            <a:r>
              <a:rPr lang="sv-SE" sz="1900" dirty="0"/>
              <a:t>I den lokala samverkan planeras, genomförs och följs aktiviteter upp årligen utifrån vad som är prioriterat utifrån lokala förutsättningar.</a:t>
            </a:r>
          </a:p>
        </p:txBody>
      </p:sp>
      <p:pic>
        <p:nvPicPr>
          <p:cNvPr id="5" name="Platshållare för innehåll 4" descr="En bild som visar text, skärmbild, Teckensnitt, design&#10;&#10;Automatiskt genererad beskrivning">
            <a:extLst>
              <a:ext uri="{FF2B5EF4-FFF2-40B4-BE49-F238E27FC236}">
                <a16:creationId xmlns:a16="http://schemas.microsoft.com/office/drawing/2014/main" id="{339DDE6B-7F23-7AD3-4074-2F019AB9619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531379"/>
            <a:ext cx="5310910" cy="5310910"/>
          </a:xfrm>
          <a:prstGeom prst="rect">
            <a:avLst/>
          </a:prstGeom>
        </p:spPr>
      </p:pic>
    </p:spTree>
    <p:extLst>
      <p:ext uri="{BB962C8B-B14F-4D97-AF65-F5344CB8AC3E}">
        <p14:creationId xmlns:p14="http://schemas.microsoft.com/office/powerpoint/2010/main" val="61120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0AF010D-1018-B87F-8504-51F241AF6265}"/>
              </a:ext>
            </a:extLst>
          </p:cNvPr>
          <p:cNvSpPr/>
          <p:nvPr/>
        </p:nvSpPr>
        <p:spPr>
          <a:xfrm>
            <a:off x="143838" y="-10274"/>
            <a:ext cx="12123506" cy="6858000"/>
          </a:xfrm>
          <a:prstGeom prst="rect">
            <a:avLst/>
          </a:prstGeom>
          <a:solidFill>
            <a:srgbClr val="F7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97F7B886-5FCB-255C-EBC9-99C2EDC42D2C}"/>
              </a:ext>
            </a:extLst>
          </p:cNvPr>
          <p:cNvSpPr/>
          <p:nvPr/>
        </p:nvSpPr>
        <p:spPr>
          <a:xfrm>
            <a:off x="888108" y="1533933"/>
            <a:ext cx="6055761" cy="4794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9D4ABD4-AF9F-6B10-5230-8B599CA504C2}"/>
              </a:ext>
            </a:extLst>
          </p:cNvPr>
          <p:cNvSpPr>
            <a:spLocks noGrp="1"/>
          </p:cNvSpPr>
          <p:nvPr>
            <p:ph type="title"/>
          </p:nvPr>
        </p:nvSpPr>
        <p:spPr>
          <a:xfrm>
            <a:off x="838200" y="365125"/>
            <a:ext cx="6754402" cy="1325563"/>
          </a:xfrm>
        </p:spPr>
        <p:txBody>
          <a:bodyPr/>
          <a:lstStyle/>
          <a:p>
            <a:pPr>
              <a:lnSpc>
                <a:spcPct val="120000"/>
              </a:lnSpc>
            </a:pPr>
            <a:r>
              <a:rPr lang="sv-SE" sz="1400" b="1">
                <a:latin typeface="+mn-lt"/>
              </a:rPr>
              <a:t>Målområde 1</a:t>
            </a:r>
            <a:br>
              <a:rPr lang="sv-SE"/>
            </a:br>
            <a:r>
              <a:rPr lang="sv-SE"/>
              <a:t>Sömlös vård och omsorg </a:t>
            </a:r>
            <a:br>
              <a:rPr lang="sv-SE"/>
            </a:br>
            <a:endParaRPr lang="sv-SE" sz="1600">
              <a:latin typeface="+mn-lt"/>
            </a:endParaRPr>
          </a:p>
        </p:txBody>
      </p:sp>
      <p:pic>
        <p:nvPicPr>
          <p:cNvPr id="10" name="Bildobjekt 9" descr="En bild som visar text, skärmbild, visitkort, Teckensnitt&#10;&#10;Automatiskt genererad beskrivning">
            <a:extLst>
              <a:ext uri="{FF2B5EF4-FFF2-40B4-BE49-F238E27FC236}">
                <a16:creationId xmlns:a16="http://schemas.microsoft.com/office/drawing/2014/main" id="{7E1A13B6-BF5B-75C6-59F6-0818CBE2D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860" y="1388214"/>
            <a:ext cx="4061023" cy="4061023"/>
          </a:xfrm>
          <a:prstGeom prst="rect">
            <a:avLst/>
          </a:prstGeom>
        </p:spPr>
      </p:pic>
      <p:sp>
        <p:nvSpPr>
          <p:cNvPr id="12" name="textruta 11">
            <a:extLst>
              <a:ext uri="{FF2B5EF4-FFF2-40B4-BE49-F238E27FC236}">
                <a16:creationId xmlns:a16="http://schemas.microsoft.com/office/drawing/2014/main" id="{D1AF3BA4-C536-8AF5-E4AF-24457316D910}"/>
              </a:ext>
            </a:extLst>
          </p:cNvPr>
          <p:cNvSpPr txBox="1"/>
          <p:nvPr/>
        </p:nvSpPr>
        <p:spPr>
          <a:xfrm>
            <a:off x="1062091" y="1664766"/>
            <a:ext cx="5554466" cy="4534575"/>
          </a:xfrm>
          <a:prstGeom prst="rect">
            <a:avLst/>
          </a:prstGeom>
          <a:noFill/>
        </p:spPr>
        <p:txBody>
          <a:bodyPr wrap="square" lIns="91440" tIns="45720" rIns="91440" bIns="45720" anchor="t">
            <a:spAutoFit/>
          </a:bodyPr>
          <a:lstStyle/>
          <a:p>
            <a:pPr>
              <a:spcAft>
                <a:spcPts val="500"/>
              </a:spcAft>
            </a:pPr>
            <a:r>
              <a:rPr lang="sv-SE" sz="1600" b="1" i="0" u="none" strike="noStrike" baseline="0">
                <a:solidFill>
                  <a:srgbClr val="211D1E"/>
                </a:solidFill>
                <a:latin typeface="Arial"/>
                <a:cs typeface="Arial"/>
              </a:rPr>
              <a:t>Strategiska inriktningar för länsövergripande </a:t>
            </a:r>
            <a:br>
              <a:rPr lang="sv-SE" sz="1600" b="1" i="0" u="none" strike="noStrike" baseline="0">
                <a:latin typeface="Arial"/>
              </a:rPr>
            </a:br>
            <a:r>
              <a:rPr lang="sv-SE" sz="1600" b="1" i="0" u="none" strike="noStrike" baseline="0">
                <a:solidFill>
                  <a:srgbClr val="211D1E"/>
                </a:solidFill>
                <a:latin typeface="Arial"/>
                <a:cs typeface="Arial"/>
              </a:rPr>
              <a:t>och lokal samverkan:</a:t>
            </a:r>
            <a:r>
              <a:rPr lang="sv-SE" sz="1600" b="1">
                <a:solidFill>
                  <a:srgbClr val="211D1E"/>
                </a:solidFill>
                <a:latin typeface="Arial"/>
                <a:cs typeface="Arial"/>
              </a:rPr>
              <a:t> </a:t>
            </a:r>
            <a:endParaRPr lang="sv-SE" sz="1600" b="0" i="0" u="none" strike="noStrike" baseline="0">
              <a:solidFill>
                <a:srgbClr val="211D1E"/>
              </a:solidFill>
              <a:latin typeface="Georgia" panose="02040502050405020303" pitchFamily="18" charset="0"/>
            </a:endParaRPr>
          </a:p>
          <a:p>
            <a:pPr marL="285750" indent="-285750">
              <a:spcAft>
                <a:spcPts val="500"/>
              </a:spcAft>
              <a:buSzPct val="118000"/>
              <a:buBlip>
                <a:blip r:embed="rId3"/>
              </a:buBlip>
            </a:pPr>
            <a:r>
              <a:rPr lang="sv-SE" sz="1600" b="0" i="0" u="none" strike="noStrike" baseline="0">
                <a:solidFill>
                  <a:srgbClr val="211D1E"/>
                </a:solidFill>
                <a:latin typeface="Arial"/>
                <a:cs typeface="Arial"/>
              </a:rPr>
              <a:t>Förstärka och ytterligare utveckla den lokala samverkan mellan kommunerna och regionen med utgångspunkt i det geografiskt samordnande ansvaret hos vårdcentral och kommun.</a:t>
            </a:r>
            <a:r>
              <a:rPr lang="sv-SE" sz="1600">
                <a:solidFill>
                  <a:srgbClr val="211D1E"/>
                </a:solidFill>
                <a:latin typeface="Arial"/>
                <a:cs typeface="Arial"/>
              </a:rPr>
              <a:t> </a:t>
            </a:r>
            <a:endParaRPr lang="sv-SE" sz="1600" b="0" i="0" u="none" strike="noStrike" baseline="0">
              <a:solidFill>
                <a:srgbClr val="211D1E"/>
              </a:solidFill>
              <a:latin typeface="Arial"/>
              <a:cs typeface="Arial"/>
            </a:endParaRPr>
          </a:p>
          <a:p>
            <a:pPr marL="285750" indent="-285750">
              <a:spcAft>
                <a:spcPts val="500"/>
              </a:spcAft>
              <a:buSzPct val="118000"/>
              <a:buBlip>
                <a:blip r:embed="rId3"/>
              </a:buBlip>
            </a:pPr>
            <a:r>
              <a:rPr lang="sv-SE" sz="1600" b="0" i="0" u="none" strike="noStrike" baseline="0">
                <a:solidFill>
                  <a:srgbClr val="211D1E"/>
                </a:solidFill>
                <a:latin typeface="Arial"/>
                <a:cs typeface="Arial"/>
              </a:rPr>
              <a:t>Vård och omsorg för individen ska samordnas och utgå från personens behov vid olika typer av vårdövergångar och samtidiga insatser.</a:t>
            </a:r>
            <a:r>
              <a:rPr lang="sv-SE" sz="1600">
                <a:solidFill>
                  <a:srgbClr val="211D1E"/>
                </a:solidFill>
                <a:latin typeface="Arial"/>
                <a:cs typeface="Arial"/>
              </a:rPr>
              <a:t> </a:t>
            </a:r>
            <a:endParaRPr lang="sv-SE" sz="1600" b="0" i="0" u="none" strike="noStrike" baseline="0">
              <a:solidFill>
                <a:srgbClr val="211D1E"/>
              </a:solidFill>
              <a:latin typeface="Arial"/>
              <a:cs typeface="Arial"/>
            </a:endParaRPr>
          </a:p>
          <a:p>
            <a:pPr marL="285750" indent="-285750">
              <a:spcAft>
                <a:spcPts val="500"/>
              </a:spcAft>
              <a:buSzPct val="118000"/>
              <a:buBlip>
                <a:blip r:embed="rId3"/>
              </a:buBlip>
            </a:pPr>
            <a:r>
              <a:rPr lang="sv-SE" sz="1600" b="0" i="0" u="none" strike="noStrike" baseline="0">
                <a:solidFill>
                  <a:srgbClr val="211D1E"/>
                </a:solidFill>
                <a:latin typeface="Arial"/>
                <a:cs typeface="Arial"/>
              </a:rPr>
              <a:t>Utveckla, testa och etablera samfinansierade insatser och integrerade verksamheter, där det är ändamålsenligt.</a:t>
            </a:r>
            <a:r>
              <a:rPr lang="sv-SE" sz="1600">
                <a:solidFill>
                  <a:srgbClr val="211D1E"/>
                </a:solidFill>
                <a:latin typeface="Arial"/>
                <a:cs typeface="Arial"/>
              </a:rPr>
              <a:t> </a:t>
            </a:r>
            <a:endParaRPr lang="sv-SE" sz="1600" b="0" i="0" u="none" strike="noStrike" baseline="0">
              <a:solidFill>
                <a:srgbClr val="211D1E"/>
              </a:solidFill>
              <a:latin typeface="Arial"/>
              <a:cs typeface="Arial"/>
            </a:endParaRPr>
          </a:p>
          <a:p>
            <a:pPr marL="285750" indent="-285750">
              <a:spcAft>
                <a:spcPts val="500"/>
              </a:spcAft>
              <a:buSzPct val="118000"/>
              <a:buBlip>
                <a:blip r:embed="rId3"/>
              </a:buBlip>
            </a:pPr>
            <a:r>
              <a:rPr lang="sv-SE" sz="1600" b="0" i="0" u="none" strike="noStrike" baseline="0">
                <a:solidFill>
                  <a:srgbClr val="211D1E"/>
                </a:solidFill>
                <a:latin typeface="Arial"/>
                <a:cs typeface="Arial"/>
              </a:rPr>
              <a:t>Utveckla infrastruktur och informationssamverkan mellan aktörer inom regionen och kommunerna för en samordnad hälso- och sjukvård och omsorg, och därigenom skapa förutsättningar för enhetliga processer och kontinuitet.</a:t>
            </a:r>
            <a:r>
              <a:rPr lang="sv-SE" sz="1600">
                <a:solidFill>
                  <a:srgbClr val="211D1E"/>
                </a:solidFill>
                <a:latin typeface="Arial"/>
                <a:cs typeface="Arial"/>
              </a:rPr>
              <a:t> </a:t>
            </a:r>
            <a:endParaRPr lang="sv-SE" sz="1600">
              <a:latin typeface="+mj-lt"/>
            </a:endParaRPr>
          </a:p>
        </p:txBody>
      </p:sp>
    </p:spTree>
    <p:extLst>
      <p:ext uri="{BB962C8B-B14F-4D97-AF65-F5344CB8AC3E}">
        <p14:creationId xmlns:p14="http://schemas.microsoft.com/office/powerpoint/2010/main" val="174476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0AF010D-1018-B87F-8504-51F241AF6265}"/>
              </a:ext>
            </a:extLst>
          </p:cNvPr>
          <p:cNvSpPr/>
          <p:nvPr/>
        </p:nvSpPr>
        <p:spPr>
          <a:xfrm>
            <a:off x="143838" y="-10274"/>
            <a:ext cx="12123506" cy="6858000"/>
          </a:xfrm>
          <a:prstGeom prst="rect">
            <a:avLst/>
          </a:prstGeom>
          <a:solidFill>
            <a:srgbClr val="F7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97F7B886-5FCB-255C-EBC9-99C2EDC42D2C}"/>
              </a:ext>
            </a:extLst>
          </p:cNvPr>
          <p:cNvSpPr/>
          <p:nvPr/>
        </p:nvSpPr>
        <p:spPr>
          <a:xfrm>
            <a:off x="888108" y="1472289"/>
            <a:ext cx="6402942" cy="4918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9D4ABD4-AF9F-6B10-5230-8B599CA504C2}"/>
              </a:ext>
            </a:extLst>
          </p:cNvPr>
          <p:cNvSpPr>
            <a:spLocks noGrp="1"/>
          </p:cNvSpPr>
          <p:nvPr>
            <p:ph type="title"/>
          </p:nvPr>
        </p:nvSpPr>
        <p:spPr>
          <a:xfrm>
            <a:off x="838200" y="365125"/>
            <a:ext cx="8018124" cy="1325563"/>
          </a:xfrm>
        </p:spPr>
        <p:txBody>
          <a:bodyPr/>
          <a:lstStyle/>
          <a:p>
            <a:pPr>
              <a:lnSpc>
                <a:spcPct val="120000"/>
              </a:lnSpc>
            </a:pPr>
            <a:r>
              <a:rPr lang="sv-SE" sz="1400" b="1">
                <a:latin typeface="+mn-lt"/>
              </a:rPr>
              <a:t>Målområde 2</a:t>
            </a:r>
            <a:br>
              <a:rPr lang="sv-SE"/>
            </a:br>
            <a:r>
              <a:rPr lang="sv-SE"/>
              <a:t>Personcentrerad vård och omsorg</a:t>
            </a:r>
            <a:br>
              <a:rPr lang="sv-SE"/>
            </a:br>
            <a:endParaRPr lang="sv-SE" sz="1600">
              <a:latin typeface="+mn-lt"/>
            </a:endParaRPr>
          </a:p>
        </p:txBody>
      </p:sp>
      <p:sp>
        <p:nvSpPr>
          <p:cNvPr id="12" name="textruta 11">
            <a:extLst>
              <a:ext uri="{FF2B5EF4-FFF2-40B4-BE49-F238E27FC236}">
                <a16:creationId xmlns:a16="http://schemas.microsoft.com/office/drawing/2014/main" id="{D1AF3BA4-C536-8AF5-E4AF-24457316D910}"/>
              </a:ext>
            </a:extLst>
          </p:cNvPr>
          <p:cNvSpPr txBox="1"/>
          <p:nvPr/>
        </p:nvSpPr>
        <p:spPr>
          <a:xfrm>
            <a:off x="1062090" y="1523658"/>
            <a:ext cx="6055761" cy="4780796"/>
          </a:xfrm>
          <a:prstGeom prst="rect">
            <a:avLst/>
          </a:prstGeom>
          <a:noFill/>
        </p:spPr>
        <p:txBody>
          <a:bodyPr wrap="square" lIns="91440" tIns="45720" rIns="91440" bIns="45720" anchor="t">
            <a:spAutoFit/>
          </a:bodyPr>
          <a:lstStyle/>
          <a:p>
            <a:r>
              <a:rPr lang="sv-SE" sz="1600" b="1" i="0" u="none" strike="noStrike" baseline="0">
                <a:solidFill>
                  <a:srgbClr val="211D1E"/>
                </a:solidFill>
                <a:latin typeface="Arial"/>
                <a:cs typeface="Arial"/>
              </a:rPr>
              <a:t>Strategiska inriktningar för länsövergripande </a:t>
            </a:r>
            <a:br>
              <a:rPr lang="sv-SE" sz="1600" b="1" i="0" u="none" strike="noStrike" baseline="0">
                <a:latin typeface="Arial"/>
              </a:rPr>
            </a:br>
            <a:r>
              <a:rPr lang="sv-SE" sz="1600" b="1" i="0" u="none" strike="noStrike" baseline="0">
                <a:solidFill>
                  <a:srgbClr val="211D1E"/>
                </a:solidFill>
                <a:latin typeface="Arial"/>
                <a:cs typeface="Arial"/>
              </a:rPr>
              <a:t>och lokal samverkan:</a:t>
            </a:r>
            <a:r>
              <a:rPr lang="sv-SE" sz="1600" b="1">
                <a:solidFill>
                  <a:srgbClr val="211D1E"/>
                </a:solidFill>
                <a:latin typeface="Arial"/>
                <a:cs typeface="Arial"/>
              </a:rPr>
              <a:t> </a:t>
            </a:r>
            <a:endParaRPr lang="sv-SE" sz="1600" b="0" i="0" u="none" strike="noStrike" baseline="0">
              <a:solidFill>
                <a:srgbClr val="211D1E"/>
              </a:solidFill>
              <a:latin typeface="Georgia" panose="02040502050405020303" pitchFamily="18" charset="0"/>
            </a:endParaRPr>
          </a:p>
          <a:p>
            <a:pPr marL="285750" indent="-285750">
              <a:spcBef>
                <a:spcPts val="500"/>
              </a:spcBef>
              <a:buBlip>
                <a:blip r:embed="rId2"/>
              </a:buBlip>
            </a:pPr>
            <a:r>
              <a:rPr lang="sv-SE" sz="1600" b="0" i="0" u="none" strike="noStrike" baseline="0">
                <a:solidFill>
                  <a:srgbClr val="211D1E"/>
                </a:solidFill>
                <a:latin typeface="Arial"/>
                <a:cs typeface="Arial"/>
              </a:rPr>
              <a:t>Vård och omsorg ska planeras och organiseras så att förutsättningarna ökar för medarbetarna i kommunerna och regionen att arbeta personcentrerat utifrån individens behov.</a:t>
            </a:r>
            <a:r>
              <a:rPr lang="sv-SE" sz="1600">
                <a:solidFill>
                  <a:srgbClr val="211D1E"/>
                </a:solidFill>
                <a:latin typeface="Arial"/>
                <a:cs typeface="Arial"/>
              </a:rPr>
              <a:t> </a:t>
            </a:r>
            <a:endParaRPr lang="sv-SE" sz="1600" b="0" i="0" u="none" strike="noStrike" baseline="0">
              <a:solidFill>
                <a:srgbClr val="211D1E"/>
              </a:solidFill>
              <a:latin typeface="Arial"/>
              <a:cs typeface="Arial"/>
            </a:endParaRPr>
          </a:p>
          <a:p>
            <a:pPr marL="285750" indent="-285750">
              <a:spcBef>
                <a:spcPts val="500"/>
              </a:spcBef>
              <a:buBlip>
                <a:blip r:embed="rId2"/>
              </a:buBlip>
            </a:pPr>
            <a:r>
              <a:rPr lang="sv-SE" sz="1600" b="0" i="0" u="none" strike="noStrike" baseline="0">
                <a:solidFill>
                  <a:srgbClr val="211D1E"/>
                </a:solidFill>
                <a:latin typeface="Arial"/>
                <a:cs typeface="Arial"/>
              </a:rPr>
              <a:t>Kontaktvägarna till vård och omsorg ska vara enkla och tydliga, och utformade efter invånarnas olika förutsättningar och behov. Tydlig och lättillgänglig gemensam information ska utvecklas för att öka begripligheten såväl för medarbetare som invånare.</a:t>
            </a:r>
            <a:r>
              <a:rPr lang="sv-SE" sz="1600">
                <a:solidFill>
                  <a:srgbClr val="211D1E"/>
                </a:solidFill>
                <a:latin typeface="Arial"/>
                <a:cs typeface="Arial"/>
              </a:rPr>
              <a:t> </a:t>
            </a:r>
            <a:endParaRPr lang="sv-SE" sz="1600" b="0" i="0" u="none" strike="noStrike" baseline="0">
              <a:solidFill>
                <a:srgbClr val="211D1E"/>
              </a:solidFill>
              <a:latin typeface="Arial"/>
              <a:cs typeface="Arial"/>
            </a:endParaRPr>
          </a:p>
          <a:p>
            <a:pPr marL="285750" indent="-285750">
              <a:spcBef>
                <a:spcPts val="500"/>
              </a:spcBef>
              <a:buBlip>
                <a:blip r:embed="rId2"/>
              </a:buBlip>
            </a:pPr>
            <a:r>
              <a:rPr lang="sv-SE" sz="1600" b="0" i="0" u="none" strike="noStrike" baseline="0">
                <a:solidFill>
                  <a:srgbClr val="211D1E"/>
                </a:solidFill>
                <a:latin typeface="Arial"/>
                <a:cs typeface="Arial"/>
              </a:rPr>
              <a:t>Möjligheterna ska utvecklas för individen, och/eller närstående, att utifrån sina förutsättningar vara delaktig och förstå syftet med sin planering, bland annat genom att förbättra användande av samordnad individuell plan (SIP) som verktyg för delaktighet och samordning.</a:t>
            </a:r>
            <a:r>
              <a:rPr lang="sv-SE" sz="1600">
                <a:solidFill>
                  <a:srgbClr val="211D1E"/>
                </a:solidFill>
                <a:latin typeface="Arial"/>
                <a:cs typeface="Arial"/>
              </a:rPr>
              <a:t> </a:t>
            </a:r>
            <a:endParaRPr lang="sv-SE" sz="1600" b="0" i="0" u="none" strike="noStrike" baseline="0">
              <a:solidFill>
                <a:srgbClr val="211D1E"/>
              </a:solidFill>
              <a:latin typeface="Arial"/>
              <a:cs typeface="Arial"/>
            </a:endParaRPr>
          </a:p>
          <a:p>
            <a:pPr marL="285750" indent="-285750">
              <a:spcBef>
                <a:spcPts val="500"/>
              </a:spcBef>
              <a:buBlip>
                <a:blip r:embed="rId2"/>
              </a:buBlip>
            </a:pPr>
            <a:r>
              <a:rPr lang="sv-SE" sz="1600" b="0" i="0" u="none" strike="noStrike" baseline="0">
                <a:solidFill>
                  <a:srgbClr val="211D1E"/>
                </a:solidFill>
                <a:latin typeface="Arial"/>
                <a:cs typeface="Arial"/>
              </a:rPr>
              <a:t>I planeringen och utformningen av vården och omsorgen ska arbetssätt användas som aktivt involverar patient-, brukar- och anhörigföreningar.</a:t>
            </a:r>
            <a:r>
              <a:rPr lang="sv-SE" sz="1600">
                <a:solidFill>
                  <a:srgbClr val="211D1E"/>
                </a:solidFill>
                <a:latin typeface="Arial"/>
                <a:cs typeface="Arial"/>
              </a:rPr>
              <a:t> </a:t>
            </a:r>
            <a:endParaRPr lang="sv-SE" sz="1600">
              <a:latin typeface="+mj-lt"/>
            </a:endParaRPr>
          </a:p>
        </p:txBody>
      </p:sp>
      <p:pic>
        <p:nvPicPr>
          <p:cNvPr id="4" name="Bildobjekt 3" descr="En bild som visar text, skärmbild, Teckensnitt, Grafik&#10;&#10;Automatiskt genererad beskrivning">
            <a:extLst>
              <a:ext uri="{FF2B5EF4-FFF2-40B4-BE49-F238E27FC236}">
                <a16:creationId xmlns:a16="http://schemas.microsoft.com/office/drawing/2014/main" id="{1EAF479E-7B0F-EE25-289D-7E32A438F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776" y="1320085"/>
            <a:ext cx="4012842" cy="4012842"/>
          </a:xfrm>
          <a:prstGeom prst="rect">
            <a:avLst/>
          </a:prstGeom>
        </p:spPr>
      </p:pic>
    </p:spTree>
    <p:extLst>
      <p:ext uri="{BB962C8B-B14F-4D97-AF65-F5344CB8AC3E}">
        <p14:creationId xmlns:p14="http://schemas.microsoft.com/office/powerpoint/2010/main" val="220808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0AF010D-1018-B87F-8504-51F241AF6265}"/>
              </a:ext>
            </a:extLst>
          </p:cNvPr>
          <p:cNvSpPr/>
          <p:nvPr/>
        </p:nvSpPr>
        <p:spPr>
          <a:xfrm>
            <a:off x="143838" y="-10274"/>
            <a:ext cx="12123506" cy="6858000"/>
          </a:xfrm>
          <a:prstGeom prst="rect">
            <a:avLst/>
          </a:prstGeom>
          <a:solidFill>
            <a:srgbClr val="F7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97F7B886-5FCB-255C-EBC9-99C2EDC42D2C}"/>
              </a:ext>
            </a:extLst>
          </p:cNvPr>
          <p:cNvSpPr/>
          <p:nvPr/>
        </p:nvSpPr>
        <p:spPr>
          <a:xfrm>
            <a:off x="888109" y="1533933"/>
            <a:ext cx="5740168" cy="3818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9D4ABD4-AF9F-6B10-5230-8B599CA504C2}"/>
              </a:ext>
            </a:extLst>
          </p:cNvPr>
          <p:cNvSpPr>
            <a:spLocks noGrp="1"/>
          </p:cNvSpPr>
          <p:nvPr>
            <p:ph type="title"/>
          </p:nvPr>
        </p:nvSpPr>
        <p:spPr>
          <a:xfrm>
            <a:off x="838199" y="365125"/>
            <a:ext cx="7309207" cy="1325563"/>
          </a:xfrm>
        </p:spPr>
        <p:txBody>
          <a:bodyPr/>
          <a:lstStyle/>
          <a:p>
            <a:pPr>
              <a:lnSpc>
                <a:spcPct val="120000"/>
              </a:lnSpc>
            </a:pPr>
            <a:r>
              <a:rPr lang="sv-SE" sz="1400" b="1">
                <a:latin typeface="+mn-lt"/>
              </a:rPr>
              <a:t>Målområde 3</a:t>
            </a:r>
            <a:br>
              <a:rPr lang="sv-SE"/>
            </a:br>
            <a:r>
              <a:rPr lang="sv-SE"/>
              <a:t>Befolkningens hälsa ska förbättras</a:t>
            </a:r>
            <a:br>
              <a:rPr lang="sv-SE"/>
            </a:br>
            <a:endParaRPr lang="sv-SE" sz="1600">
              <a:latin typeface="+mn-lt"/>
            </a:endParaRPr>
          </a:p>
        </p:txBody>
      </p:sp>
      <p:sp>
        <p:nvSpPr>
          <p:cNvPr id="12" name="textruta 11">
            <a:extLst>
              <a:ext uri="{FF2B5EF4-FFF2-40B4-BE49-F238E27FC236}">
                <a16:creationId xmlns:a16="http://schemas.microsoft.com/office/drawing/2014/main" id="{D1AF3BA4-C536-8AF5-E4AF-24457316D910}"/>
              </a:ext>
            </a:extLst>
          </p:cNvPr>
          <p:cNvSpPr txBox="1"/>
          <p:nvPr/>
        </p:nvSpPr>
        <p:spPr>
          <a:xfrm>
            <a:off x="1062090" y="1664766"/>
            <a:ext cx="5215419" cy="3549690"/>
          </a:xfrm>
          <a:prstGeom prst="rect">
            <a:avLst/>
          </a:prstGeom>
          <a:noFill/>
        </p:spPr>
        <p:txBody>
          <a:bodyPr wrap="square" lIns="91440" tIns="45720" rIns="91440" bIns="45720" anchor="t">
            <a:spAutoFit/>
          </a:bodyPr>
          <a:lstStyle/>
          <a:p>
            <a:pPr algn="l">
              <a:spcAft>
                <a:spcPts val="500"/>
              </a:spcAft>
            </a:pPr>
            <a:r>
              <a:rPr lang="sv-SE" sz="1600" b="1" i="0" u="none" strike="noStrike" baseline="0">
                <a:latin typeface="Arial"/>
                <a:cs typeface="Arial"/>
              </a:rPr>
              <a:t>Strategiska inriktningar för länsövergripande</a:t>
            </a:r>
          </a:p>
          <a:p>
            <a:pPr algn="l">
              <a:spcAft>
                <a:spcPts val="500"/>
              </a:spcAft>
            </a:pPr>
            <a:r>
              <a:rPr lang="sv-SE" sz="1600" b="1" i="0" u="none" strike="noStrike" baseline="0">
                <a:latin typeface="Arial"/>
                <a:cs typeface="Arial"/>
              </a:rPr>
              <a:t>och lokal samverkan:</a:t>
            </a:r>
          </a:p>
          <a:p>
            <a:pPr marL="285750" indent="-285750" algn="l">
              <a:spcAft>
                <a:spcPts val="500"/>
              </a:spcAft>
              <a:buBlip>
                <a:blip r:embed="rId2"/>
              </a:buBlip>
            </a:pPr>
            <a:r>
              <a:rPr lang="sv-SE" sz="1600" b="0" i="0" u="none" strike="noStrike" baseline="0">
                <a:latin typeface="Arial"/>
                <a:cs typeface="Arial"/>
              </a:rPr>
              <a:t>Stärka och utveckla samverkan mellan verksamheter i regionen och kommunerna samt civilsamhälle inom hälsofrämjande och förebyggande arbete för alla åldersgrupper, med särskilt fokus på grupper med störst risk för ohälsa.</a:t>
            </a:r>
          </a:p>
          <a:p>
            <a:pPr marL="285750" indent="-285750" algn="l">
              <a:spcAft>
                <a:spcPts val="500"/>
              </a:spcAft>
              <a:buBlip>
                <a:blip r:embed="rId2"/>
              </a:buBlip>
            </a:pPr>
            <a:r>
              <a:rPr lang="sv-SE" sz="1600" b="0" i="0" u="none" strike="noStrike" baseline="0">
                <a:latin typeface="Arial"/>
                <a:cs typeface="Arial"/>
              </a:rPr>
              <a:t>Vidareutveckla, implementera och följa upp hälsofrämjande och förebyggande arbetssätt och metoder i vård, omsorg, förskola och skola.</a:t>
            </a:r>
          </a:p>
          <a:p>
            <a:pPr marL="285750" indent="-285750" algn="l">
              <a:spcAft>
                <a:spcPts val="500"/>
              </a:spcAft>
              <a:buBlip>
                <a:blip r:embed="rId2"/>
              </a:buBlip>
            </a:pPr>
            <a:r>
              <a:rPr lang="sv-SE" sz="1600" b="0" i="0" u="none" strike="noStrike" baseline="0">
                <a:latin typeface="Arial"/>
                <a:cs typeface="Arial"/>
              </a:rPr>
              <a:t>Stärka det gemensamma arbetet för att främja en god psykisk hälsa och förebygga suicid för alla åldersgrupper.</a:t>
            </a:r>
            <a:endParaRPr lang="sv-SE" sz="1600">
              <a:latin typeface="Arial"/>
              <a:cs typeface="Arial"/>
            </a:endParaRPr>
          </a:p>
        </p:txBody>
      </p:sp>
      <p:pic>
        <p:nvPicPr>
          <p:cNvPr id="4" name="Bildobjekt 3" descr="En bild som visar text, skärmbild, Teckensnitt, visitkort&#10;&#10;Automatiskt genererad beskrivning">
            <a:extLst>
              <a:ext uri="{FF2B5EF4-FFF2-40B4-BE49-F238E27FC236}">
                <a16:creationId xmlns:a16="http://schemas.microsoft.com/office/drawing/2014/main" id="{9186339C-62D1-D86A-53B2-A66C6A045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764" y="1478328"/>
            <a:ext cx="3998092" cy="3998092"/>
          </a:xfrm>
          <a:prstGeom prst="rect">
            <a:avLst/>
          </a:prstGeom>
        </p:spPr>
      </p:pic>
    </p:spTree>
    <p:extLst>
      <p:ext uri="{BB962C8B-B14F-4D97-AF65-F5344CB8AC3E}">
        <p14:creationId xmlns:p14="http://schemas.microsoft.com/office/powerpoint/2010/main" val="132822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0AF010D-1018-B87F-8504-51F241AF6265}"/>
              </a:ext>
            </a:extLst>
          </p:cNvPr>
          <p:cNvSpPr/>
          <p:nvPr/>
        </p:nvSpPr>
        <p:spPr>
          <a:xfrm>
            <a:off x="143838" y="-10274"/>
            <a:ext cx="12123506" cy="6858000"/>
          </a:xfrm>
          <a:prstGeom prst="rect">
            <a:avLst/>
          </a:prstGeom>
          <a:solidFill>
            <a:srgbClr val="F7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97F7B886-5FCB-255C-EBC9-99C2EDC42D2C}"/>
              </a:ext>
            </a:extLst>
          </p:cNvPr>
          <p:cNvSpPr/>
          <p:nvPr/>
        </p:nvSpPr>
        <p:spPr>
          <a:xfrm>
            <a:off x="888108" y="1533932"/>
            <a:ext cx="5778949" cy="433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9D4ABD4-AF9F-6B10-5230-8B599CA504C2}"/>
              </a:ext>
            </a:extLst>
          </p:cNvPr>
          <p:cNvSpPr>
            <a:spLocks noGrp="1"/>
          </p:cNvSpPr>
          <p:nvPr>
            <p:ph type="title"/>
          </p:nvPr>
        </p:nvSpPr>
        <p:spPr>
          <a:xfrm>
            <a:off x="838200" y="365125"/>
            <a:ext cx="7802366" cy="1325563"/>
          </a:xfrm>
        </p:spPr>
        <p:txBody>
          <a:bodyPr/>
          <a:lstStyle/>
          <a:p>
            <a:pPr>
              <a:lnSpc>
                <a:spcPct val="120000"/>
              </a:lnSpc>
            </a:pPr>
            <a:r>
              <a:rPr lang="sv-SE" sz="1400" b="1">
                <a:latin typeface="+mn-lt"/>
              </a:rPr>
              <a:t>Målområde 4</a:t>
            </a:r>
            <a:br>
              <a:rPr lang="sv-SE"/>
            </a:br>
            <a:r>
              <a:rPr lang="sv-SE"/>
              <a:t>Jämlik tillgång till vård och omsorg</a:t>
            </a:r>
            <a:br>
              <a:rPr lang="sv-SE"/>
            </a:br>
            <a:endParaRPr lang="sv-SE" sz="1600">
              <a:latin typeface="+mn-lt"/>
            </a:endParaRPr>
          </a:p>
        </p:txBody>
      </p:sp>
      <p:sp>
        <p:nvSpPr>
          <p:cNvPr id="12" name="textruta 11">
            <a:extLst>
              <a:ext uri="{FF2B5EF4-FFF2-40B4-BE49-F238E27FC236}">
                <a16:creationId xmlns:a16="http://schemas.microsoft.com/office/drawing/2014/main" id="{D1AF3BA4-C536-8AF5-E4AF-24457316D910}"/>
              </a:ext>
            </a:extLst>
          </p:cNvPr>
          <p:cNvSpPr txBox="1"/>
          <p:nvPr/>
        </p:nvSpPr>
        <p:spPr>
          <a:xfrm>
            <a:off x="1051817" y="1664766"/>
            <a:ext cx="5185098" cy="4042132"/>
          </a:xfrm>
          <a:prstGeom prst="rect">
            <a:avLst/>
          </a:prstGeom>
          <a:noFill/>
        </p:spPr>
        <p:txBody>
          <a:bodyPr wrap="square" lIns="91440" tIns="45720" rIns="91440" bIns="45720" anchor="t">
            <a:spAutoFit/>
          </a:bodyPr>
          <a:lstStyle/>
          <a:p>
            <a:pPr algn="l">
              <a:spcAft>
                <a:spcPts val="500"/>
              </a:spcAft>
            </a:pPr>
            <a:r>
              <a:rPr lang="sv-SE" sz="1600" b="1" i="0" u="none" strike="noStrike" baseline="0">
                <a:latin typeface="Arial"/>
                <a:cs typeface="Arial"/>
              </a:rPr>
              <a:t>Strategiska inriktningar för länsövergripande</a:t>
            </a:r>
          </a:p>
          <a:p>
            <a:pPr algn="l">
              <a:spcAft>
                <a:spcPts val="500"/>
              </a:spcAft>
            </a:pPr>
            <a:r>
              <a:rPr lang="sv-SE" sz="1600" b="1" i="0" u="none" strike="noStrike" baseline="0">
                <a:latin typeface="Arial"/>
                <a:cs typeface="Arial"/>
              </a:rPr>
              <a:t>och lokal samverkan:</a:t>
            </a:r>
          </a:p>
          <a:p>
            <a:pPr marL="285750" indent="-285750" algn="l">
              <a:spcAft>
                <a:spcPts val="500"/>
              </a:spcAft>
              <a:buBlip>
                <a:blip r:embed="rId2"/>
              </a:buBlip>
            </a:pPr>
            <a:r>
              <a:rPr lang="sv-SE" sz="1600" b="0" i="0" u="none" strike="noStrike" baseline="0">
                <a:latin typeface="Arial"/>
                <a:cs typeface="Arial"/>
              </a:rPr>
              <a:t>Styra avtal och uppdrag för verksamheterna så att utbudet av vård och omsorg överensstämmer med invånarnas behov, särskilt för grupper och områden med större vårdbehov och sämre livsvillkor.</a:t>
            </a:r>
          </a:p>
          <a:p>
            <a:pPr marL="285750" indent="-285750">
              <a:spcAft>
                <a:spcPts val="500"/>
              </a:spcAft>
              <a:buBlip>
                <a:blip r:embed="rId2"/>
              </a:buBlip>
            </a:pPr>
            <a:r>
              <a:rPr lang="sv-SE" sz="1600" b="0" i="0" u="none" strike="noStrike" baseline="0">
                <a:latin typeface="Arial"/>
                <a:cs typeface="Arial"/>
              </a:rPr>
              <a:t>Stärka samverkan för att säkerställa användandet av evidensbaserade arbetssätt och tillförlitliga kunskapsstöd i kommunernas och regionens verksamheter i hela länet.</a:t>
            </a:r>
            <a:r>
              <a:rPr lang="sv-SE" sz="1600">
                <a:latin typeface="Arial"/>
                <a:cs typeface="Arial"/>
              </a:rPr>
              <a:t> </a:t>
            </a:r>
            <a:endParaRPr lang="sv-SE" sz="1600" b="0" i="0" u="none" strike="noStrike" baseline="0">
              <a:latin typeface="Arial"/>
              <a:cs typeface="Arial"/>
            </a:endParaRPr>
          </a:p>
          <a:p>
            <a:pPr marL="285750" indent="-285750" algn="l">
              <a:spcAft>
                <a:spcPts val="500"/>
              </a:spcAft>
              <a:buBlip>
                <a:blip r:embed="rId2"/>
              </a:buBlip>
            </a:pPr>
            <a:r>
              <a:rPr lang="sv-SE" sz="1600" b="0" i="0" u="none" strike="noStrike" baseline="0">
                <a:latin typeface="Arial"/>
                <a:cs typeface="Arial"/>
              </a:rPr>
              <a:t>Motverka digitalt utanförskap genom att stärka tillgängligheten till digitala tjänster för alla målgrupper, och samtidigt säkerställa att alla oavsett förutsättningar ges god tillgänglighet till vård och omsorg.</a:t>
            </a:r>
            <a:endParaRPr lang="sv-SE" sz="1600">
              <a:latin typeface="Arial"/>
              <a:cs typeface="Arial"/>
            </a:endParaRPr>
          </a:p>
        </p:txBody>
      </p:sp>
      <p:pic>
        <p:nvPicPr>
          <p:cNvPr id="4" name="Bildobjekt 3" descr="En bild som visar text, skärmbild, Teckensnitt, visitkort&#10;&#10;Automatiskt genererad beskrivning">
            <a:extLst>
              <a:ext uri="{FF2B5EF4-FFF2-40B4-BE49-F238E27FC236}">
                <a16:creationId xmlns:a16="http://schemas.microsoft.com/office/drawing/2014/main" id="{0EB28A95-F529-678B-F9D5-22091B461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360" y="1423956"/>
            <a:ext cx="3989539" cy="3989539"/>
          </a:xfrm>
          <a:prstGeom prst="rect">
            <a:avLst/>
          </a:prstGeom>
        </p:spPr>
      </p:pic>
    </p:spTree>
    <p:extLst>
      <p:ext uri="{BB962C8B-B14F-4D97-AF65-F5344CB8AC3E}">
        <p14:creationId xmlns:p14="http://schemas.microsoft.com/office/powerpoint/2010/main" val="2072602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HipQk1CQdqY2etO3T_9v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4T0CfePk2DeL4EzvGUD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sw4oRVLjkeb33J03BQTYg"/>
</p:tagLst>
</file>

<file path=ppt/theme/theme1.xml><?xml version="1.0" encoding="utf-8"?>
<a:theme xmlns:a="http://schemas.openxmlformats.org/drawingml/2006/main" name="Office-tema">
  <a:themeElements>
    <a:clrScheme name="Storsthlm/Region Stockholm">
      <a:dk1>
        <a:sysClr val="windowText" lastClr="000000"/>
      </a:dk1>
      <a:lt1>
        <a:sysClr val="window" lastClr="FFFFFF"/>
      </a:lt1>
      <a:dk2>
        <a:srgbClr val="00444C"/>
      </a:dk2>
      <a:lt2>
        <a:srgbClr val="E7E6E6"/>
      </a:lt2>
      <a:accent1>
        <a:srgbClr val="E1056D"/>
      </a:accent1>
      <a:accent2>
        <a:srgbClr val="00444C"/>
      </a:accent2>
      <a:accent3>
        <a:srgbClr val="009DD6"/>
      </a:accent3>
      <a:accent4>
        <a:srgbClr val="E7580D"/>
      </a:accent4>
      <a:accent5>
        <a:srgbClr val="856E0A"/>
      </a:accent5>
      <a:accent6>
        <a:srgbClr val="289E00"/>
      </a:accent6>
      <a:hlink>
        <a:srgbClr val="0563C1"/>
      </a:hlink>
      <a:folHlink>
        <a:srgbClr val="954F72"/>
      </a:folHlink>
    </a:clrScheme>
    <a:fontScheme name="Storsthlm/Region Stockholm">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10-22 Etablering av HÖK - VIS" id="{C4198F9B-6C59-4F97-801D-110522B3973A}" vid="{EDD57459-41CE-488C-B039-8A12534994A4}"/>
    </a:ext>
  </a:extLst>
</a:theme>
</file>

<file path=ppt/theme/theme2.xml><?xml version="1.0" encoding="utf-8"?>
<a:theme xmlns:a="http://schemas.openxmlformats.org/drawingml/2006/main" name="10_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potx  -  Skrivskyddad" id="{65F84254-49DD-4503-BCBD-AE518230D416}" vid="{644E7D22-21FD-4007-9E38-EE4FB3D9B58E}"/>
    </a:ext>
  </a:extLst>
</a:theme>
</file>

<file path=ppt/theme/theme3.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L 16x9 ppt mall_VIT_181212.potx" id="{155DA866-98B1-4288-97A5-1CA9687EEC84}" vid="{C0B46598-2CCD-470A-ABED-D69E18ACF784}"/>
    </a:ext>
  </a:extLst>
</a:theme>
</file>

<file path=ppt/theme/theme4.xml><?xml version="1.0" encoding="utf-8"?>
<a:theme xmlns:a="http://schemas.openxmlformats.org/drawingml/2006/main" name="1_Office-tema">
  <a:themeElements>
    <a:clrScheme name="Storsthlm/Region Stockholm">
      <a:dk1>
        <a:sysClr val="windowText" lastClr="000000"/>
      </a:dk1>
      <a:lt1>
        <a:sysClr val="window" lastClr="FFFFFF"/>
      </a:lt1>
      <a:dk2>
        <a:srgbClr val="00444C"/>
      </a:dk2>
      <a:lt2>
        <a:srgbClr val="E7E6E6"/>
      </a:lt2>
      <a:accent1>
        <a:srgbClr val="E1056D"/>
      </a:accent1>
      <a:accent2>
        <a:srgbClr val="00444C"/>
      </a:accent2>
      <a:accent3>
        <a:srgbClr val="009DD6"/>
      </a:accent3>
      <a:accent4>
        <a:srgbClr val="E7580D"/>
      </a:accent4>
      <a:accent5>
        <a:srgbClr val="856E0A"/>
      </a:accent5>
      <a:accent6>
        <a:srgbClr val="289E00"/>
      </a:accent6>
      <a:hlink>
        <a:srgbClr val="0563C1"/>
      </a:hlink>
      <a:folHlink>
        <a:srgbClr val="954F72"/>
      </a:folHlink>
    </a:clrScheme>
    <a:fontScheme name="Storsthlm/Region Stockholm">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l med logotyper.potx" id="{D99F0224-2BE6-4375-B36C-FF3B40FB16E2}" vid="{87088E52-1FA0-4C3B-8CBF-5E7FC1069990}"/>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e260c99-e797-493a-b8bd-2d99c04d2b44" xsi:nil="true"/>
    <lcf76f155ced4ddcb4097134ff3c332f xmlns="3368b75d-8de6-4864-9f02-d2da3c404e1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6DB76934AFB784AAA1056A2C8BDE99C" ma:contentTypeVersion="13" ma:contentTypeDescription="Skapa ett nytt dokument." ma:contentTypeScope="" ma:versionID="c4efee2dcadfc9f2d382e8b4e2743fec">
  <xsd:schema xmlns:xsd="http://www.w3.org/2001/XMLSchema" xmlns:xs="http://www.w3.org/2001/XMLSchema" xmlns:p="http://schemas.microsoft.com/office/2006/metadata/properties" xmlns:ns2="3368b75d-8de6-4864-9f02-d2da3c404e1e" xmlns:ns3="fe260c99-e797-493a-b8bd-2d99c04d2b44" targetNamespace="http://schemas.microsoft.com/office/2006/metadata/properties" ma:root="true" ma:fieldsID="addb2a7073a8afa2f660c4d7310bbba7" ns2:_="" ns3:_="">
    <xsd:import namespace="3368b75d-8de6-4864-9f02-d2da3c404e1e"/>
    <xsd:import namespace="fe260c99-e797-493a-b8bd-2d99c04d2b4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8b75d-8de6-4864-9f02-d2da3c404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3ec6bdae-8eb7-4e6d-a751-dc60de448335" ma:termSetId="09814cd3-568e-fe90-9814-8d621ff8fb84" ma:anchorId="fba54fb3-c3e1-fe81-a776-ca4b69148c4d" ma:open="true" ma:isKeyword="false">
      <xsd:complexType>
        <xsd:sequence>
          <xsd:element ref="pc:Terms" minOccurs="0" maxOccurs="1"/>
        </xsd:sequence>
      </xsd:complex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260c99-e797-493a-b8bd-2d99c04d2b44"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4" nillable="true" ma:displayName="Taxonomy Catch All Column" ma:hidden="true" ma:list="{0dbe2da2-aa6c-4a94-8b1d-543c1af6c5dc}" ma:internalName="TaxCatchAll" ma:showField="CatchAllData" ma:web="fe260c99-e797-493a-b8bd-2d99c04d2b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28BEE7-8D77-4989-98D7-13DF72DA3CC4}">
  <ds:schemaRefs>
    <ds:schemaRef ds:uri="http://schemas.microsoft.com/office/infopath/2007/PartnerControls"/>
    <ds:schemaRef ds:uri="http://purl.org/dc/terms/"/>
    <ds:schemaRef ds:uri="http://schemas.microsoft.com/office/2006/documentManagement/types"/>
    <ds:schemaRef ds:uri="http://purl.org/dc/dcmitype/"/>
    <ds:schemaRef ds:uri="fe260c99-e797-493a-b8bd-2d99c04d2b44"/>
    <ds:schemaRef ds:uri="http://schemas.openxmlformats.org/package/2006/metadata/core-properties"/>
    <ds:schemaRef ds:uri="http://purl.org/dc/elements/1.1/"/>
    <ds:schemaRef ds:uri="3368b75d-8de6-4864-9f02-d2da3c404e1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0335F9D-B685-4AFA-BB38-B1DCD775159D}">
  <ds:schemaRefs>
    <ds:schemaRef ds:uri="http://schemas.microsoft.com/sharepoint/v3/contenttype/forms"/>
  </ds:schemaRefs>
</ds:datastoreItem>
</file>

<file path=customXml/itemProps3.xml><?xml version="1.0" encoding="utf-8"?>
<ds:datastoreItem xmlns:ds="http://schemas.openxmlformats.org/officeDocument/2006/customXml" ds:itemID="{EFD924BA-114D-49AE-9410-7AB822445893}">
  <ds:schemaRefs>
    <ds:schemaRef ds:uri="3368b75d-8de6-4864-9f02-d2da3c404e1e"/>
    <ds:schemaRef ds:uri="fe260c99-e797-493a-b8bd-2d99c04d2b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2022-10-22 Etablering av HÖK - VIS</Template>
  <TotalTime>457</TotalTime>
  <Words>1400</Words>
  <Application>Microsoft Office PowerPoint</Application>
  <PresentationFormat>Bredbild</PresentationFormat>
  <Paragraphs>94</Paragraphs>
  <Slides>16</Slides>
  <Notes>0</Notes>
  <HiddenSlides>0</HiddenSlides>
  <MMClips>0</MMClips>
  <ScaleCrop>false</ScaleCrop>
  <HeadingPairs>
    <vt:vector size="8" baseType="variant">
      <vt:variant>
        <vt:lpstr>Använt teckensnitt</vt:lpstr>
      </vt:variant>
      <vt:variant>
        <vt:i4>6</vt:i4>
      </vt:variant>
      <vt:variant>
        <vt:lpstr>Tema</vt:lpstr>
      </vt:variant>
      <vt:variant>
        <vt:i4>4</vt:i4>
      </vt:variant>
      <vt:variant>
        <vt:lpstr>Serverprogram för OLE-inbäddning</vt:lpstr>
      </vt:variant>
      <vt:variant>
        <vt:i4>1</vt:i4>
      </vt:variant>
      <vt:variant>
        <vt:lpstr>Bildrubriker</vt:lpstr>
      </vt:variant>
      <vt:variant>
        <vt:i4>16</vt:i4>
      </vt:variant>
    </vt:vector>
  </HeadingPairs>
  <TitlesOfParts>
    <vt:vector size="27" baseType="lpstr">
      <vt:lpstr>Arial</vt:lpstr>
      <vt:lpstr>Calibri</vt:lpstr>
      <vt:lpstr>Georgia</vt:lpstr>
      <vt:lpstr>Times New Roman</vt:lpstr>
      <vt:lpstr>Verdana</vt:lpstr>
      <vt:lpstr>Wingdings</vt:lpstr>
      <vt:lpstr>Office-tema</vt:lpstr>
      <vt:lpstr>10_Standardformgivning</vt:lpstr>
      <vt:lpstr>Standardformgivning</vt:lpstr>
      <vt:lpstr>1_Office-tema</vt:lpstr>
      <vt:lpstr>think-cell Slide</vt:lpstr>
      <vt:lpstr>Handlingsplan för god och nära vård och omsorg i Stockholms län</vt:lpstr>
      <vt:lpstr>PowerPoint-presentation</vt:lpstr>
      <vt:lpstr>Målet med samverkan  Det övergripande målet med samverkan mellan regionen och kommunerna är också målet för handlingsplanen.</vt:lpstr>
      <vt:lpstr>Omfattning och avgränsning </vt:lpstr>
      <vt:lpstr>Handlingsplanen och årlig process för genomförande</vt:lpstr>
      <vt:lpstr>Målområde 1 Sömlös vård och omsorg  </vt:lpstr>
      <vt:lpstr>Målområde 2 Personcentrerad vård och omsorg </vt:lpstr>
      <vt:lpstr>Målområde 3 Befolkningens hälsa ska förbättras </vt:lpstr>
      <vt:lpstr>Målområde 4 Jämlik tillgång till vård och omsorg </vt:lpstr>
      <vt:lpstr>Målområde 5 Kostnadseffektiv vård och omsorg  </vt:lpstr>
      <vt:lpstr>PowerPoint-presentation</vt:lpstr>
      <vt:lpstr>PowerPoint-presentation</vt:lpstr>
      <vt:lpstr>PowerPoint-presentation</vt:lpstr>
      <vt:lpstr>Handlingsplanen ska genomföras i samverkan  Samordnande funktioner för lokal samverkan</vt:lpstr>
      <vt:lpstr>Mer information och kontakt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Etablering av länsgemensam samverkansstruktur</dc:title>
  <dc:creator>Anders Carlsson</dc:creator>
  <cp:lastModifiedBy>Johanna Nordin</cp:lastModifiedBy>
  <cp:revision>4</cp:revision>
  <cp:lastPrinted>2023-06-19T06:39:59Z</cp:lastPrinted>
  <dcterms:created xsi:type="dcterms:W3CDTF">2022-10-10T14:32:07Z</dcterms:created>
  <dcterms:modified xsi:type="dcterms:W3CDTF">2024-02-21T14:38:54Z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0x010100F6DB76934AFB784AAA1056A2C8BDE99C</vt:lpwstr>
  </property>
  <property fmtid="{D5CDD505-2E9C-101B-9397-08002B2CF9AE}" pid="3" name="MediaServiceImageTags">
    <vt:lpwstr/>
  </property>
  <property fmtid="{D5CDD505-2E9C-101B-9397-08002B2CF9AE}" pid="4" name="Order">
    <vt:r8>2700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