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  <p:sldMasterId id="2147483718" r:id="rId5"/>
    <p:sldMasterId id="2147483661" r:id="rId6"/>
    <p:sldMasterId id="2147483760" r:id="rId7"/>
  </p:sldMasterIdLst>
  <p:sldIdLst>
    <p:sldId id="256" r:id="rId8"/>
    <p:sldId id="257" r:id="rId9"/>
    <p:sldId id="258" r:id="rId10"/>
    <p:sldId id="263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f Wenström" initials="UW" lastIdx="1" clrIdx="0">
    <p:extLst>
      <p:ext uri="{19B8F6BF-5375-455C-9EA6-DF929625EA0E}">
        <p15:presenceInfo xmlns:p15="http://schemas.microsoft.com/office/powerpoint/2012/main" userId="S::ulf.wenstrom@upplands-bro.se::6aec7d01-eb76-4eed-95d3-ea3268b5e8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F1A"/>
    <a:srgbClr val="2B2419"/>
    <a:srgbClr val="CECEDA"/>
    <a:srgbClr val="825540"/>
    <a:srgbClr val="DDCC92"/>
    <a:srgbClr val="251B11"/>
    <a:srgbClr val="574A45"/>
    <a:srgbClr val="49474C"/>
    <a:srgbClr val="1A1617"/>
    <a:srgbClr val="2A3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27FFD-B9C6-42C4-BAA2-5E33563AD333}" v="13" dt="2021-11-08T08:23:50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_Vinröd">
    <p:bg>
      <p:bgPr>
        <a:solidFill>
          <a:srgbClr val="600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-1"/>
            <a:ext cx="4826000" cy="6858001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843A64B2-663D-44F0-8740-5B5234D78E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3888" y="5883927"/>
            <a:ext cx="1820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C4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-1"/>
            <a:ext cx="482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Lila">
    <p:bg>
      <p:bgPr>
        <a:solidFill>
          <a:srgbClr val="5B1F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-1"/>
            <a:ext cx="482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_Bakgrund (Grön) / Text (Pastell gul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6462934-DB6F-436F-BD02-6ACF0AA53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13" y="3690000"/>
            <a:ext cx="10944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DAF7EF-D8E4-4F88-8C0C-B03236941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801529"/>
            <a:ext cx="10944225" cy="180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0560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AF88E-1350-4D4E-A906-57A274697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5733" y="1620001"/>
            <a:ext cx="6482292" cy="195346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i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Bild 7" descr="Avslutande citattecken">
            <a:extLst>
              <a:ext uri="{FF2B5EF4-FFF2-40B4-BE49-F238E27FC236}">
                <a16:creationId xmlns:a16="http://schemas.microsoft.com/office/drawing/2014/main" id="{7C4F156F-5322-48A6-A598-B9B300D7C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34" y="141536"/>
            <a:ext cx="1805800" cy="1805800"/>
          </a:xfrm>
          <a:prstGeom prst="rect">
            <a:avLst/>
          </a:prstGeom>
        </p:spPr>
      </p:pic>
      <p:pic>
        <p:nvPicPr>
          <p:cNvPr id="9" name="Bild 8" descr="Avslutande citattecken">
            <a:extLst>
              <a:ext uri="{FF2B5EF4-FFF2-40B4-BE49-F238E27FC236}">
                <a16:creationId xmlns:a16="http://schemas.microsoft.com/office/drawing/2014/main" id="{E537CBC0-0EB8-40CA-BCC1-90984D9E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7202" y="3429000"/>
            <a:ext cx="1805800" cy="1805800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4940038-88F0-4FB0-8513-5A4A26CE9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5732" y="4493277"/>
            <a:ext cx="5500934" cy="21419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710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1">
          <p15:clr>
            <a:srgbClr val="FBAE40"/>
          </p15:clr>
        </p15:guide>
        <p15:guide id="2" pos="1164">
          <p15:clr>
            <a:srgbClr val="FBAE40"/>
          </p15:clr>
        </p15:guide>
        <p15:guide id="3" pos="5246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9ABD4C72-49EA-4FEB-B1DE-462A805DE69B}"/>
              </a:ext>
            </a:extLst>
          </p:cNvPr>
          <p:cNvSpPr/>
          <p:nvPr userDrawn="1"/>
        </p:nvSpPr>
        <p:spPr>
          <a:xfrm>
            <a:off x="622339" y="1550988"/>
            <a:ext cx="3648753" cy="3744000"/>
          </a:xfrm>
          <a:prstGeom prst="roundRect">
            <a:avLst>
              <a:gd name="adj" fmla="val 9010"/>
            </a:avLst>
          </a:prstGeom>
          <a:solidFill>
            <a:schemeClr val="bg2"/>
          </a:solidFill>
          <a:ln>
            <a:noFill/>
          </a:ln>
          <a:effectLst>
            <a:outerShdw blurRad="101600" dist="76200" dir="540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17B1B-0443-48DA-A1AE-5FBE9290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0" y="506073"/>
            <a:ext cx="10945773" cy="818230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Statistiksida (en rad)</a:t>
            </a:r>
            <a:endParaRPr lang="nb-NO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FB1FE8-D11D-419D-8748-01F3487E1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427658"/>
            <a:ext cx="3647202" cy="10800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8000" b="1" i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X XXX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061B8DFB-0BF3-4E0B-B49D-F9036D7DA1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54" y="5445125"/>
            <a:ext cx="5260445" cy="468000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Källa etc.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9B4AA571-63AC-46AB-A822-8CA2A12C1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3558817"/>
            <a:ext cx="3647203" cy="1080000"/>
          </a:xfr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A55DFA8B-08B1-4051-B337-9E4B2B24C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5267" y="1550988"/>
            <a:ext cx="6682844" cy="3744000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23888" indent="-268288">
              <a:defRPr>
                <a:solidFill>
                  <a:schemeClr val="bg1"/>
                </a:solidFill>
              </a:defRPr>
            </a:lvl2pPr>
            <a:lvl3pPr marL="892175" indent="-269875">
              <a:defRPr>
                <a:solidFill>
                  <a:schemeClr val="bg1"/>
                </a:solidFill>
              </a:defRPr>
            </a:lvl3pPr>
            <a:lvl4pPr marL="1162050" indent="-269875">
              <a:defRPr>
                <a:solidFill>
                  <a:schemeClr val="bg1"/>
                </a:solidFill>
              </a:defRPr>
            </a:lvl4pPr>
            <a:lvl5pPr marL="1430338" indent="-2698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75505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DF7A2E43-17A8-4262-8AEC-4FA6175E53F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23888" y="1520825"/>
            <a:ext cx="7744257" cy="4356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92E718-90BC-4E53-946E-B8645F55C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0" y="666751"/>
            <a:ext cx="10945773" cy="468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Vår resa mot ett hållbart Upplands-Bro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832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orient="horz" pos="958">
          <p15:clr>
            <a:srgbClr val="FBAE40"/>
          </p15:clr>
        </p15:guide>
        <p15:guide id="4" orient="horz" pos="37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E4782704-86CB-4053-9A82-320B84657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13" y="4037509"/>
            <a:ext cx="1094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55BBD1-2110-4E1D-96FA-5764AB5BF6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113" y="4363530"/>
            <a:ext cx="1094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Kontaktuppgifter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782CA9F-6E7F-4F9A-8BB1-F972B37F0881}"/>
              </a:ext>
            </a:extLst>
          </p:cNvPr>
          <p:cNvSpPr txBox="1"/>
          <p:nvPr userDrawn="1"/>
        </p:nvSpPr>
        <p:spPr>
          <a:xfrm>
            <a:off x="622800" y="1800000"/>
            <a:ext cx="10944000" cy="180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sv-SE" sz="6000" b="1" dirty="0">
                <a:solidFill>
                  <a:schemeClr val="bg2"/>
                </a:solidFill>
              </a:rPr>
              <a:t>Tack!</a:t>
            </a:r>
            <a:endParaRPr lang="en-SE" sz="6000" b="1" dirty="0">
              <a:solidFill>
                <a:schemeClr val="bg2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E8AB24-4413-4E04-8800-0E7D0790B1A1}"/>
              </a:ext>
            </a:extLst>
          </p:cNvPr>
          <p:cNvSpPr txBox="1"/>
          <p:nvPr userDrawn="1"/>
        </p:nvSpPr>
        <p:spPr>
          <a:xfrm>
            <a:off x="622800" y="4690800"/>
            <a:ext cx="10944000" cy="2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www-upplands-bro.se</a:t>
            </a:r>
            <a:endParaRPr lang="en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0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_Bakgrund (Grön) / Text (Pastell gu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6462934-DB6F-436F-BD02-6ACF0AA53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13" y="3690000"/>
            <a:ext cx="10944000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DAF7EF-D8E4-4F88-8C0C-B03236941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801529"/>
            <a:ext cx="10944225" cy="180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99393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DAF88E-1350-4D4E-A906-57A274697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5733" y="1620001"/>
            <a:ext cx="6482292" cy="195346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i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Bild 7" descr="Avslutande citattecken">
            <a:extLst>
              <a:ext uri="{FF2B5EF4-FFF2-40B4-BE49-F238E27FC236}">
                <a16:creationId xmlns:a16="http://schemas.microsoft.com/office/drawing/2014/main" id="{7C4F156F-5322-48A6-A598-B9B300D7C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34" y="141536"/>
            <a:ext cx="1805800" cy="1805800"/>
          </a:xfrm>
          <a:prstGeom prst="rect">
            <a:avLst/>
          </a:prstGeom>
        </p:spPr>
      </p:pic>
      <p:pic>
        <p:nvPicPr>
          <p:cNvPr id="9" name="Bild 8" descr="Avslutande citattecken">
            <a:extLst>
              <a:ext uri="{FF2B5EF4-FFF2-40B4-BE49-F238E27FC236}">
                <a16:creationId xmlns:a16="http://schemas.microsoft.com/office/drawing/2014/main" id="{E537CBC0-0EB8-40CA-BCC1-90984D9E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7202" y="3429000"/>
            <a:ext cx="1805800" cy="1805800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4940038-88F0-4FB0-8513-5A4A26CE9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5732" y="4493277"/>
            <a:ext cx="5500934" cy="21419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8068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1">
          <p15:clr>
            <a:srgbClr val="FBAE40"/>
          </p15:clr>
        </p15:guide>
        <p15:guide id="2" pos="1164">
          <p15:clr>
            <a:srgbClr val="FBAE40"/>
          </p15:clr>
        </p15:guide>
        <p15:guide id="3" pos="5246">
          <p15:clr>
            <a:srgbClr val="FBAE40"/>
          </p15:clr>
        </p15:guide>
        <p15:guide id="4" orient="horz" pos="10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9ABD4C72-49EA-4FEB-B1DE-462A805DE69B}"/>
              </a:ext>
            </a:extLst>
          </p:cNvPr>
          <p:cNvSpPr/>
          <p:nvPr userDrawn="1"/>
        </p:nvSpPr>
        <p:spPr>
          <a:xfrm>
            <a:off x="622339" y="1550988"/>
            <a:ext cx="3648753" cy="3744000"/>
          </a:xfrm>
          <a:prstGeom prst="roundRect">
            <a:avLst>
              <a:gd name="adj" fmla="val 9010"/>
            </a:avLst>
          </a:prstGeom>
          <a:solidFill>
            <a:schemeClr val="tx2"/>
          </a:solidFill>
          <a:ln>
            <a:noFill/>
          </a:ln>
          <a:effectLst>
            <a:outerShdw blurRad="101600" dist="76200" dir="540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17B1B-0443-48DA-A1AE-5FBE9290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0" y="506073"/>
            <a:ext cx="10945773" cy="818230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 Statistiksida (en rad)</a:t>
            </a:r>
            <a:endParaRPr lang="nb-NO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FB1FE8-D11D-419D-8748-01F3487E1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427658"/>
            <a:ext cx="3647202" cy="10800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8000" b="1" i="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X XXX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061B8DFB-0BF3-4E0B-B49D-F9036D7DA1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54" y="5445125"/>
            <a:ext cx="5260445" cy="468000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Källa etc.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9B4AA571-63AC-46AB-A822-8CA2A12C1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3558817"/>
            <a:ext cx="3647203" cy="1080000"/>
          </a:xfr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3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A55DFA8B-08B1-4051-B337-9E4B2B24C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5267" y="1550988"/>
            <a:ext cx="6682844" cy="3744000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23888" indent="-268288">
              <a:defRPr>
                <a:solidFill>
                  <a:schemeClr val="tx1"/>
                </a:solidFill>
              </a:defRPr>
            </a:lvl2pPr>
            <a:lvl3pPr marL="892175" indent="-269875">
              <a:defRPr>
                <a:solidFill>
                  <a:schemeClr val="tx1"/>
                </a:solidFill>
              </a:defRPr>
            </a:lvl3pPr>
            <a:lvl4pPr marL="1162050" indent="-269875">
              <a:defRPr>
                <a:solidFill>
                  <a:schemeClr val="tx1"/>
                </a:solidFill>
              </a:defRPr>
            </a:lvl4pPr>
            <a:lvl5pPr marL="1430338" indent="-269875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712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orient="horz" pos="3430">
          <p15:clr>
            <a:srgbClr val="FBAE40"/>
          </p15:clr>
        </p15:guide>
        <p15:guide id="4" orient="horz" pos="958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6405-5A39-4AF0-98F4-99BBFDFBA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92150"/>
            <a:ext cx="10945772" cy="10332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1308-176C-4D6F-9BB4-A514C200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951199"/>
            <a:ext cx="10945773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1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DF7A2E43-17A8-4262-8AEC-4FA6175E53F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23888" y="1520825"/>
            <a:ext cx="7744257" cy="4356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92E718-90BC-4E53-946E-B8645F55C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0" y="666751"/>
            <a:ext cx="10945773" cy="468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Vår resa mot ett hållbart Upplands-Bro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9230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orient="horz" pos="436">
          <p15:clr>
            <a:srgbClr val="FBAE40"/>
          </p15:clr>
        </p15:guide>
        <p15:guide id="3" orient="horz" pos="958">
          <p15:clr>
            <a:srgbClr val="FBAE40"/>
          </p15:clr>
        </p15:guide>
        <p15:guide id="4" orient="horz" pos="370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E4782704-86CB-4053-9A82-320B84657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113" y="4037509"/>
            <a:ext cx="1094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55BBD1-2110-4E1D-96FA-5764AB5BF6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113" y="4363530"/>
            <a:ext cx="1094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271712" indent="0">
              <a:buNone/>
              <a:defRPr/>
            </a:lvl2pPr>
          </a:lstStyle>
          <a:p>
            <a:pPr lvl="0"/>
            <a:r>
              <a:rPr lang="sv-SE" dirty="0"/>
              <a:t>Kontaktuppgifter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782CA9F-6E7F-4F9A-8BB1-F972B37F0881}"/>
              </a:ext>
            </a:extLst>
          </p:cNvPr>
          <p:cNvSpPr txBox="1"/>
          <p:nvPr userDrawn="1"/>
        </p:nvSpPr>
        <p:spPr>
          <a:xfrm>
            <a:off x="622800" y="1800000"/>
            <a:ext cx="10944000" cy="180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sv-SE" sz="6000" b="1" dirty="0">
                <a:solidFill>
                  <a:schemeClr val="tx2"/>
                </a:solidFill>
              </a:rPr>
              <a:t>Tack!</a:t>
            </a:r>
            <a:endParaRPr lang="en-SE" sz="6000" b="1" dirty="0">
              <a:solidFill>
                <a:schemeClr val="tx2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E8AB24-4413-4E04-8800-0E7D0790B1A1}"/>
              </a:ext>
            </a:extLst>
          </p:cNvPr>
          <p:cNvSpPr txBox="1"/>
          <p:nvPr userDrawn="1"/>
        </p:nvSpPr>
        <p:spPr>
          <a:xfrm>
            <a:off x="622800" y="4690800"/>
            <a:ext cx="10944000" cy="2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www-upplands-bro.se</a:t>
            </a:r>
            <a:endParaRPr lang="en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6318-CD07-4F4B-A6F5-890944A74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91200"/>
            <a:ext cx="10944335" cy="1033200"/>
          </a:xfrm>
        </p:spPr>
        <p:txBody>
          <a:bodyPr lIns="0" tIns="0" rIns="0" bIns="0"/>
          <a:lstStyle/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79A2-3936-4675-A2A5-38B9BD2B4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951200"/>
            <a:ext cx="5183891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F7E509-428B-4703-B0EC-EF7680E99BD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83338" y="1951200"/>
            <a:ext cx="5183891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1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BAE4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6318-CD07-4F4B-A6F5-890944A74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691200"/>
            <a:ext cx="5183187" cy="10332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79A2-3936-4675-A2A5-38B9BD2B4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951200"/>
            <a:ext cx="5183891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D1BAA2E-7779-45FC-8DA8-D2BE4326A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3338" y="692150"/>
            <a:ext cx="5183187" cy="475297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3577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BAE4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6318-CD07-4F4B-A6F5-890944A74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4223" y="691200"/>
            <a:ext cx="5183187" cy="10332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379A2-3936-4675-A2A5-38B9BD2B4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4222" y="1951200"/>
            <a:ext cx="5183891" cy="3492000"/>
          </a:xfrm>
        </p:spPr>
        <p:txBody>
          <a:bodyPr lIns="0" tIns="0" rIns="0" bIns="0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620000" indent="-270000">
              <a:buFont typeface="Arial" panose="020B0604020202020204" pitchFamily="34" charset="0"/>
              <a:buChar char="‒"/>
              <a:defRPr/>
            </a:lvl6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DD1BAA2E-7779-45FC-8DA8-D2BE4326A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134" y="692150"/>
            <a:ext cx="5183187" cy="475297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21702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BAE40"/>
          </p15:clr>
        </p15:guide>
        <p15:guide id="3" pos="402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E3A1F7E-6BB9-4368-8431-527879D1C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321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_Två ru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8E238-749F-4BB8-87B3-7B6915D531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4399" y="4440238"/>
            <a:ext cx="3033713" cy="1797050"/>
          </a:xfrm>
          <a:prstGeom prst="roundRect">
            <a:avLst>
              <a:gd name="adj" fmla="val 10958"/>
            </a:avLst>
          </a:prstGeom>
          <a:solidFill>
            <a:schemeClr val="bg2"/>
          </a:solidFill>
          <a:effectLst>
            <a:outerShdw blurRad="101600" dist="76200" dir="5400000" algn="ctr" rotWithShape="0">
              <a:srgbClr val="000000">
                <a:alpha val="30000"/>
              </a:srgbClr>
            </a:outerShdw>
          </a:effectLst>
        </p:spPr>
        <p:txBody>
          <a:bodyPr lIns="360000" tIns="360000" rIns="360000" bIns="360000" anchor="t"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24D77A0F-7009-4668-8230-10E9421DD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607483"/>
            <a:ext cx="7910511" cy="3832755"/>
          </a:xfrm>
          <a:prstGeom prst="roundRect">
            <a:avLst>
              <a:gd name="adj" fmla="val 4621"/>
            </a:avLst>
          </a:prstGeom>
          <a:solidFill>
            <a:schemeClr val="tx2"/>
          </a:solidFill>
          <a:effectLst>
            <a:outerShdw blurRad="101600" dist="76200" dir="5400000" algn="ctr" rotWithShape="0">
              <a:srgbClr val="000000">
                <a:alpha val="30000"/>
              </a:srgbClr>
            </a:outerShdw>
          </a:effectLst>
        </p:spPr>
        <p:txBody>
          <a:bodyPr lIns="360000" tIns="360000" rIns="360000" bIns="360000" anchor="t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rubrik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34F25270-F8C7-48E5-86A3-0BCB411F1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888" y="5883927"/>
            <a:ext cx="182000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Mörkblå">
    <p:bg>
      <p:bgPr>
        <a:solidFill>
          <a:srgbClr val="0F3B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0"/>
            <a:ext cx="482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Vinröd">
    <p:bg>
      <p:bgPr>
        <a:solidFill>
          <a:srgbClr val="600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3BA7433-E3C6-4BC5-8458-9820141B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49"/>
            <a:ext cx="6488111" cy="1355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5631D444-50E1-48E9-BC04-E167A8206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157942"/>
            <a:ext cx="6488111" cy="415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4751B3F-A6F1-427A-BDBB-FBFF30A3C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" r="4040" b="2189"/>
          <a:stretch/>
        </p:blipFill>
        <p:spPr>
          <a:xfrm>
            <a:off x="7366000" y="-1"/>
            <a:ext cx="482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205DC-DEAF-44A7-9195-59E86AB0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40" y="692150"/>
            <a:ext cx="10945773" cy="103187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för att ändra text för rubrik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68B75-09D2-4EF1-BB16-6342B2A3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52626"/>
            <a:ext cx="10945772" cy="349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endParaRPr lang="en-US" dirty="0"/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  <a:p>
            <a:pPr lvl="3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fyra</a:t>
            </a:r>
            <a:endParaRPr lang="en-US" dirty="0"/>
          </a:p>
          <a:p>
            <a:pPr lvl="4"/>
            <a:r>
              <a:rPr lang="en-US" dirty="0" err="1"/>
              <a:t>Nivå</a:t>
            </a:r>
            <a:r>
              <a:rPr lang="en-US" dirty="0"/>
              <a:t> fem</a:t>
            </a:r>
          </a:p>
          <a:p>
            <a:pPr lvl="5"/>
            <a:r>
              <a:rPr lang="en-US" dirty="0" err="1"/>
              <a:t>Nivå</a:t>
            </a:r>
            <a:r>
              <a:rPr lang="en-US" dirty="0"/>
              <a:t> sex</a:t>
            </a:r>
          </a:p>
          <a:p>
            <a:pPr lvl="6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sju</a:t>
            </a:r>
            <a:endParaRPr lang="en-US" dirty="0"/>
          </a:p>
          <a:p>
            <a:pPr lvl="7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åtta</a:t>
            </a:r>
            <a:endParaRPr lang="en-US" dirty="0"/>
          </a:p>
          <a:p>
            <a:pPr lvl="8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nio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8DBB3AE-0095-497D-91E8-32C89C6A5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8596" y="5883927"/>
            <a:ext cx="182000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230">
          <p15:clr>
            <a:srgbClr val="F26B43"/>
          </p15:clr>
        </p15:guide>
        <p15:guide id="3" orient="horz" pos="3430">
          <p15:clr>
            <a:srgbClr val="F26B43"/>
          </p15:clr>
        </p15:guide>
        <p15:guide id="4" pos="393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4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205DC-DEAF-44A7-9195-59E86AB0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41581"/>
            <a:ext cx="6480000" cy="136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Lägg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6942DE-C1E0-49D1-923B-2F170C76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2160000"/>
            <a:ext cx="6480000" cy="4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Skriv förnamn efternamn, titel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D745FFDE-4154-401C-B9F3-C9E8BA696A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888" y="5883927"/>
            <a:ext cx="1820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400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pos="7680">
          <p15:clr>
            <a:srgbClr val="F26B43"/>
          </p15:clr>
        </p15:guide>
        <p15:guide id="4" orient="horz" pos="4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rubrik 4">
            <a:extLst>
              <a:ext uri="{FF2B5EF4-FFF2-40B4-BE49-F238E27FC236}">
                <a16:creationId xmlns:a16="http://schemas.microsoft.com/office/drawing/2014/main" id="{39A5A84F-738D-4F28-BD48-EFBCF876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1800000"/>
            <a:ext cx="10944000" cy="18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/>
              <a:t>Specialsidor mörk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1C1B6E53-686D-4CEB-84A2-030E2F226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800" y="3780000"/>
            <a:ext cx="10944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id="{F919F8B1-2BFD-46AD-9CC2-6B84FF4AA2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6347" y="5883927"/>
            <a:ext cx="180449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56" r:id="rId2"/>
    <p:sldLayoutId id="2147483757" r:id="rId3"/>
    <p:sldLayoutId id="2147483758" r:id="rId4"/>
    <p:sldLayoutId id="2147483759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400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rubrik 4">
            <a:extLst>
              <a:ext uri="{FF2B5EF4-FFF2-40B4-BE49-F238E27FC236}">
                <a16:creationId xmlns:a16="http://schemas.microsoft.com/office/drawing/2014/main" id="{39A5A84F-738D-4F28-BD48-EFBCF876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1800000"/>
            <a:ext cx="10944000" cy="18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/>
              <a:t>Specialsidor ljus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1C1B6E53-686D-4CEB-84A2-030E2F226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800" y="3780000"/>
            <a:ext cx="10944000" cy="3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15563686-9B61-46CC-A65D-7F235AF755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58596" y="5883927"/>
            <a:ext cx="182000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publicdomainpictures.net/view-image.php?image=143065&amp;picture=willow-som-en-kattunge" TargetMode="External"/><Relationship Id="rId7" Type="http://schemas.openxmlformats.org/officeDocument/2006/relationships/image" Target="../media/image18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7E2D4A-B3C7-413F-B818-9820715A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346492"/>
            <a:ext cx="8511233" cy="675012"/>
          </a:xfrm>
        </p:spPr>
        <p:txBody>
          <a:bodyPr/>
          <a:lstStyle/>
          <a:p>
            <a:r>
              <a:rPr lang="sv-SE" dirty="0"/>
              <a:t>MDM – mobile device management</a:t>
            </a:r>
            <a:endParaRPr lang="en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96A8FE-6623-4AD4-987F-90A231D83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001" y="2154050"/>
            <a:ext cx="7236595" cy="603013"/>
          </a:xfrm>
        </p:spPr>
        <p:txBody>
          <a:bodyPr/>
          <a:lstStyle/>
          <a:p>
            <a:r>
              <a:rPr lang="sv-SE" dirty="0"/>
              <a:t>Ulf Wenström, verksamhetsutvecklare socialkontoret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5664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ACF67-7020-483E-BFD4-8F44BB56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55190"/>
            <a:ext cx="7374893" cy="1033200"/>
          </a:xfrm>
        </p:spPr>
        <p:txBody>
          <a:bodyPr/>
          <a:lstStyle/>
          <a:p>
            <a:r>
              <a:rPr lang="sv-SE" dirty="0"/>
              <a:t>Hantering av mobila enheter i Upplands-Bro Kommun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4CA4B2-2BB3-4597-99A9-1D7E68B4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2275638"/>
            <a:ext cx="8156129" cy="3124069"/>
          </a:xfrm>
        </p:spPr>
        <p:txBody>
          <a:bodyPr/>
          <a:lstStyle/>
          <a:p>
            <a:r>
              <a:rPr lang="sv-SE" dirty="0"/>
              <a:t>Mobile Device Management – central hantering av mobila enheter. Liknar kommunens hantering av datorer</a:t>
            </a:r>
          </a:p>
          <a:p>
            <a:endParaRPr lang="sv-SE" sz="1000" dirty="0"/>
          </a:p>
          <a:p>
            <a:r>
              <a:rPr lang="sv-SE" dirty="0"/>
              <a:t>Inom skola har </a:t>
            </a:r>
            <a:r>
              <a:rPr lang="sv-SE" dirty="0" err="1"/>
              <a:t>Airwatch</a:t>
            </a:r>
            <a:r>
              <a:rPr lang="sv-SE" dirty="0"/>
              <a:t> används många år för skolplattor</a:t>
            </a:r>
          </a:p>
          <a:p>
            <a:endParaRPr lang="sv-SE" sz="1000" dirty="0"/>
          </a:p>
          <a:p>
            <a:r>
              <a:rPr lang="sv-SE" dirty="0"/>
              <a:t>Först ut i kommunen är Socialkontoret (vård &amp; omsorgsboende och hemtjänst) att använda MS </a:t>
            </a:r>
            <a:r>
              <a:rPr lang="sv-SE" dirty="0" err="1"/>
              <a:t>Intune</a:t>
            </a:r>
            <a:r>
              <a:rPr lang="sv-SE" dirty="0"/>
              <a:t> för Android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58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B00F50-4B83-4EA6-8B0E-39C210EC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24370"/>
            <a:ext cx="10945772" cy="1033200"/>
          </a:xfrm>
        </p:spPr>
        <p:txBody>
          <a:bodyPr/>
          <a:lstStyle/>
          <a:p>
            <a:r>
              <a:rPr lang="sv-SE" dirty="0"/>
              <a:t>Vad möjliggör MDM?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02ECF5-D3E7-48C9-BAFF-E3BA31298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83419"/>
            <a:ext cx="8165005" cy="3978190"/>
          </a:xfrm>
        </p:spPr>
        <p:txBody>
          <a:bodyPr/>
          <a:lstStyle/>
          <a:p>
            <a:r>
              <a:rPr lang="sv-SE" dirty="0"/>
              <a:t>Låsa inställningar för att minska handhavandefel </a:t>
            </a:r>
          </a:p>
          <a:p>
            <a:pPr marL="0" indent="0">
              <a:buNone/>
            </a:pPr>
            <a:r>
              <a:rPr lang="sv-SE" sz="1800" dirty="0" err="1"/>
              <a:t>wifi</a:t>
            </a:r>
            <a:r>
              <a:rPr lang="sv-SE" sz="1800" dirty="0"/>
              <a:t>, mobildata, Bluetooth, NFC, kamera för QR, ljud, ljus, flygplansläge, etc.</a:t>
            </a:r>
          </a:p>
          <a:p>
            <a:pPr marL="0" indent="0">
              <a:buNone/>
            </a:pPr>
            <a:endParaRPr lang="sv-SE" sz="800" dirty="0"/>
          </a:p>
          <a:p>
            <a:r>
              <a:rPr lang="sv-SE" dirty="0"/>
              <a:t>Hantera nedladdningar och uppdateringar av verksamhetskritiska </a:t>
            </a:r>
            <a:r>
              <a:rPr lang="sv-SE" dirty="0" err="1"/>
              <a:t>appar</a:t>
            </a:r>
            <a:r>
              <a:rPr lang="sv-SE" dirty="0"/>
              <a:t> </a:t>
            </a:r>
          </a:p>
          <a:p>
            <a:endParaRPr lang="sv-SE" sz="800" dirty="0"/>
          </a:p>
          <a:p>
            <a:r>
              <a:rPr lang="sv-SE" dirty="0"/>
              <a:t>Enhetlig arbetstelefon med det man behöver</a:t>
            </a:r>
          </a:p>
          <a:p>
            <a:pPr marL="0" indent="0">
              <a:buNone/>
            </a:pPr>
            <a:r>
              <a:rPr lang="sv-SE" sz="1800" dirty="0"/>
              <a:t>enheter som alltid ser lika ut, enkla att felsöka, förberedd för arbetsuppgifterna</a:t>
            </a:r>
          </a:p>
          <a:p>
            <a:pPr marL="0" indent="0">
              <a:buNone/>
            </a:pPr>
            <a:endParaRPr lang="sv-SE" sz="800" dirty="0"/>
          </a:p>
          <a:p>
            <a:r>
              <a:rPr lang="sv-SE" dirty="0"/>
              <a:t>Ökad säkerhet</a:t>
            </a:r>
          </a:p>
          <a:p>
            <a:pPr marL="0" indent="0">
              <a:buNone/>
            </a:pPr>
            <a:r>
              <a:rPr lang="sv-SE" sz="1800" dirty="0"/>
              <a:t>borttappad, pin, uppdaterad OS</a:t>
            </a:r>
          </a:p>
        </p:txBody>
      </p:sp>
    </p:spTree>
    <p:extLst>
      <p:ext uri="{BB962C8B-B14F-4D97-AF65-F5344CB8AC3E}">
        <p14:creationId xmlns:p14="http://schemas.microsoft.com/office/powerpoint/2010/main" val="301025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A095CDE5-1498-433E-BF7E-BB26E9B0BC55}"/>
              </a:ext>
            </a:extLst>
          </p:cNvPr>
          <p:cNvGrpSpPr/>
          <p:nvPr/>
        </p:nvGrpSpPr>
        <p:grpSpPr>
          <a:xfrm>
            <a:off x="3196441" y="1972174"/>
            <a:ext cx="2015669" cy="3767151"/>
            <a:chOff x="1605944" y="1670450"/>
            <a:chExt cx="2015669" cy="3767151"/>
          </a:xfrm>
        </p:grpSpPr>
        <p:pic>
          <p:nvPicPr>
            <p:cNvPr id="7" name="Bildobjekt 6" descr="En bild som visar inomhus, katt, duk, filt&#10;&#10;Automatiskt genererad beskrivning">
              <a:extLst>
                <a:ext uri="{FF2B5EF4-FFF2-40B4-BE49-F238E27FC236}">
                  <a16:creationId xmlns:a16="http://schemas.microsoft.com/office/drawing/2014/main" id="{5CEAFF9A-DF47-49BD-8F77-A7AE585DF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31722" t="-5939" r="38232" b="11969"/>
            <a:stretch/>
          </p:blipFill>
          <p:spPr>
            <a:xfrm>
              <a:off x="1605944" y="1670450"/>
              <a:ext cx="1995714" cy="3732048"/>
            </a:xfrm>
            <a:prstGeom prst="rect">
              <a:avLst/>
            </a:prstGeom>
          </p:spPr>
        </p:pic>
        <p:pic>
          <p:nvPicPr>
            <p:cNvPr id="9" name="Bild 8" descr="Telefonlur med hel fyllning">
              <a:extLst>
                <a:ext uri="{FF2B5EF4-FFF2-40B4-BE49-F238E27FC236}">
                  <a16:creationId xmlns:a16="http://schemas.microsoft.com/office/drawing/2014/main" id="{41BD1221-8E3A-45C1-AA4F-0C0DEE418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5944" y="4895816"/>
              <a:ext cx="516618" cy="516618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1" name="Bild 10" descr="Ett kugghjul kontur">
              <a:extLst>
                <a:ext uri="{FF2B5EF4-FFF2-40B4-BE49-F238E27FC236}">
                  <a16:creationId xmlns:a16="http://schemas.microsoft.com/office/drawing/2014/main" id="{2B8B3714-E270-4050-B62F-A8206A09F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04995" y="4920983"/>
              <a:ext cx="516618" cy="516618"/>
            </a:xfrm>
            <a:prstGeom prst="rect">
              <a:avLst/>
            </a:prstGeom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98146DE-AFB8-44E4-8AA0-91260402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757" y="772498"/>
            <a:ext cx="2421468" cy="1074304"/>
          </a:xfrm>
        </p:spPr>
        <p:txBody>
          <a:bodyPr/>
          <a:lstStyle/>
          <a:p>
            <a:r>
              <a:rPr lang="sv-SE" sz="2000" dirty="0">
                <a:solidFill>
                  <a:schemeClr val="bg1"/>
                </a:solidFill>
                <a:latin typeface="Chiller" panose="04020404031007020602" pitchFamily="82" charset="0"/>
              </a:rPr>
              <a:t>31%               15:33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6878DDD-17A4-433B-90CF-70F438ADA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696892" y="2246825"/>
            <a:ext cx="1995714" cy="3492500"/>
          </a:xfr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9C08A79D-40F1-4D72-8096-565A070AFB19}"/>
              </a:ext>
            </a:extLst>
          </p:cNvPr>
          <p:cNvSpPr txBox="1"/>
          <p:nvPr/>
        </p:nvSpPr>
        <p:spPr>
          <a:xfrm>
            <a:off x="3161240" y="646473"/>
            <a:ext cx="453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Personlig </a:t>
            </a:r>
            <a:r>
              <a:rPr lang="sv-SE" sz="2400" dirty="0">
                <a:sym typeface="Wingdings" panose="05000000000000000000" pitchFamily="2" charset="2"/>
              </a:rPr>
              <a:t> </a:t>
            </a:r>
            <a:r>
              <a:rPr lang="sv-SE" sz="2400" dirty="0"/>
              <a:t>Enhetlig </a:t>
            </a:r>
          </a:p>
          <a:p>
            <a:pPr algn="ctr"/>
            <a:endParaRPr lang="sv-SE" sz="2400" dirty="0"/>
          </a:p>
          <a:p>
            <a:pPr algn="ctr"/>
            <a:r>
              <a:rPr lang="sv-SE" sz="2400" dirty="0"/>
              <a:t>Privat känsla </a:t>
            </a:r>
            <a:r>
              <a:rPr lang="sv-SE" sz="2400" dirty="0">
                <a:sym typeface="Wingdings" panose="05000000000000000000" pitchFamily="2" charset="2"/>
              </a:rPr>
              <a:t> Arbetsredskap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273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BC7999-F12B-4E3D-A333-5D919DAC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2513"/>
            <a:ext cx="6966520" cy="1033200"/>
          </a:xfrm>
        </p:spPr>
        <p:txBody>
          <a:bodyPr/>
          <a:lstStyle/>
          <a:p>
            <a:r>
              <a:rPr lang="sv-SE" dirty="0"/>
              <a:t>Vi ser redan effekter av MDM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0B60C4-70FA-414A-B2B8-5E43F8E30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825364"/>
            <a:ext cx="8946240" cy="3492000"/>
          </a:xfrm>
        </p:spPr>
        <p:txBody>
          <a:bodyPr/>
          <a:lstStyle/>
          <a:p>
            <a:r>
              <a:rPr lang="sv-SE" dirty="0"/>
              <a:t>Felsökning går snabbare - support på distans som kan lösa problemet åt/tillsammans med personalen.</a:t>
            </a:r>
          </a:p>
          <a:p>
            <a:endParaRPr lang="sv-SE" sz="1000" dirty="0"/>
          </a:p>
          <a:p>
            <a:r>
              <a:rPr lang="sv-SE" dirty="0"/>
              <a:t>Översikt: OS-version, modellversion på hårdvara, </a:t>
            </a:r>
            <a:r>
              <a:rPr lang="sv-SE" dirty="0" err="1"/>
              <a:t>app</a:t>
            </a:r>
            <a:r>
              <a:rPr lang="sv-SE" dirty="0"/>
              <a:t>-versioner</a:t>
            </a:r>
          </a:p>
          <a:p>
            <a:endParaRPr lang="sv-SE" sz="1000" dirty="0"/>
          </a:p>
          <a:p>
            <a:r>
              <a:rPr lang="sv-SE" dirty="0"/>
              <a:t>Inställningarna är korrekta, så </a:t>
            </a:r>
            <a:r>
              <a:rPr lang="sv-SE" dirty="0" err="1"/>
              <a:t>apparna</a:t>
            </a:r>
            <a:r>
              <a:rPr lang="sv-SE" dirty="0"/>
              <a:t> fungerar bättre</a:t>
            </a:r>
          </a:p>
          <a:p>
            <a:endParaRPr lang="sv-SE" sz="1000" dirty="0"/>
          </a:p>
          <a:p>
            <a:r>
              <a:rPr lang="sv-SE" dirty="0" err="1"/>
              <a:t>Appar</a:t>
            </a:r>
            <a:r>
              <a:rPr lang="sv-SE" dirty="0"/>
              <a:t> ”ramlar” inte bort, det går inte ladda ner skadliga/olämpliga </a:t>
            </a:r>
            <a:r>
              <a:rPr lang="sv-SE" dirty="0" err="1"/>
              <a:t>appar</a:t>
            </a:r>
            <a:endParaRPr lang="sv-SE" dirty="0"/>
          </a:p>
          <a:p>
            <a:pPr marL="0" indent="0">
              <a:buNone/>
            </a:pPr>
            <a:endParaRPr lang="sv-SE" sz="1000" dirty="0"/>
          </a:p>
          <a:p>
            <a:r>
              <a:rPr lang="sv-SE" dirty="0"/>
              <a:t>Personalen har senaste versionen av applikation</a:t>
            </a:r>
          </a:p>
          <a:p>
            <a:endParaRPr lang="sv-SE" sz="1000" dirty="0"/>
          </a:p>
          <a:p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29832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ADAB55-DCBF-4E55-9AB5-F2B401EE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7926"/>
            <a:ext cx="10945772" cy="1033200"/>
          </a:xfrm>
        </p:spPr>
        <p:txBody>
          <a:bodyPr/>
          <a:lstStyle/>
          <a:p>
            <a:r>
              <a:rPr lang="sv-SE" dirty="0"/>
              <a:t>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5A3551-233C-4C49-B0CD-C5A58EAF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951199"/>
            <a:ext cx="8298171" cy="3916941"/>
          </a:xfrm>
        </p:spPr>
        <p:txBody>
          <a:bodyPr/>
          <a:lstStyle/>
          <a:p>
            <a:r>
              <a:rPr lang="sv-SE" dirty="0"/>
              <a:t>Svårt att införa på befintliga telefoner – verksamheten kan inte vara utan sitt verktyg, tidskrävande</a:t>
            </a:r>
          </a:p>
          <a:p>
            <a:endParaRPr lang="sv-SE" sz="1000" dirty="0"/>
          </a:p>
          <a:p>
            <a:r>
              <a:rPr lang="sv-SE" dirty="0"/>
              <a:t>Initial kostnad – ny hårdvara eller timmar för hantering av äldre hårdvara</a:t>
            </a:r>
          </a:p>
          <a:p>
            <a:endParaRPr lang="sv-SE" sz="1000" dirty="0"/>
          </a:p>
          <a:p>
            <a:r>
              <a:rPr lang="sv-SE" dirty="0"/>
              <a:t>Löpande kostnader - </a:t>
            </a:r>
            <a:r>
              <a:rPr lang="sv-SE" dirty="0" err="1"/>
              <a:t>Intune</a:t>
            </a:r>
            <a:r>
              <a:rPr lang="sv-SE" dirty="0"/>
              <a:t>-licens, ökad supportkostnad?</a:t>
            </a:r>
          </a:p>
          <a:p>
            <a:endParaRPr lang="sv-SE" sz="1000" dirty="0"/>
          </a:p>
          <a:p>
            <a:r>
              <a:rPr lang="sv-SE" dirty="0"/>
              <a:t>Privata utförare – tilläggsavtal, budget, ansvar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74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B8390E-896C-48C5-A604-3BD6509A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99" y="692150"/>
            <a:ext cx="9937852" cy="1033200"/>
          </a:xfrm>
        </p:spPr>
        <p:txBody>
          <a:bodyPr/>
          <a:lstStyle/>
          <a:p>
            <a:r>
              <a:rPr lang="sv-SE" dirty="0"/>
              <a:t>Olika behov = olika lösningar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055283-96A5-41B1-A4BC-B588266A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2048854"/>
            <a:ext cx="10064828" cy="3492000"/>
          </a:xfrm>
        </p:spPr>
        <p:txBody>
          <a:bodyPr/>
          <a:lstStyle/>
          <a:p>
            <a:r>
              <a:rPr lang="sv-SE" dirty="0"/>
              <a:t>Kommuntelefon: </a:t>
            </a:r>
            <a:r>
              <a:rPr lang="sv-SE" sz="1800" dirty="0" err="1"/>
              <a:t>baseline</a:t>
            </a:r>
            <a:r>
              <a:rPr lang="sv-SE" sz="1800" dirty="0"/>
              <a:t>, MAM, webbfilter</a:t>
            </a:r>
          </a:p>
          <a:p>
            <a:endParaRPr lang="sv-SE" sz="1000" dirty="0"/>
          </a:p>
          <a:p>
            <a:r>
              <a:rPr lang="sv-SE" dirty="0"/>
              <a:t>Hemtjänst egen regi, personlig: </a:t>
            </a:r>
            <a:r>
              <a:rPr lang="sv-SE" sz="1800" dirty="0" err="1"/>
              <a:t>baseline</a:t>
            </a:r>
            <a:r>
              <a:rPr lang="sv-SE" sz="1800" dirty="0"/>
              <a:t>, MAM, webbfilter + </a:t>
            </a:r>
            <a:r>
              <a:rPr lang="sv-SE" sz="1800" dirty="0" err="1"/>
              <a:t>utpushade</a:t>
            </a:r>
            <a:r>
              <a:rPr lang="sv-SE" sz="1800" dirty="0"/>
              <a:t> </a:t>
            </a:r>
            <a:r>
              <a:rPr lang="sv-SE" sz="1800" dirty="0" err="1"/>
              <a:t>appar</a:t>
            </a:r>
            <a:endParaRPr lang="sv-SE" sz="1800" dirty="0"/>
          </a:p>
          <a:p>
            <a:endParaRPr lang="sv-SE" sz="1000" dirty="0"/>
          </a:p>
          <a:p>
            <a:r>
              <a:rPr lang="sv-SE" dirty="0"/>
              <a:t>Hemtjänst egen regi, delad(vik, larm): </a:t>
            </a:r>
            <a:r>
              <a:rPr lang="sv-SE" sz="1800" dirty="0"/>
              <a:t>kioskläge</a:t>
            </a:r>
          </a:p>
          <a:p>
            <a:endParaRPr lang="sv-SE" sz="1000" dirty="0"/>
          </a:p>
          <a:p>
            <a:r>
              <a:rPr lang="sv-SE" dirty="0" err="1"/>
              <a:t>Säbo</a:t>
            </a:r>
            <a:r>
              <a:rPr lang="sv-SE" dirty="0"/>
              <a:t>, delad mobil: </a:t>
            </a:r>
            <a:r>
              <a:rPr lang="sv-SE" sz="1800" dirty="0"/>
              <a:t>kioskläge + </a:t>
            </a:r>
            <a:r>
              <a:rPr lang="sv-SE" sz="1800" dirty="0" err="1"/>
              <a:t>wifi</a:t>
            </a:r>
            <a:r>
              <a:rPr lang="sv-SE" sz="1800" dirty="0"/>
              <a:t>-certifikat</a:t>
            </a:r>
          </a:p>
          <a:p>
            <a:endParaRPr lang="sv-SE" sz="1000" dirty="0"/>
          </a:p>
          <a:p>
            <a:r>
              <a:rPr lang="sv-SE" dirty="0"/>
              <a:t>Hemtjänst extern utförare: </a:t>
            </a:r>
            <a:r>
              <a:rPr lang="sv-SE" sz="1800" dirty="0"/>
              <a:t>exkl. sim och abonnemang</a:t>
            </a:r>
          </a:p>
        </p:txBody>
      </p:sp>
    </p:spTree>
    <p:extLst>
      <p:ext uri="{BB962C8B-B14F-4D97-AF65-F5344CB8AC3E}">
        <p14:creationId xmlns:p14="http://schemas.microsoft.com/office/powerpoint/2010/main" val="233392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757E32-E197-457F-8CE8-EB21B4C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758409"/>
            <a:ext cx="10110372" cy="970999"/>
          </a:xfrm>
        </p:spPr>
        <p:txBody>
          <a:bodyPr/>
          <a:lstStyle/>
          <a:p>
            <a:r>
              <a:rPr lang="sv-SE" sz="3200" dirty="0"/>
              <a:t>Utökad support och MDM          Telefoni som tjänst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B543D7-620F-4DCB-A9E3-129D5F654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104520"/>
            <a:ext cx="7845410" cy="22819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/>
          </a:p>
          <a:p>
            <a:r>
              <a:rPr lang="sv-SE" dirty="0"/>
              <a:t>Leasing av hårdvara – </a:t>
            </a:r>
            <a:r>
              <a:rPr lang="sv-SE" sz="1800" dirty="0"/>
              <a:t>alltid tillräckligt bra, rätt OS, fräsch och snabb</a:t>
            </a:r>
          </a:p>
          <a:p>
            <a:endParaRPr lang="sv-SE" sz="1000" dirty="0"/>
          </a:p>
          <a:p>
            <a:endParaRPr lang="sv-SE" sz="1200" dirty="0"/>
          </a:p>
          <a:p>
            <a:r>
              <a:rPr lang="sv-SE" dirty="0"/>
              <a:t>Utökad support – </a:t>
            </a:r>
            <a:r>
              <a:rPr lang="sv-SE" sz="1800" dirty="0"/>
              <a:t>felanmälan på obekväm tid, support direkt mot användaren, inte verksamheten = snabbare åtgärd</a:t>
            </a:r>
          </a:p>
          <a:p>
            <a:endParaRPr lang="sv-SE" sz="1200" dirty="0"/>
          </a:p>
          <a:p>
            <a:endParaRPr lang="sv-SE" sz="1000" dirty="0"/>
          </a:p>
          <a:p>
            <a:r>
              <a:rPr lang="sv-SE" dirty="0"/>
              <a:t>Licenskostnader för </a:t>
            </a:r>
            <a:r>
              <a:rPr lang="sv-SE" dirty="0" err="1"/>
              <a:t>Intune</a:t>
            </a:r>
            <a:endParaRPr lang="sv-SE" dirty="0"/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3B12B918-29A3-4E91-818A-AB13B3DCAD59}"/>
              </a:ext>
            </a:extLst>
          </p:cNvPr>
          <p:cNvSpPr/>
          <p:nvPr/>
        </p:nvSpPr>
        <p:spPr>
          <a:xfrm>
            <a:off x="5746813" y="1382542"/>
            <a:ext cx="807868" cy="23082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7685643"/>
      </p:ext>
    </p:extLst>
  </p:cSld>
  <p:clrMapOvr>
    <a:masterClrMapping/>
  </p:clrMapOvr>
</p:sld>
</file>

<file path=ppt/theme/theme1.xml><?xml version="1.0" encoding="utf-8"?>
<a:theme xmlns:a="http://schemas.openxmlformats.org/drawingml/2006/main" name="Innehållssidor">
  <a:themeElements>
    <a:clrScheme name="UB-Mörkblå/Aprikos">
      <a:dk1>
        <a:srgbClr val="000000"/>
      </a:dk1>
      <a:lt1>
        <a:srgbClr val="FFFFFF"/>
      </a:lt1>
      <a:dk2>
        <a:srgbClr val="0F3B5A"/>
      </a:dk2>
      <a:lt2>
        <a:srgbClr val="FFB8AE"/>
      </a:lt2>
      <a:accent1>
        <a:srgbClr val="600B2B"/>
      </a:accent1>
      <a:accent2>
        <a:srgbClr val="BCD1E7"/>
      </a:accent2>
      <a:accent3>
        <a:srgbClr val="5B1F4E"/>
      </a:accent3>
      <a:accent4>
        <a:srgbClr val="AAD59D"/>
      </a:accent4>
      <a:accent5>
        <a:srgbClr val="0C493B"/>
      </a:accent5>
      <a:accent6>
        <a:srgbClr val="FDD966"/>
      </a:accent6>
      <a:hlink>
        <a:srgbClr val="0000FF"/>
      </a:hlink>
      <a:folHlink>
        <a:srgbClr val="800080"/>
      </a:folHlink>
    </a:clrScheme>
    <a:fontScheme name="UBK_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ön">
      <a:srgbClr val="0C493B"/>
    </a:custClr>
    <a:custClr name="Pastell gul">
      <a:srgbClr val="FDD966"/>
    </a:custClr>
    <a:custClr name="Korall blå">
      <a:srgbClr val="0F3B5A"/>
    </a:custClr>
    <a:custClr name="Pastell rosa">
      <a:srgbClr val="FFB8AE"/>
    </a:custClr>
    <a:custClr name="Lila">
      <a:srgbClr val="5B1F4E"/>
    </a:custClr>
    <a:custClr name="Pastell grön">
      <a:srgbClr val="AAD59D"/>
    </a:custClr>
    <a:custClr name="Vinröd">
      <a:srgbClr val="600B2B"/>
    </a:custClr>
    <a:custClr name="Pastell blå">
      <a:srgbClr val="BCD1E7"/>
    </a:custClr>
  </a:custClrLst>
  <a:extLst>
    <a:ext uri="{05A4C25C-085E-4340-85A3-A5531E510DB2}">
      <thm15:themeFamily xmlns:thm15="http://schemas.microsoft.com/office/thememl/2012/main" name="Upplands-Bro.potx" id="{52AAA156-44A2-4CEF-89DF-F7F14F8C09F4}" vid="{46542AFD-01E4-42E2-AC48-C92DDC9FF7A8}"/>
    </a:ext>
  </a:extLst>
</a:theme>
</file>

<file path=ppt/theme/theme2.xml><?xml version="1.0" encoding="utf-8"?>
<a:theme xmlns:a="http://schemas.openxmlformats.org/drawingml/2006/main" name="Startsidor_Färgad bakgrund">
  <a:themeElements>
    <a:clrScheme name="UB-Mörkblå">
      <a:dk1>
        <a:srgbClr val="000000"/>
      </a:dk1>
      <a:lt1>
        <a:srgbClr val="FFFFFF"/>
      </a:lt1>
      <a:dk2>
        <a:srgbClr val="0F3B5A"/>
      </a:dk2>
      <a:lt2>
        <a:srgbClr val="FFB8AE"/>
      </a:lt2>
      <a:accent1>
        <a:srgbClr val="600B2B"/>
      </a:accent1>
      <a:accent2>
        <a:srgbClr val="BCD1E7"/>
      </a:accent2>
      <a:accent3>
        <a:srgbClr val="5B1F4E"/>
      </a:accent3>
      <a:accent4>
        <a:srgbClr val="AAD59D"/>
      </a:accent4>
      <a:accent5>
        <a:srgbClr val="0C493B"/>
      </a:accent5>
      <a:accent6>
        <a:srgbClr val="FDD966"/>
      </a:accent6>
      <a:hlink>
        <a:srgbClr val="0000FF"/>
      </a:hlink>
      <a:folHlink>
        <a:srgbClr val="800080"/>
      </a:folHlink>
    </a:clrScheme>
    <a:fontScheme name="UBK_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ön">
      <a:srgbClr val="0C493B"/>
    </a:custClr>
    <a:custClr name="Pastell gul">
      <a:srgbClr val="FDD966"/>
    </a:custClr>
    <a:custClr name="Korall blå">
      <a:srgbClr val="0F3B5A"/>
    </a:custClr>
    <a:custClr name="Pastell rosa">
      <a:srgbClr val="FFB8AE"/>
    </a:custClr>
    <a:custClr name="Lila">
      <a:srgbClr val="5B1F4E"/>
    </a:custClr>
    <a:custClr name="Pastell grön">
      <a:srgbClr val="AAD59D"/>
    </a:custClr>
    <a:custClr name="Vinröd">
      <a:srgbClr val="600B2B"/>
    </a:custClr>
    <a:custClr name="Pastell blå">
      <a:srgbClr val="BCD1E7"/>
    </a:custClr>
  </a:custClrLst>
  <a:extLst>
    <a:ext uri="{05A4C25C-085E-4340-85A3-A5531E510DB2}">
      <thm15:themeFamily xmlns:thm15="http://schemas.microsoft.com/office/thememl/2012/main" name="Upplands-Bro.potx" id="{52AAA156-44A2-4CEF-89DF-F7F14F8C09F4}" vid="{06C004FC-16A1-4AE9-B9F7-8D0CC8AFBB18}"/>
    </a:ext>
  </a:extLst>
</a:theme>
</file>

<file path=ppt/theme/theme3.xml><?xml version="1.0" encoding="utf-8"?>
<a:theme xmlns:a="http://schemas.openxmlformats.org/drawingml/2006/main" name="Specialsidor mörk">
  <a:themeElements>
    <a:clrScheme name="UB-Mörkblå">
      <a:dk1>
        <a:srgbClr val="000000"/>
      </a:dk1>
      <a:lt1>
        <a:srgbClr val="FFFFFF"/>
      </a:lt1>
      <a:dk2>
        <a:srgbClr val="0F3B5A"/>
      </a:dk2>
      <a:lt2>
        <a:srgbClr val="FFB8AE"/>
      </a:lt2>
      <a:accent1>
        <a:srgbClr val="600B2B"/>
      </a:accent1>
      <a:accent2>
        <a:srgbClr val="5B1F4E"/>
      </a:accent2>
      <a:accent3>
        <a:srgbClr val="0C493B"/>
      </a:accent3>
      <a:accent4>
        <a:srgbClr val="AAD59D"/>
      </a:accent4>
      <a:accent5>
        <a:srgbClr val="BCD1E7"/>
      </a:accent5>
      <a:accent6>
        <a:srgbClr val="FDD966"/>
      </a:accent6>
      <a:hlink>
        <a:srgbClr val="0000FF"/>
      </a:hlink>
      <a:folHlink>
        <a:srgbClr val="800080"/>
      </a:folHlink>
    </a:clrScheme>
    <a:fontScheme name="UBK_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ön">
      <a:srgbClr val="0C493B"/>
    </a:custClr>
    <a:custClr name="Pastell gul">
      <a:srgbClr val="FDD966"/>
    </a:custClr>
    <a:custClr name="Korall blå">
      <a:srgbClr val="0F3B5A"/>
    </a:custClr>
    <a:custClr name="Pastell rosa">
      <a:srgbClr val="FFB8AE"/>
    </a:custClr>
    <a:custClr name="Lila">
      <a:srgbClr val="5B1F4E"/>
    </a:custClr>
    <a:custClr name="Pastell grön">
      <a:srgbClr val="AAD59D"/>
    </a:custClr>
    <a:custClr name="Vinröd">
      <a:srgbClr val="600B2B"/>
    </a:custClr>
    <a:custClr name="Pastell blå">
      <a:srgbClr val="BCD1E7"/>
    </a:custClr>
  </a:custClrLst>
  <a:extLst>
    <a:ext uri="{05A4C25C-085E-4340-85A3-A5531E510DB2}">
      <thm15:themeFamily xmlns:thm15="http://schemas.microsoft.com/office/thememl/2012/main" name="Upplands-Bro.potx" id="{52AAA156-44A2-4CEF-89DF-F7F14F8C09F4}" vid="{76D79124-76E1-498C-A973-79D4C5F9379F}"/>
    </a:ext>
  </a:extLst>
</a:theme>
</file>

<file path=ppt/theme/theme4.xml><?xml version="1.0" encoding="utf-8"?>
<a:theme xmlns:a="http://schemas.openxmlformats.org/drawingml/2006/main" name="Specialsidor ljus">
  <a:themeElements>
    <a:clrScheme name="UB-Mörkblå">
      <a:dk1>
        <a:srgbClr val="000000"/>
      </a:dk1>
      <a:lt1>
        <a:srgbClr val="FFFFFF"/>
      </a:lt1>
      <a:dk2>
        <a:srgbClr val="0F3B5A"/>
      </a:dk2>
      <a:lt2>
        <a:srgbClr val="FFB8AE"/>
      </a:lt2>
      <a:accent1>
        <a:srgbClr val="600B2B"/>
      </a:accent1>
      <a:accent2>
        <a:srgbClr val="5B1F4E"/>
      </a:accent2>
      <a:accent3>
        <a:srgbClr val="0C493B"/>
      </a:accent3>
      <a:accent4>
        <a:srgbClr val="AAD59D"/>
      </a:accent4>
      <a:accent5>
        <a:srgbClr val="BCD1E7"/>
      </a:accent5>
      <a:accent6>
        <a:srgbClr val="FDD966"/>
      </a:accent6>
      <a:hlink>
        <a:srgbClr val="0000FF"/>
      </a:hlink>
      <a:folHlink>
        <a:srgbClr val="800080"/>
      </a:folHlink>
    </a:clrScheme>
    <a:fontScheme name="UBK_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ön">
      <a:srgbClr val="0C493B"/>
    </a:custClr>
    <a:custClr name="Pastell gul">
      <a:srgbClr val="FDD966"/>
    </a:custClr>
    <a:custClr name="Korall blå">
      <a:srgbClr val="0F3B5A"/>
    </a:custClr>
    <a:custClr name="Pastell rosa">
      <a:srgbClr val="FFB8AE"/>
    </a:custClr>
    <a:custClr name="Lila">
      <a:srgbClr val="5B1F4E"/>
    </a:custClr>
    <a:custClr name="Pastell grön">
      <a:srgbClr val="AAD59D"/>
    </a:custClr>
    <a:custClr name="Vinröd">
      <a:srgbClr val="600B2B"/>
    </a:custClr>
    <a:custClr name="Pastell blå">
      <a:srgbClr val="BCD1E7"/>
    </a:custClr>
  </a:custClrLst>
  <a:extLst>
    <a:ext uri="{05A4C25C-085E-4340-85A3-A5531E510DB2}">
      <thm15:themeFamily xmlns:thm15="http://schemas.microsoft.com/office/thememl/2012/main" name="Upplands-Bro.potx" id="{52AAA156-44A2-4CEF-89DF-F7F14F8C09F4}" vid="{35ECDF4E-060D-430E-99FC-B8574B2A44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2D5834A6E347AF921C0759389ED7" ma:contentTypeVersion="13" ma:contentTypeDescription="Skapa ett nytt dokument." ma:contentTypeScope="" ma:versionID="926a5b2cf3fcc7679e37dc0ebbf7a76a">
  <xsd:schema xmlns:xsd="http://www.w3.org/2001/XMLSchema" xmlns:xs="http://www.w3.org/2001/XMLSchema" xmlns:p="http://schemas.microsoft.com/office/2006/metadata/properties" xmlns:ns3="8454b10c-592c-438d-a738-edb1e9c8fb52" xmlns:ns4="3d46cd81-433b-400e-a789-648f7c31cf02" targetNamespace="http://schemas.microsoft.com/office/2006/metadata/properties" ma:root="true" ma:fieldsID="b586ee48aeab2aa39f4ceb8238b8bab9" ns3:_="" ns4:_="">
    <xsd:import namespace="8454b10c-592c-438d-a738-edb1e9c8fb52"/>
    <xsd:import namespace="3d46cd81-433b-400e-a789-648f7c31cf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4b10c-592c-438d-a738-edb1e9c8f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cd81-433b-400e-a789-648f7c31c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1B426-B53F-4658-A4BB-C12B42D7A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54b10c-592c-438d-a738-edb1e9c8fb52"/>
    <ds:schemaRef ds:uri="3d46cd81-433b-400e-a789-648f7c31c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953236-B6A2-4FEA-8A47-AB2DB96AB8B4}">
  <ds:schemaRefs>
    <ds:schemaRef ds:uri="http://schemas.openxmlformats.org/package/2006/metadata/core-properties"/>
    <ds:schemaRef ds:uri="8454b10c-592c-438d-a738-edb1e9c8fb5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3d46cd81-433b-400e-a789-648f7c31cf0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DBF422-0AA0-4867-BFB1-AAA45546D6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Upplands-Bro</Template>
  <TotalTime>275</TotalTime>
  <Words>339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Innehållssidor</vt:lpstr>
      <vt:lpstr>Startsidor_Färgad bakgrund</vt:lpstr>
      <vt:lpstr>Specialsidor mörk</vt:lpstr>
      <vt:lpstr>Specialsidor ljus</vt:lpstr>
      <vt:lpstr>MDM – mobile device management</vt:lpstr>
      <vt:lpstr>Hantering av mobila enheter i Upplands-Bro Kommun</vt:lpstr>
      <vt:lpstr>Vad möjliggör MDM? </vt:lpstr>
      <vt:lpstr>31%               15:33</vt:lpstr>
      <vt:lpstr>Vi ser redan effekter av MDM</vt:lpstr>
      <vt:lpstr>Utmaningar</vt:lpstr>
      <vt:lpstr>Olika behov = olika lösningar</vt:lpstr>
      <vt:lpstr>Utökad support och MDM          Telefoni som tjänst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MDM – mobile device management</dc:title>
  <dc:creator>Ulf Wenström</dc:creator>
  <cp:lastModifiedBy>Ulf Wenström</cp:lastModifiedBy>
  <cp:revision>3</cp:revision>
  <dcterms:created xsi:type="dcterms:W3CDTF">2021-11-01T11:47:29Z</dcterms:created>
  <dcterms:modified xsi:type="dcterms:W3CDTF">2022-05-10T11:50:01Z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0x010100BC942D5834A6E347AF921C0759389ED7</vt:lpwstr>
  </property>
  <property fmtid="{D5CDD505-2E9C-101B-9397-08002B2CF9AE}" pid="3" name="MSIP_Label_39f33395-ab0b-414c-8e6d-1e2551b0b6b1_Enabled">
    <vt:lpwstr>true</vt:lpwstr>
  </property>
  <property fmtid="{D5CDD505-2E9C-101B-9397-08002B2CF9AE}" pid="4" name="MSIP_Label_39f33395-ab0b-414c-8e6d-1e2551b0b6b1_SetDate">
    <vt:lpwstr>2021-11-01T13:04:58Z</vt:lpwstr>
  </property>
  <property fmtid="{D5CDD505-2E9C-101B-9397-08002B2CF9AE}" pid="5" name="MSIP_Label_39f33395-ab0b-414c-8e6d-1e2551b0b6b1_Method">
    <vt:lpwstr>Privileged</vt:lpwstr>
  </property>
  <property fmtid="{D5CDD505-2E9C-101B-9397-08002B2CF9AE}" pid="6" name="MSIP_Label_39f33395-ab0b-414c-8e6d-1e2551b0b6b1_Name">
    <vt:lpwstr>39f33395-ab0b-414c-8e6d-1e2551b0b6b1</vt:lpwstr>
  </property>
  <property fmtid="{D5CDD505-2E9C-101B-9397-08002B2CF9AE}" pid="7" name="MSIP_Label_39f33395-ab0b-414c-8e6d-1e2551b0b6b1_SiteId">
    <vt:lpwstr>fd4767ef-85ac-4fb9-8c0a-bd534d1e672d</vt:lpwstr>
  </property>
  <property fmtid="{D5CDD505-2E9C-101B-9397-08002B2CF9AE}" pid="8" name="MSIP_Label_39f33395-ab0b-414c-8e6d-1e2551b0b6b1_ActionId">
    <vt:lpwstr>a81d4811-febb-4bb8-89a4-b4997ea44386</vt:lpwstr>
  </property>
  <property fmtid="{D5CDD505-2E9C-101B-9397-08002B2CF9AE}" pid="9" name="MSIP_Label_39f33395-ab0b-414c-8e6d-1e2551b0b6b1_ContentBits">
    <vt:lpwstr>0</vt:lpwstr>
  </property>
</Properties>
</file>